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handoutMasterIdLst>
    <p:handoutMasterId r:id="rId103"/>
  </p:handoutMasterIdLst>
  <p:sldIdLst>
    <p:sldId id="256" r:id="rId2"/>
    <p:sldId id="293" r:id="rId3"/>
    <p:sldId id="389" r:id="rId4"/>
    <p:sldId id="296" r:id="rId5"/>
    <p:sldId id="391" r:id="rId6"/>
    <p:sldId id="295" r:id="rId7"/>
    <p:sldId id="390" r:id="rId8"/>
    <p:sldId id="259" r:id="rId9"/>
    <p:sldId id="384" r:id="rId10"/>
    <p:sldId id="892" r:id="rId11"/>
    <p:sldId id="893" r:id="rId12"/>
    <p:sldId id="894" r:id="rId13"/>
    <p:sldId id="895" r:id="rId14"/>
    <p:sldId id="896" r:id="rId15"/>
    <p:sldId id="898" r:id="rId16"/>
    <p:sldId id="899" r:id="rId17"/>
    <p:sldId id="901" r:id="rId18"/>
    <p:sldId id="900" r:id="rId19"/>
    <p:sldId id="902" r:id="rId20"/>
    <p:sldId id="903" r:id="rId21"/>
    <p:sldId id="924" r:id="rId22"/>
    <p:sldId id="297" r:id="rId23"/>
    <p:sldId id="904" r:id="rId24"/>
    <p:sldId id="307" r:id="rId25"/>
    <p:sldId id="309" r:id="rId26"/>
    <p:sldId id="310" r:id="rId27"/>
    <p:sldId id="311" r:id="rId28"/>
    <p:sldId id="312" r:id="rId29"/>
    <p:sldId id="315" r:id="rId30"/>
    <p:sldId id="908" r:id="rId31"/>
    <p:sldId id="925" r:id="rId32"/>
    <p:sldId id="909" r:id="rId33"/>
    <p:sldId id="910" r:id="rId34"/>
    <p:sldId id="911" r:id="rId35"/>
    <p:sldId id="878" r:id="rId36"/>
    <p:sldId id="913" r:id="rId37"/>
    <p:sldId id="912" r:id="rId38"/>
    <p:sldId id="914" r:id="rId39"/>
    <p:sldId id="883" r:id="rId40"/>
    <p:sldId id="385" r:id="rId41"/>
    <p:sldId id="258" r:id="rId42"/>
    <p:sldId id="298" r:id="rId43"/>
    <p:sldId id="318" r:id="rId44"/>
    <p:sldId id="319" r:id="rId45"/>
    <p:sldId id="320" r:id="rId46"/>
    <p:sldId id="321" r:id="rId47"/>
    <p:sldId id="322" r:id="rId48"/>
    <p:sldId id="323" r:id="rId49"/>
    <p:sldId id="325" r:id="rId50"/>
    <p:sldId id="386" r:id="rId51"/>
    <p:sldId id="299" r:id="rId52"/>
    <p:sldId id="327" r:id="rId53"/>
    <p:sldId id="328" r:id="rId54"/>
    <p:sldId id="329" r:id="rId55"/>
    <p:sldId id="330" r:id="rId56"/>
    <p:sldId id="331" r:id="rId57"/>
    <p:sldId id="332" r:id="rId58"/>
    <p:sldId id="333" r:id="rId59"/>
    <p:sldId id="342" r:id="rId60"/>
    <p:sldId id="334" r:id="rId61"/>
    <p:sldId id="335" r:id="rId62"/>
    <p:sldId id="336" r:id="rId63"/>
    <p:sldId id="346" r:id="rId64"/>
    <p:sldId id="337" r:id="rId65"/>
    <p:sldId id="338" r:id="rId66"/>
    <p:sldId id="339" r:id="rId67"/>
    <p:sldId id="340" r:id="rId68"/>
    <p:sldId id="341" r:id="rId69"/>
    <p:sldId id="344" r:id="rId70"/>
    <p:sldId id="345" r:id="rId71"/>
    <p:sldId id="347" r:id="rId72"/>
    <p:sldId id="348" r:id="rId73"/>
    <p:sldId id="349" r:id="rId74"/>
    <p:sldId id="350" r:id="rId75"/>
    <p:sldId id="357" r:id="rId76"/>
    <p:sldId id="382" r:id="rId77"/>
    <p:sldId id="383" r:id="rId78"/>
    <p:sldId id="351" r:id="rId79"/>
    <p:sldId id="352" r:id="rId80"/>
    <p:sldId id="353" r:id="rId81"/>
    <p:sldId id="354" r:id="rId82"/>
    <p:sldId id="355" r:id="rId83"/>
    <p:sldId id="366" r:id="rId84"/>
    <p:sldId id="359" r:id="rId85"/>
    <p:sldId id="360" r:id="rId86"/>
    <p:sldId id="387" r:id="rId87"/>
    <p:sldId id="362" r:id="rId88"/>
    <p:sldId id="368" r:id="rId89"/>
    <p:sldId id="369" r:id="rId90"/>
    <p:sldId id="370" r:id="rId91"/>
    <p:sldId id="371" r:id="rId92"/>
    <p:sldId id="372" r:id="rId93"/>
    <p:sldId id="373" r:id="rId94"/>
    <p:sldId id="374" r:id="rId95"/>
    <p:sldId id="375" r:id="rId96"/>
    <p:sldId id="376" r:id="rId97"/>
    <p:sldId id="378" r:id="rId98"/>
    <p:sldId id="379" r:id="rId99"/>
    <p:sldId id="380" r:id="rId100"/>
    <p:sldId id="381" r:id="rId10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619" autoAdjust="0"/>
  </p:normalViewPr>
  <p:slideViewPr>
    <p:cSldViewPr snapToGrid="0">
      <p:cViewPr varScale="1">
        <p:scale>
          <a:sx n="117" d="100"/>
          <a:sy n="117" d="100"/>
        </p:scale>
        <p:origin x="1762" y="8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functions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2: goodness of functions</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380F6D09-15D5-4E2B-BF8A-CECE4B7C4A20}">
      <dgm:prSet phldrT="[文字]" custT="1"/>
      <dgm:spPr/>
      <dgm:t>
        <a:bodyPr/>
        <a:lstStyle/>
        <a:p>
          <a:r>
            <a:rPr lang="en-US" altLang="zh-TW" sz="2800" dirty="0"/>
            <a:t>Step 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E857221A-734F-4396-A642-04F985B7D590}" type="sibTrans" cxnId="{7021B101-6AE5-4EA4-923F-149909DC3C09}">
      <dgm:prSet custT="1"/>
      <dgm:spPr/>
      <dgm:t>
        <a:bodyPr/>
        <a:lstStyle/>
        <a:p>
          <a:endParaRPr lang="zh-TW" altLang="en-US" sz="2800"/>
        </a:p>
      </dgm:t>
    </dgm:pt>
    <dgm:pt modelId="{741192AF-66D8-44B3-8D71-D609A9576CFF}" type="parTrans" cxnId="{7021B101-6AE5-4EA4-923F-149909DC3C09}">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380F6D09-15D5-4E2B-BF8A-CECE4B7C4A20}">
      <dgm:prSet phldrT="[文字]" custT="1"/>
      <dgm:spPr/>
      <dgm:t>
        <a:bodyPr/>
        <a:lstStyle/>
        <a:p>
          <a:r>
            <a:rPr lang="en-US" altLang="zh-TW" sz="2800" dirty="0"/>
            <a:t>Step 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E857221A-734F-4396-A642-04F985B7D590}" type="sibTrans" cxnId="{7021B101-6AE5-4EA4-923F-149909DC3C09}">
      <dgm:prSet custT="1"/>
      <dgm:spPr/>
      <dgm:t>
        <a:bodyPr/>
        <a:lstStyle/>
        <a:p>
          <a:endParaRPr lang="zh-TW" altLang="en-US" sz="2800"/>
        </a:p>
      </dgm:t>
    </dgm:pt>
    <dgm:pt modelId="{741192AF-66D8-44B3-8D71-D609A9576CFF}" type="parTrans" cxnId="{7021B101-6AE5-4EA4-923F-149909DC3C09}">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functions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functions</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5851204" y="1480825"/>
        <a:ext cx="1985329" cy="138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5851204" y="1480825"/>
        <a:ext cx="1985329" cy="13896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5851204" y="1480825"/>
        <a:ext cx="1985329" cy="13896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5851204" y="1480825"/>
        <a:ext cx="1985329" cy="1389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5851204" y="1480825"/>
        <a:ext cx="1985329" cy="13896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CEE4DE-234B-4524-BD36-55F272C89705}" type="datetimeFigureOut">
              <a:rPr lang="zh-CN" altLang="en-US" smtClean="0"/>
              <a:t>2023/9/10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7D4C83-501F-45E0-A26B-0F8C1EBD4D41}" type="slidenum">
              <a:rPr lang="zh-CN" altLang="en-US" smtClean="0"/>
              <a:t>‹#›</a:t>
            </a:fld>
            <a:endParaRPr lang="zh-CN" altLang="en-US"/>
          </a:p>
        </p:txBody>
      </p:sp>
    </p:spTree>
    <p:extLst>
      <p:ext uri="{BB962C8B-B14F-4D97-AF65-F5344CB8AC3E}">
        <p14:creationId xmlns:p14="http://schemas.microsoft.com/office/powerpoint/2010/main" val="276831883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1F075A-F932-4144-9ABD-B0C4E676AC84}" type="datetimeFigureOut">
              <a:rPr lang="zh-CN" altLang="en-US" smtClean="0"/>
              <a:t>2023/9/10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9192C-1CA5-4B44-A1E0-0905AC6A46B6}" type="slidenum">
              <a:rPr lang="zh-CN" altLang="en-US" smtClean="0"/>
              <a:t>‹#›</a:t>
            </a:fld>
            <a:endParaRPr lang="zh-CN" altLang="en-US"/>
          </a:p>
        </p:txBody>
      </p:sp>
    </p:spTree>
    <p:extLst>
      <p:ext uri="{BB962C8B-B14F-4D97-AF65-F5344CB8AC3E}">
        <p14:creationId xmlns:p14="http://schemas.microsoft.com/office/powerpoint/2010/main" val="340223514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nvidia.com/deep-learning"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nvidiastage.wpengine.com/blog/2016/01/12/accelerating-ai-artificial-intelligence-gpus/" TargetMode="External"/><Relationship Id="rId4" Type="http://schemas.openxmlformats.org/officeDocument/2006/relationships/hyperlink" Target="https://www.nvidia.com.tw/object/drive-px-tw.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csdn.net/so/search?q=LSTM&amp;spm=1001.2101.3001.7020"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baike.baidu.com/item/%E6%97%A0%E7%9B%91%E7%9D%A3%E5%AD%A6%E4%B9%A0/810193"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github.com/amznlabs/amazon-dsstne" TargetMode="External"/><Relationship Id="rId7" Type="http://schemas.openxmlformats.org/officeDocument/2006/relationships/hyperlink" Target="https://baike.baidu.com/item/%E6%9C%80%E5%B0%8F%E4%BA%8C%E4%B9%98%E6%B3%95/2522346"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baike.baidu.com/item/%E6%9C%BA%E5%99%A8%E5%AD%A6%E4%B9%A0%E7%AE%97%E6%B3%95/18635836" TargetMode="External"/><Relationship Id="rId5" Type="http://schemas.openxmlformats.org/officeDocument/2006/relationships/hyperlink" Target="https://baike.baidu.com/item/%E6%9C%80%E5%B0%8F%E4%BA%8C%E4%B9%98%E9%97%AE%E9%A2%98/19128644" TargetMode="External"/><Relationship Id="rId4" Type="http://schemas.openxmlformats.org/officeDocument/2006/relationships/hyperlink" Target="https://baike.baidu.com/item/%E8%BF%AD%E4%BB%A3%E6%B3%95/10913188"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a:t>真的這麼神奇</a:t>
            </a:r>
            <a:r>
              <a:rPr lang="en-US" altLang="zh-TW" dirty="0"/>
              <a:t>?</a:t>
            </a:r>
            <a:endParaRPr lang="zh-TW" altLang="en-US" dirty="0"/>
          </a:p>
          <a:p>
            <a:pPr marL="228600" indent="-228600">
              <a:buAutoNum type="arabicPeriod"/>
            </a:pPr>
            <a:r>
              <a:rPr lang="zh-TW" altLang="en-US" dirty="0"/>
              <a:t>什麼是機器學習</a:t>
            </a:r>
            <a:r>
              <a:rPr lang="en-US" altLang="zh-TW" dirty="0"/>
              <a:t>?</a:t>
            </a:r>
          </a:p>
          <a:p>
            <a:pPr marL="228600" indent="-228600">
              <a:buAutoNum type="arabicPeriod"/>
            </a:pPr>
            <a:r>
              <a:rPr lang="zh-TW" altLang="en-US" dirty="0"/>
              <a:t>找甚麼樣的 </a:t>
            </a:r>
            <a:r>
              <a:rPr lang="en-US" altLang="zh-TW" dirty="0"/>
              <a:t>function:</a:t>
            </a:r>
            <a:r>
              <a:rPr lang="zh-TW" altLang="en-US" dirty="0"/>
              <a:t> </a:t>
            </a:r>
            <a:r>
              <a:rPr lang="en-US" altLang="zh-TW" dirty="0"/>
              <a:t>regression, generation (GLOW), classification</a:t>
            </a:r>
          </a:p>
          <a:p>
            <a:pPr marL="228600" indent="-228600">
              <a:buAutoNum type="arabicPeriod"/>
            </a:pPr>
            <a:r>
              <a:rPr lang="zh-TW" altLang="en-US" dirty="0"/>
              <a:t>各種模型 </a:t>
            </a:r>
            <a:r>
              <a:rPr lang="en-US" altLang="zh-TW" dirty="0"/>
              <a:t>CNN RNN seq2seq transformer </a:t>
            </a:r>
          </a:p>
          <a:p>
            <a:pPr marL="228600" indent="-228600">
              <a:buAutoNum type="arabicPeriod"/>
            </a:pPr>
            <a:r>
              <a:rPr lang="zh-TW" altLang="en-US" dirty="0"/>
              <a:t>各種學習 </a:t>
            </a:r>
            <a:r>
              <a:rPr lang="en-US" altLang="zh-TW" dirty="0"/>
              <a:t>gradient descent and tips</a:t>
            </a:r>
          </a:p>
          <a:p>
            <a:pPr marL="228600" indent="-228600">
              <a:buAutoNum type="arabicPeriod"/>
            </a:pPr>
            <a:r>
              <a:rPr lang="zh-TW" altLang="en-US" dirty="0"/>
              <a:t>訓練方式 </a:t>
            </a:r>
            <a:r>
              <a:rPr lang="en-US" altLang="zh-TW" dirty="0"/>
              <a:t>semi, transfer (unsupervised domain adaptation), RL (curiosity driven), unsupervised (BERT)</a:t>
            </a:r>
          </a:p>
          <a:p>
            <a:pPr marL="0" indent="0">
              <a:buNone/>
            </a:pPr>
            <a:r>
              <a:rPr lang="en-US" altLang="zh-TW" dirty="0"/>
              <a:t>6. Towards AI in the real world</a:t>
            </a:r>
          </a:p>
          <a:p>
            <a:pPr marL="0" indent="0">
              <a:buNone/>
            </a:pPr>
            <a:r>
              <a:rPr lang="en-US" altLang="zh-TW" dirty="0"/>
              <a:t>How to know I do not know?</a:t>
            </a:r>
          </a:p>
          <a:p>
            <a:pPr marL="0" indent="0">
              <a:buNone/>
            </a:pPr>
            <a:r>
              <a:rPr lang="en-US" altLang="zh-TW" dirty="0"/>
              <a:t>Why I do this?</a:t>
            </a:r>
          </a:p>
          <a:p>
            <a:pPr marL="0" indent="0">
              <a:buNone/>
            </a:pPr>
            <a:r>
              <a:rPr lang="en-US" altLang="zh-TW" dirty="0"/>
              <a:t>Attack and </a:t>
            </a:r>
            <a:r>
              <a:rPr lang="en-US" altLang="zh-TW" dirty="0" err="1"/>
              <a:t>defence</a:t>
            </a:r>
            <a:r>
              <a:rPr lang="en-US" altLang="zh-TW" dirty="0"/>
              <a:t> </a:t>
            </a:r>
          </a:p>
          <a:p>
            <a:pPr marL="0" indent="0">
              <a:buNone/>
            </a:pPr>
            <a:r>
              <a:rPr lang="en-US" altLang="zh-TW" dirty="0"/>
              <a:t>Few/zero learning</a:t>
            </a:r>
          </a:p>
          <a:p>
            <a:pPr marL="0" indent="0">
              <a:buNone/>
            </a:pPr>
            <a:r>
              <a:rPr lang="en-US" altLang="zh-TW" dirty="0"/>
              <a:t>LLL</a:t>
            </a:r>
          </a:p>
          <a:p>
            <a:pPr marL="0" indent="0">
              <a:buNone/>
            </a:pPr>
            <a:r>
              <a:rPr lang="en-US" altLang="zh-TW" dirty="0"/>
              <a:t>Meta-learning </a:t>
            </a:r>
          </a:p>
          <a:p>
            <a:pPr marL="0" indent="0">
              <a:buNone/>
            </a:pPr>
            <a:r>
              <a:rPr lang="en-US" altLang="zh-TW" dirty="0"/>
              <a:t>compression</a:t>
            </a:r>
          </a:p>
          <a:p>
            <a:pPr marL="0" indent="0">
              <a:buNone/>
            </a:pPr>
            <a:r>
              <a:rPr lang="en-US" altLang="zh-TW" dirty="0"/>
              <a:t>Theory</a:t>
            </a:r>
          </a:p>
          <a:p>
            <a:pPr marL="0" indent="0">
              <a:buNone/>
            </a:pPr>
            <a:r>
              <a:rPr lang="en-US" altLang="zh-TW" dirty="0"/>
              <a:t>7. This course</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1</a:t>
            </a:fld>
            <a:endParaRPr lang="zh-CN" altLang="en-US"/>
          </a:p>
        </p:txBody>
      </p:sp>
    </p:spTree>
    <p:extLst>
      <p:ext uri="{BB962C8B-B14F-4D97-AF65-F5344CB8AC3E}">
        <p14:creationId xmlns:p14="http://schemas.microsoft.com/office/powerpoint/2010/main" val="213155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p:sp>
      <p:sp>
        <p:nvSpPr>
          <p:cNvPr id="1229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1953</a:t>
            </a:r>
            <a:r>
              <a:rPr lang="zh-CN" altLang="en-US">
                <a:latin typeface="Arial" panose="020B0604020202020204" pitchFamily="34" charset="0"/>
              </a:rPr>
              <a:t>年夏天，麦卡锡和明斯基都在贝尔实验室为香农打工。香农当时在研究图灵机及是否可以用图灵机作为智能活动的理论基础，但是麦卡锡只对计算机实现智能感兴趣。由于与香农研究方向上的不同加上麦卡锡认为香农在一些时候过于理论，所以麦卡锡与</a:t>
            </a:r>
            <a:r>
              <a:rPr lang="en-US" altLang="zh-CN">
                <a:latin typeface="Arial" panose="020B0604020202020204" pitchFamily="34" charset="0"/>
              </a:rPr>
              <a:t>IBM</a:t>
            </a:r>
            <a:r>
              <a:rPr lang="zh-CN" altLang="en-US">
                <a:latin typeface="Arial" panose="020B0604020202020204" pitchFamily="34" charset="0"/>
              </a:rPr>
              <a:t>第一代通用机</a:t>
            </a:r>
            <a:r>
              <a:rPr lang="en-US" altLang="zh-CN">
                <a:latin typeface="Arial" panose="020B0604020202020204" pitchFamily="34" charset="0"/>
              </a:rPr>
              <a:t>701</a:t>
            </a:r>
            <a:r>
              <a:rPr lang="zh-CN" altLang="en-US">
                <a:latin typeface="Arial" panose="020B0604020202020204" pitchFamily="34" charset="0"/>
              </a:rPr>
              <a:t>的主设计师罗切斯特（</a:t>
            </a:r>
            <a:r>
              <a:rPr lang="en-US" altLang="zh-CN">
                <a:latin typeface="Arial" panose="020B0604020202020204" pitchFamily="34" charset="0"/>
              </a:rPr>
              <a:t>Nathaniel Rochester</a:t>
            </a:r>
            <a:r>
              <a:rPr lang="zh-CN" altLang="en-US">
                <a:latin typeface="Arial" panose="020B0604020202020204" pitchFamily="34" charset="0"/>
              </a:rPr>
              <a:t>）计划搞一次活动，主要讨论机器模拟智能，并说动香农与明斯基共同写了一个项目建议书以寻求活动资助。</a:t>
            </a:r>
          </a:p>
          <a:p>
            <a:r>
              <a:rPr lang="zh-CN" altLang="en-US">
                <a:latin typeface="Arial" panose="020B0604020202020204" pitchFamily="34" charset="0"/>
              </a:rPr>
              <a:t>麦卡锡给这个活动起了一个名字：人工智能夏季研讨会（</a:t>
            </a:r>
            <a:r>
              <a:rPr lang="en-US" altLang="zh-CN">
                <a:latin typeface="Arial" panose="020B0604020202020204" pitchFamily="34" charset="0"/>
              </a:rPr>
              <a:t>Summer Research Project on Artificial Intelligence</a:t>
            </a:r>
            <a:r>
              <a:rPr lang="zh-CN" altLang="en-US">
                <a:latin typeface="Arial" panose="020B0604020202020204" pitchFamily="34" charset="0"/>
              </a:rPr>
              <a:t>）。</a:t>
            </a:r>
          </a:p>
        </p:txBody>
      </p:sp>
      <p:sp>
        <p:nvSpPr>
          <p:cNvPr id="1229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0FF56CB-8488-4BA3-BCE8-817A74837C72}" type="slidenum">
              <a:rPr lang="en-US" altLang="zh-CN" smtClean="0"/>
              <a:t>15</a:t>
            </a:fld>
            <a:endParaRPr lang="en-US" altLang="zh-CN"/>
          </a:p>
        </p:txBody>
      </p:sp>
    </p:spTree>
    <p:extLst>
      <p:ext uri="{BB962C8B-B14F-4D97-AF65-F5344CB8AC3E}">
        <p14:creationId xmlns:p14="http://schemas.microsoft.com/office/powerpoint/2010/main" val="3718844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p:sp>
      <p:sp>
        <p:nvSpPr>
          <p:cNvPr id="1433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34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6B787C0-66FB-4363-B9B3-1B5BF36BC3BB}" type="slidenum">
              <a:rPr lang="en-US" altLang="zh-CN" smtClean="0"/>
              <a:t>16</a:t>
            </a:fld>
            <a:endParaRPr lang="en-US" altLang="zh-CN"/>
          </a:p>
        </p:txBody>
      </p:sp>
    </p:spTree>
    <p:extLst>
      <p:ext uri="{BB962C8B-B14F-4D97-AF65-F5344CB8AC3E}">
        <p14:creationId xmlns:p14="http://schemas.microsoft.com/office/powerpoint/2010/main" val="202513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p:sp>
      <p:sp>
        <p:nvSpPr>
          <p:cNvPr id="1638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63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DF4F92-207E-457A-86E8-F835A5F19991}" type="slidenum">
              <a:rPr lang="en-US" altLang="zh-CN" smtClean="0"/>
              <a:t>17</a:t>
            </a:fld>
            <a:endParaRPr lang="en-US" altLang="zh-CN"/>
          </a:p>
        </p:txBody>
      </p:sp>
    </p:spTree>
    <p:extLst>
      <p:ext uri="{BB962C8B-B14F-4D97-AF65-F5344CB8AC3E}">
        <p14:creationId xmlns:p14="http://schemas.microsoft.com/office/powerpoint/2010/main" val="2620555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p:sp>
      <p:sp>
        <p:nvSpPr>
          <p:cNvPr id="184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43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C5E87F-364F-4D5E-AF1D-7ED22F15404B}" type="slidenum">
              <a:rPr lang="en-US" altLang="zh-CN" smtClean="0"/>
              <a:t>18</a:t>
            </a:fld>
            <a:endParaRPr lang="en-US" altLang="zh-CN"/>
          </a:p>
        </p:txBody>
      </p:sp>
    </p:spTree>
    <p:extLst>
      <p:ext uri="{BB962C8B-B14F-4D97-AF65-F5344CB8AC3E}">
        <p14:creationId xmlns:p14="http://schemas.microsoft.com/office/powerpoint/2010/main" val="415394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04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CA62D0C-3F92-4BB9-B33B-184C628117D1}" type="slidenum">
              <a:rPr lang="en-US" altLang="zh-CN" smtClean="0"/>
              <a:t>19</a:t>
            </a:fld>
            <a:endParaRPr lang="en-US" altLang="zh-CN"/>
          </a:p>
        </p:txBody>
      </p:sp>
    </p:spTree>
    <p:extLst>
      <p:ext uri="{BB962C8B-B14F-4D97-AF65-F5344CB8AC3E}">
        <p14:creationId xmlns:p14="http://schemas.microsoft.com/office/powerpoint/2010/main" val="3499232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p:sp>
      <p:sp>
        <p:nvSpPr>
          <p:cNvPr id="225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25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E98EA86-F437-4492-B356-06C25E678B39}" type="slidenum">
              <a:rPr lang="en-US" altLang="zh-CN" smtClean="0"/>
              <a:t>20</a:t>
            </a:fld>
            <a:endParaRPr lang="en-US" altLang="zh-CN"/>
          </a:p>
        </p:txBody>
      </p:sp>
    </p:spTree>
    <p:extLst>
      <p:ext uri="{BB962C8B-B14F-4D97-AF65-F5344CB8AC3E}">
        <p14:creationId xmlns:p14="http://schemas.microsoft.com/office/powerpoint/2010/main" val="340474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ChangeArrowheads="1" noTextEdit="1"/>
          </p:cNvSpPr>
          <p:nvPr>
            <p:ph type="sldImg"/>
          </p:nvPr>
        </p:nvSpPr>
        <p:spPr/>
      </p:sp>
      <p:sp>
        <p:nvSpPr>
          <p:cNvPr id="2457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458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5D4CECC-928E-41B4-83E7-38B4A4922B41}" type="slidenum">
              <a:rPr lang="en-US" altLang="zh-CN" smtClean="0"/>
              <a:t>21</a:t>
            </a:fld>
            <a:endParaRPr lang="en-US" altLang="zh-CN"/>
          </a:p>
        </p:txBody>
      </p:sp>
    </p:spTree>
    <p:extLst>
      <p:ext uri="{BB962C8B-B14F-4D97-AF65-F5344CB8AC3E}">
        <p14:creationId xmlns:p14="http://schemas.microsoft.com/office/powerpoint/2010/main" val="2165949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Source of image: </a:t>
            </a:r>
            <a:r>
              <a:rPr lang="zh-TW" altLang="en-US" sz="1200" dirty="0"/>
              <a:t>https://blogs.nvidia.com.tw/2016/07/whats-difference-artificial-intelligence-machine-learning-deep-learning-ai/</a:t>
            </a:r>
            <a:endParaRPr lang="en-US" altLang="zh-TW"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0" i="0" kern="1200" dirty="0">
                <a:solidFill>
                  <a:schemeClr val="tx1"/>
                </a:solidFill>
                <a:effectLst/>
                <a:latin typeface="+mn-lt"/>
                <a:ea typeface="+mn-ea"/>
                <a:cs typeface="+mn-cs"/>
              </a:rPr>
              <a:t>最早出現的人工</a:t>
            </a:r>
            <a:r>
              <a:rPr lang="zh-CN" altLang="en-US" sz="1200" b="0" i="0" kern="1200" dirty="0">
                <a:solidFill>
                  <a:schemeClr val="tx1"/>
                </a:solidFill>
                <a:effectLst/>
                <a:latin typeface="+mn-lt"/>
                <a:ea typeface="+mn-ea"/>
                <a:cs typeface="+mn-cs"/>
              </a:rPr>
              <a:t>智能概念</a:t>
            </a:r>
            <a:r>
              <a:rPr lang="zh-TW" altLang="en-US" sz="1200" b="0" i="0" kern="1200" dirty="0">
                <a:solidFill>
                  <a:schemeClr val="tx1"/>
                </a:solidFill>
                <a:effectLst/>
                <a:latin typeface="+mn-lt"/>
                <a:ea typeface="+mn-ea"/>
                <a:cs typeface="+mn-cs"/>
              </a:rPr>
              <a:t>，接著是後來出現的機器學習，最後是推動目前人工智慧領域出現爆炸性發展的深度學習</a:t>
            </a:r>
            <a:r>
              <a:rPr lang="zh-CN"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i="0" kern="1200" dirty="0">
                <a:solidFill>
                  <a:schemeClr val="tx1"/>
                </a:solidFill>
                <a:effectLst/>
                <a:latin typeface="+mn-lt"/>
                <a:ea typeface="+mn-ea"/>
                <a:cs typeface="+mn-cs"/>
              </a:rPr>
              <a:t>1956</a:t>
            </a:r>
            <a:r>
              <a:rPr lang="zh-TW" altLang="en-US" sz="1200" b="0" i="0" kern="1200" dirty="0">
                <a:solidFill>
                  <a:schemeClr val="tx1"/>
                </a:solidFill>
                <a:effectLst/>
                <a:latin typeface="+mn-lt"/>
                <a:ea typeface="+mn-ea"/>
                <a:cs typeface="+mn-cs"/>
              </a:rPr>
              <a:t>年達特矛斯會議集合多位電腦科學家誕生出人工</a:t>
            </a:r>
            <a:r>
              <a:rPr lang="zh-CN" altLang="en-US" sz="1200" b="0" i="0" kern="1200" dirty="0">
                <a:solidFill>
                  <a:schemeClr val="tx1"/>
                </a:solidFill>
                <a:effectLst/>
                <a:latin typeface="+mn-lt"/>
                <a:ea typeface="+mn-ea"/>
                <a:cs typeface="+mn-cs"/>
              </a:rPr>
              <a:t>智能</a:t>
            </a:r>
            <a:r>
              <a:rPr lang="zh-TW" altLang="en-US" sz="1200" b="0" i="0" kern="1200" dirty="0">
                <a:solidFill>
                  <a:schemeClr val="tx1"/>
                </a:solidFill>
                <a:effectLst/>
                <a:latin typeface="+mn-lt"/>
                <a:ea typeface="+mn-ea"/>
                <a:cs typeface="+mn-cs"/>
              </a:rPr>
              <a:t>領域，</a:t>
            </a:r>
            <a:r>
              <a:rPr lang="zh-CN" altLang="en-US" sz="1200" b="0" i="0" kern="1200" dirty="0">
                <a:solidFill>
                  <a:schemeClr val="tx1"/>
                </a:solidFill>
                <a:effectLst/>
                <a:latin typeface="+mn-lt"/>
                <a:ea typeface="+mn-ea"/>
                <a:cs typeface="+mn-cs"/>
              </a:rPr>
              <a:t>梦想</a:t>
            </a:r>
            <a:r>
              <a:rPr lang="zh-TW" altLang="en-US" sz="1200" b="0" i="0" kern="1200" dirty="0">
                <a:solidFill>
                  <a:schemeClr val="tx1"/>
                </a:solidFill>
                <a:effectLst/>
                <a:latin typeface="+mn-lt"/>
                <a:ea typeface="+mn-ea"/>
                <a:cs typeface="+mn-cs"/>
              </a:rPr>
              <a:t>是</a:t>
            </a:r>
            <a:r>
              <a:rPr lang="zh-CN" altLang="en-US" sz="1200" b="0" i="0" kern="1200" dirty="0">
                <a:solidFill>
                  <a:schemeClr val="tx1"/>
                </a:solidFill>
                <a:effectLst/>
                <a:latin typeface="+mn-lt"/>
                <a:ea typeface="+mn-ea"/>
                <a:cs typeface="+mn-cs"/>
              </a:rPr>
              <a:t>借由</a:t>
            </a:r>
            <a:r>
              <a:rPr lang="zh-TW" altLang="en-US" sz="1200" b="0" i="0" kern="1200" dirty="0">
                <a:solidFill>
                  <a:schemeClr val="tx1"/>
                </a:solidFill>
                <a:effectLst/>
                <a:latin typeface="+mn-lt"/>
                <a:ea typeface="+mn-ea"/>
                <a:cs typeface="+mn-cs"/>
              </a:rPr>
              <a:t>由</a:t>
            </a:r>
            <a:r>
              <a:rPr lang="zh-CN" altLang="en-US" sz="1200" b="0" i="0" kern="1200" dirty="0">
                <a:solidFill>
                  <a:schemeClr val="tx1"/>
                </a:solidFill>
                <a:effectLst/>
                <a:latin typeface="+mn-lt"/>
                <a:ea typeface="+mn-ea"/>
                <a:cs typeface="+mn-cs"/>
              </a:rPr>
              <a:t>新兴计算机构建具备等同人类智慧的复杂机器，即所谓的“广义人工智能”</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General AI</a:t>
            </a:r>
            <a:r>
              <a:rPr lang="zh-TW" alt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a:t>
            </a:r>
            <a:r>
              <a:rPr lang="zh-TW" altLang="en-US" sz="1200" b="0" i="0" kern="1200" dirty="0">
                <a:solidFill>
                  <a:schemeClr val="tx1"/>
                </a:solidFill>
                <a:effectLst/>
                <a:latin typeface="+mn-lt"/>
                <a:ea typeface="+mn-ea"/>
                <a:cs typeface="+mn-cs"/>
              </a:rPr>
              <a:t>概念，</a:t>
            </a:r>
            <a:r>
              <a:rPr lang="zh-CN" altLang="en-US" sz="1200" b="0" i="0" kern="1200" dirty="0">
                <a:solidFill>
                  <a:schemeClr val="tx1"/>
                </a:solidFill>
                <a:effectLst/>
                <a:latin typeface="+mn-lt"/>
                <a:ea typeface="+mn-ea"/>
                <a:cs typeface="+mn-cs"/>
              </a:rPr>
              <a:t>拥有人类的所有感觉（甚至可能更多）</a:t>
            </a:r>
            <a:r>
              <a:rPr lang="zh-TW" altLang="en-US" sz="1200" b="0" i="0" kern="1200" dirty="0">
                <a:solidFill>
                  <a:schemeClr val="tx1"/>
                </a:solidFill>
                <a:effectLst/>
                <a:latin typeface="+mn-lt"/>
                <a:ea typeface="+mn-ea"/>
                <a:cs typeface="+mn-cs"/>
              </a:rPr>
              <a:t>、理智，</a:t>
            </a:r>
            <a:r>
              <a:rPr lang="zh-CN" altLang="en-US" sz="1200" b="0" i="0" kern="1200" dirty="0">
                <a:solidFill>
                  <a:schemeClr val="tx1"/>
                </a:solidFill>
                <a:effectLst/>
                <a:latin typeface="+mn-lt"/>
                <a:ea typeface="+mn-ea"/>
                <a:cs typeface="+mn-cs"/>
              </a:rPr>
              <a:t>并且像人类一样思考的机器。那么我们能做些什么？这就到了“狭义人工智能”</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Narrow AI</a:t>
            </a:r>
            <a:r>
              <a:rPr lang="zh-TW" alt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的概念，这是指在处理特殊任务时，表现如同人类一样好，甚至更好的技术。</a:t>
            </a:r>
            <a:endParaRPr lang="en-US" altLang="zh-CN"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0" i="0" kern="1200" dirty="0">
                <a:solidFill>
                  <a:schemeClr val="tx1"/>
                </a:solidFill>
                <a:effectLst/>
                <a:latin typeface="+mn-lt"/>
                <a:ea typeface="+mn-ea"/>
                <a:cs typeface="+mn-cs"/>
              </a:rPr>
              <a:t>最早提出</a:t>
            </a:r>
            <a:r>
              <a:rPr lang="zh-CN" altLang="en-US" sz="1200" b="0" i="0" kern="1200" dirty="0">
                <a:solidFill>
                  <a:schemeClr val="tx1"/>
                </a:solidFill>
                <a:effectLst/>
                <a:latin typeface="+mn-lt"/>
                <a:ea typeface="+mn-ea"/>
                <a:cs typeface="+mn-cs"/>
              </a:rPr>
              <a:t>人工智能</a:t>
            </a:r>
            <a:r>
              <a:rPr lang="zh-TW" altLang="en-US" sz="1200" b="0" i="0" kern="1200" dirty="0">
                <a:solidFill>
                  <a:schemeClr val="tx1"/>
                </a:solidFill>
                <a:effectLst/>
                <a:latin typeface="+mn-lt"/>
                <a:ea typeface="+mn-ea"/>
                <a:cs typeface="+mn-cs"/>
              </a:rPr>
              <a:t>的學者們構思出機器學習的概念，多年來也發展出</a:t>
            </a:r>
            <a:r>
              <a:rPr lang="zh-CN" altLang="en-US" sz="1200" b="0" i="0" kern="1200" dirty="0">
                <a:solidFill>
                  <a:schemeClr val="tx1"/>
                </a:solidFill>
                <a:effectLst/>
                <a:latin typeface="+mn-lt"/>
                <a:ea typeface="+mn-ea"/>
                <a:cs typeface="+mn-cs"/>
              </a:rPr>
              <a:t>决策树学习、归纳逻辑、强化学习、贝叶斯网络等算法</a:t>
            </a:r>
            <a:r>
              <a:rPr lang="zh-TW" altLang="en-US" sz="1200" b="0" i="0" kern="1200" dirty="0">
                <a:solidFill>
                  <a:schemeClr val="tx1"/>
                </a:solidFill>
                <a:effectLst/>
                <a:latin typeface="+mn-lt"/>
                <a:ea typeface="+mn-ea"/>
                <a:cs typeface="+mn-cs"/>
              </a:rPr>
              <a:t>，然而</a:t>
            </a:r>
            <a:r>
              <a:rPr lang="zh-CN" altLang="en-US" sz="1200" b="0" i="0" kern="1200" dirty="0">
                <a:solidFill>
                  <a:schemeClr val="tx1"/>
                </a:solidFill>
                <a:effectLst/>
                <a:latin typeface="+mn-lt"/>
                <a:ea typeface="+mn-ea"/>
                <a:cs typeface="+mn-cs"/>
              </a:rPr>
              <a:t>这些仍然没有达到广义人工智能的最终目标，也未实现狭义人工智能的一小部分目标。</a:t>
            </a:r>
            <a:endParaRPr lang="en-US" altLang="zh-CN"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0" i="0" kern="1200" dirty="0">
                <a:solidFill>
                  <a:schemeClr val="tx1"/>
                </a:solidFill>
                <a:effectLst/>
                <a:latin typeface="+mn-lt"/>
                <a:ea typeface="+mn-ea"/>
                <a:cs typeface="+mn-cs"/>
              </a:rPr>
              <a:t>從早期機器學習又衍生出人工神經網路</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2006</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Hinton</a:t>
            </a:r>
            <a:r>
              <a:rPr lang="zh-CN" altLang="en-US" sz="1200" b="0" i="0"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hlinkClick r:id="rId3"/>
              </a:rPr>
              <a:t>深度學習</a:t>
            </a:r>
            <a:r>
              <a:rPr lang="zh-TW" altLang="en-US" sz="1200" b="0" i="0" kern="1200" dirty="0">
                <a:solidFill>
                  <a:schemeClr val="tx1"/>
                </a:solidFill>
                <a:effectLst/>
                <a:latin typeface="+mn-lt"/>
                <a:ea typeface="+mn-ea"/>
                <a:cs typeface="+mn-cs"/>
              </a:rPr>
              <a:t>開創出眾多機器學習方面的實際應用和全面推廣人工智慧領域 ，解決了許多任務，看起來有可能實現機器助手的夢想。</a:t>
            </a:r>
            <a:r>
              <a:rPr lang="zh-TW" altLang="en-US" sz="1200" b="0" i="0" u="none" strike="noStrike" kern="1200" dirty="0">
                <a:solidFill>
                  <a:schemeClr val="tx1"/>
                </a:solidFill>
                <a:effectLst/>
                <a:latin typeface="+mn-lt"/>
                <a:ea typeface="+mn-ea"/>
                <a:cs typeface="+mn-cs"/>
                <a:hlinkClick r:id="rId4"/>
              </a:rPr>
              <a:t>無人駕駛車</a:t>
            </a:r>
            <a:r>
              <a:rPr lang="zh-TW" altLang="en-US" sz="1200" b="0" i="0" kern="1200" dirty="0">
                <a:solidFill>
                  <a:schemeClr val="tx1"/>
                </a:solidFill>
                <a:effectLst/>
                <a:latin typeface="+mn-lt"/>
                <a:ea typeface="+mn-ea"/>
                <a:cs typeface="+mn-cs"/>
              </a:rPr>
              <a:t>、更好的醫療預防服務，甚至是推薦更好看的電影</a:t>
            </a:r>
            <a:endParaRPr lang="en-US" altLang="zh-CN"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b="0" i="0" kern="1200" dirty="0">
                <a:solidFill>
                  <a:schemeClr val="tx1"/>
                </a:solidFill>
                <a:effectLst/>
                <a:latin typeface="+mn-lt"/>
                <a:ea typeface="+mn-ea"/>
                <a:cs typeface="+mn-cs"/>
              </a:rPr>
              <a:t>在過去幾年裡</a:t>
            </a:r>
            <a:r>
              <a:rPr lang="zh-TW" altLang="en-US" sz="1200" b="0" i="0" u="none" strike="noStrike" kern="1200" dirty="0">
                <a:solidFill>
                  <a:schemeClr val="tx1"/>
                </a:solidFill>
                <a:effectLst/>
                <a:latin typeface="+mn-lt"/>
                <a:ea typeface="+mn-ea"/>
                <a:cs typeface="+mn-cs"/>
                <a:hlinkClick r:id="rId5"/>
              </a:rPr>
              <a:t>人工智慧出現爆炸性成長</a:t>
            </a:r>
            <a:r>
              <a:rPr lang="zh-TW" altLang="en-US" sz="1200" b="0" i="0" kern="1200" dirty="0">
                <a:solidFill>
                  <a:schemeClr val="tx1"/>
                </a:solidFill>
                <a:effectLst/>
                <a:latin typeface="+mn-lt"/>
                <a:ea typeface="+mn-ea"/>
                <a:cs typeface="+mn-cs"/>
              </a:rPr>
              <a:t>，尤其是自</a:t>
            </a:r>
            <a:r>
              <a:rPr lang="en-US" altLang="zh-TW" sz="1200" b="0" i="0" kern="1200" dirty="0">
                <a:solidFill>
                  <a:schemeClr val="tx1"/>
                </a:solidFill>
                <a:effectLst/>
                <a:latin typeface="+mn-lt"/>
                <a:ea typeface="+mn-ea"/>
                <a:cs typeface="+mn-cs"/>
              </a:rPr>
              <a:t>2015</a:t>
            </a:r>
            <a:r>
              <a:rPr lang="zh-TW" altLang="en-US" sz="1200" b="0" i="0" kern="1200" dirty="0">
                <a:solidFill>
                  <a:schemeClr val="tx1"/>
                </a:solidFill>
                <a:effectLst/>
                <a:latin typeface="+mn-lt"/>
                <a:ea typeface="+mn-ea"/>
                <a:cs typeface="+mn-cs"/>
              </a:rPr>
              <a:t>年起，主因之一是 </a:t>
            </a:r>
            <a:r>
              <a:rPr lang="en-US" altLang="zh-TW" sz="1200" b="0" i="0" kern="1200" dirty="0">
                <a:solidFill>
                  <a:schemeClr val="tx1"/>
                </a:solidFill>
                <a:effectLst/>
                <a:latin typeface="+mn-lt"/>
                <a:ea typeface="+mn-ea"/>
                <a:cs typeface="+mn-cs"/>
              </a:rPr>
              <a:t>GPUs </a:t>
            </a:r>
            <a:r>
              <a:rPr lang="zh-TW" altLang="en-US" sz="1200" b="0" i="0" kern="1200" dirty="0">
                <a:solidFill>
                  <a:schemeClr val="tx1"/>
                </a:solidFill>
                <a:effectLst/>
                <a:latin typeface="+mn-lt"/>
                <a:ea typeface="+mn-ea"/>
                <a:cs typeface="+mn-cs"/>
              </a:rPr>
              <a:t>日漸普極，使得平行運算的速度更快、成本更低，力量也更強大。無限制的儲存空間和影像、文字、交易、地圖資料等各種數據（整個大數據運動）如洪水般湧出</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22</a:t>
            </a:fld>
            <a:endParaRPr lang="zh-CN" altLang="en-US"/>
          </a:p>
        </p:txBody>
      </p:sp>
    </p:spTree>
    <p:extLst>
      <p:ext uri="{BB962C8B-B14F-4D97-AF65-F5344CB8AC3E}">
        <p14:creationId xmlns:p14="http://schemas.microsoft.com/office/powerpoint/2010/main" val="1233908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ChangeArrowheads="1" noTextEdit="1"/>
          </p:cNvSpPr>
          <p:nvPr>
            <p:ph type="sldImg"/>
          </p:nvPr>
        </p:nvSpPr>
        <p:spPr/>
      </p:sp>
      <p:sp>
        <p:nvSpPr>
          <p:cNvPr id="2662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662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9D5D0E-EF8E-4B34-8EC7-1124B0DFDB70}" type="slidenum">
              <a:rPr lang="en-US" altLang="zh-CN" smtClean="0"/>
              <a:t>23</a:t>
            </a:fld>
            <a:endParaRPr lang="en-US" altLang="zh-CN"/>
          </a:p>
        </p:txBody>
      </p:sp>
    </p:spTree>
    <p:extLst>
      <p:ext uri="{BB962C8B-B14F-4D97-AF65-F5344CB8AC3E}">
        <p14:creationId xmlns:p14="http://schemas.microsoft.com/office/powerpoint/2010/main" val="3930701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人工智能时代到来</a:t>
            </a:r>
            <a:endParaRPr lang="en-US" altLang="zh-TW" dirty="0"/>
          </a:p>
          <a:p>
            <a:r>
              <a:rPr lang="en-US" altLang="zh-TW" dirty="0"/>
              <a:t>(</a:t>
            </a:r>
            <a:r>
              <a:rPr lang="zh-TW" altLang="en-US" dirty="0"/>
              <a:t>機器學習專家、資料科學家</a:t>
            </a:r>
            <a:r>
              <a:rPr lang="en-US" altLang="zh-TW" dirty="0"/>
              <a:t>)</a:t>
            </a:r>
          </a:p>
          <a:p>
            <a:r>
              <a:rPr lang="en-US" altLang="zh-TW" dirty="0"/>
              <a:t>2006</a:t>
            </a:r>
            <a:r>
              <a:rPr lang="zh-CN" altLang="en-US" dirty="0"/>
              <a:t>年</a:t>
            </a:r>
            <a:r>
              <a:rPr lang="en-US" altLang="zh-CN" dirty="0"/>
              <a:t>Hinton</a:t>
            </a:r>
            <a:r>
              <a:rPr lang="zh-CN" altLang="en-US" dirty="0"/>
              <a:t>对深度学习的开创性工作，</a:t>
            </a:r>
            <a:r>
              <a:rPr lang="zh-CN" altLang="en-US" sz="1200" b="0" i="0" kern="1200" dirty="0">
                <a:solidFill>
                  <a:schemeClr val="tx1"/>
                </a:solidFill>
                <a:effectLst/>
                <a:latin typeface="+mn-lt"/>
                <a:ea typeface="+mn-ea"/>
                <a:cs typeface="+mn-cs"/>
              </a:rPr>
              <a:t>把神经网络又推回到大家视线中，利用单层的</a:t>
            </a:r>
            <a:r>
              <a:rPr lang="en-US" altLang="zh-CN" sz="1200" b="0" i="0" kern="1200" dirty="0">
                <a:solidFill>
                  <a:schemeClr val="tx1"/>
                </a:solidFill>
                <a:effectLst/>
                <a:latin typeface="+mn-lt"/>
                <a:ea typeface="+mn-ea"/>
                <a:cs typeface="+mn-cs"/>
              </a:rPr>
              <a:t>RBM</a:t>
            </a:r>
            <a:r>
              <a:rPr lang="zh-CN" altLang="en-US" sz="1200" b="0" i="0" kern="1200" dirty="0">
                <a:solidFill>
                  <a:schemeClr val="tx1"/>
                </a:solidFill>
                <a:effectLst/>
                <a:latin typeface="+mn-lt"/>
                <a:ea typeface="+mn-ea"/>
                <a:cs typeface="+mn-cs"/>
              </a:rPr>
              <a:t>自编码预训练使得深层的神经网络训练变得可能，但那时候</a:t>
            </a:r>
            <a:r>
              <a:rPr lang="en-US" altLang="zh-CN" sz="1200" b="0" i="0" kern="1200" dirty="0">
                <a:solidFill>
                  <a:schemeClr val="tx1"/>
                </a:solidFill>
                <a:effectLst/>
                <a:latin typeface="+mn-lt"/>
                <a:ea typeface="+mn-ea"/>
                <a:cs typeface="+mn-cs"/>
              </a:rPr>
              <a:t>Deep learning</a:t>
            </a:r>
            <a:r>
              <a:rPr lang="zh-CN" altLang="en-US" sz="1200" b="0" i="0" kern="1200" dirty="0">
                <a:solidFill>
                  <a:schemeClr val="tx1"/>
                </a:solidFill>
                <a:effectLst/>
                <a:latin typeface="+mn-lt"/>
                <a:ea typeface="+mn-ea"/>
                <a:cs typeface="+mn-cs"/>
              </a:rPr>
              <a:t>依然争议很多，最终真正爆发是</a:t>
            </a:r>
            <a:r>
              <a:rPr lang="en-US" altLang="zh-CN" sz="1200" b="0" i="0" kern="1200" dirty="0">
                <a:solidFill>
                  <a:schemeClr val="tx1"/>
                </a:solidFill>
                <a:effectLst/>
                <a:latin typeface="+mn-lt"/>
                <a:ea typeface="+mn-ea"/>
                <a:cs typeface="+mn-cs"/>
              </a:rPr>
              <a:t>2012</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的夺冠，这是后话。</a:t>
            </a:r>
            <a:endParaRPr lang="zh-TW" altLang="en-US" dirty="0"/>
          </a:p>
          <a:p>
            <a:r>
              <a:rPr lang="en-US" altLang="zh-CN" dirty="0"/>
              <a:t>https://zhuanlan.zhihu.com/p/38714569</a:t>
            </a:r>
          </a:p>
          <a:p>
            <a:r>
              <a:rPr lang="en-US" altLang="zh-CN" dirty="0"/>
              <a:t>https://blog.csdn.net/zephyr_wang/article/details/120392050</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24</a:t>
            </a:fld>
            <a:endParaRPr lang="zh-CN" altLang="en-US"/>
          </a:p>
        </p:txBody>
      </p:sp>
    </p:spTree>
    <p:extLst>
      <p:ext uri="{BB962C8B-B14F-4D97-AF65-F5344CB8AC3E}">
        <p14:creationId xmlns:p14="http://schemas.microsoft.com/office/powerpoint/2010/main" val="33864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提前说明：</a:t>
            </a:r>
            <a:r>
              <a:rPr lang="en-US" altLang="zh-CN" dirty="0"/>
              <a:t>no copy, no steal, no plagiarize</a:t>
            </a:r>
            <a:r>
              <a:rPr lang="zh-CN" altLang="en-US" dirty="0"/>
              <a:t>一旦发现抄袭，不管是抄还是被抄的，作业</a:t>
            </a:r>
            <a:r>
              <a:rPr lang="en-US" altLang="zh-CN" dirty="0"/>
              <a:t>/</a:t>
            </a:r>
            <a:r>
              <a:rPr lang="zh-CN" altLang="en-US" dirty="0"/>
              <a:t>实验一律判</a:t>
            </a:r>
            <a:r>
              <a:rPr lang="en-US" altLang="zh-CN" dirty="0"/>
              <a:t>0</a:t>
            </a:r>
            <a:r>
              <a:rPr lang="zh-CN" altLang="en-US" dirty="0"/>
              <a:t>分。</a:t>
            </a:r>
            <a:endParaRPr lang="en-US" altLang="zh-CN" dirty="0"/>
          </a:p>
          <a:p>
            <a:r>
              <a:rPr lang="zh-CN" altLang="en-US" dirty="0"/>
              <a:t>版权意识</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2</a:t>
            </a:fld>
            <a:endParaRPr lang="zh-CN" altLang="en-US"/>
          </a:p>
        </p:txBody>
      </p:sp>
    </p:spTree>
    <p:extLst>
      <p:ext uri="{BB962C8B-B14F-4D97-AF65-F5344CB8AC3E}">
        <p14:creationId xmlns:p14="http://schemas.microsoft.com/office/powerpoint/2010/main" val="3429214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語音辨識能力超越人類？</a:t>
            </a:r>
            <a:endParaRPr lang="en-US" altLang="zh-TW" dirty="0">
              <a:latin typeface="微軟正黑體" panose="020B0604030504040204" pitchFamily="34" charset="-120"/>
              <a:ea typeface="微軟正黑體" panose="020B0604030504040204" pitchFamily="34" charset="-120"/>
            </a:endParaRPr>
          </a:p>
          <a:p>
            <a:r>
              <a:rPr lang="en-US" altLang="zh-TW" dirty="0"/>
              <a:t>These experiments were carried out by IBM’s preferred speech transcription provider, Appendix</a:t>
            </a:r>
            <a:r>
              <a:rPr lang="en-US" altLang="zh-TW"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40 </a:t>
            </a:r>
            <a:r>
              <a:rPr lang="zh-CN" altLang="en-US" sz="1200" b="0" i="0" kern="1200" dirty="0">
                <a:solidFill>
                  <a:schemeClr val="tx1"/>
                </a:solidFill>
                <a:effectLst/>
                <a:latin typeface="+mn-lt"/>
                <a:ea typeface="+mn-ea"/>
                <a:cs typeface="+mn-cs"/>
              </a:rPr>
              <a:t>个测试说话者中有 </a:t>
            </a:r>
            <a:r>
              <a:rPr lang="en-US" altLang="zh-CN" sz="1200" b="0" i="0" kern="1200" dirty="0">
                <a:solidFill>
                  <a:schemeClr val="tx1"/>
                </a:solidFill>
                <a:effectLst/>
                <a:latin typeface="+mn-lt"/>
                <a:ea typeface="+mn-ea"/>
                <a:cs typeface="+mn-cs"/>
              </a:rPr>
              <a:t>36 </a:t>
            </a:r>
            <a:r>
              <a:rPr lang="zh-CN" altLang="en-US" sz="1200" b="0" i="0" kern="1200" dirty="0">
                <a:solidFill>
                  <a:schemeClr val="tx1"/>
                </a:solidFill>
                <a:effectLst/>
                <a:latin typeface="+mn-lt"/>
                <a:ea typeface="+mn-ea"/>
                <a:cs typeface="+mn-cs"/>
              </a:rPr>
              <a:t>个出现在训练数据中，有些出现在多达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个不同的对话中，我们的声学模型非常擅长记住训练期间看到的语音模式</a:t>
            </a:r>
            <a:endParaRPr lang="en-US" altLang="zh-TW" dirty="0"/>
          </a:p>
          <a:p>
            <a:r>
              <a:rPr lang="en-US" altLang="zh-TW" dirty="0"/>
              <a:t>https://sigport.org/sites/default/files/selflr_icassp_poster.pdf</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25</a:t>
            </a:fld>
            <a:endParaRPr lang="zh-CN" altLang="en-US"/>
          </a:p>
        </p:txBody>
      </p:sp>
    </p:spTree>
    <p:extLst>
      <p:ext uri="{BB962C8B-B14F-4D97-AF65-F5344CB8AC3E}">
        <p14:creationId xmlns:p14="http://schemas.microsoft.com/office/powerpoint/2010/main" val="1757523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影像辨識能力超越人類？</a:t>
            </a:r>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ImageNet large scale visual recognition challenge (LSVRC)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Machine: 2.25% error rate</a:t>
            </a:r>
            <a:endParaRPr lang="zh-TW" altLang="en-US" sz="1200"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26</a:t>
            </a:fld>
            <a:endParaRPr lang="zh-CN" altLang="en-US"/>
          </a:p>
        </p:txBody>
      </p:sp>
    </p:spTree>
    <p:extLst>
      <p:ext uri="{BB962C8B-B14F-4D97-AF65-F5344CB8AC3E}">
        <p14:creationId xmlns:p14="http://schemas.microsoft.com/office/powerpoint/2010/main" val="3070084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閱讀理解能力超越人類？</a:t>
            </a:r>
            <a:endParaRPr lang="en-US" altLang="zh-TW" dirty="0">
              <a:latin typeface="微軟正黑體" panose="020B0604030504040204" pitchFamily="34" charset="-120"/>
              <a:ea typeface="微軟正黑體"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https://arxiv.org/pdf/1606.05250.pdf</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https://rajpurkar.github.io/SQuAD-explorer/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2016</a:t>
            </a:r>
            <a:r>
              <a:rPr lang="zh-CN" altLang="en-US" dirty="0"/>
              <a:t>，斯坦福</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a:t>SQuAD</a:t>
            </a:r>
            <a:r>
              <a:rPr lang="en-US" altLang="zh-TW" dirty="0"/>
              <a:t>: </a:t>
            </a:r>
            <a:r>
              <a:rPr lang="en-US" altLang="zh-CN" sz="1200" b="0" i="0" kern="1200" dirty="0">
                <a:solidFill>
                  <a:schemeClr val="tx1"/>
                </a:solidFill>
                <a:effectLst/>
                <a:latin typeface="+mn-lt"/>
                <a:ea typeface="+mn-ea"/>
                <a:cs typeface="+mn-cs"/>
              </a:rPr>
              <a:t>The Stanford Question Answering Dataset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Two metrics to evaluate model accuracy: EM and F1 score</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EM:</a:t>
            </a:r>
            <a:r>
              <a:rPr lang="en-US" altLang="zh-CN" baseline="0" dirty="0"/>
              <a:t> e</a:t>
            </a:r>
            <a:r>
              <a:rPr lang="en-US" altLang="zh-CN" dirty="0"/>
              <a:t>xact match, measures the percentage of predictions that match any one of the ground truth answers exactly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F1: </a:t>
            </a:r>
            <a:r>
              <a:rPr lang="en-US" altLang="zh-CN" dirty="0"/>
              <a:t>Macro-averaged(</a:t>
            </a:r>
            <a:r>
              <a:rPr lang="zh-CN" altLang="en-US" dirty="0"/>
              <a:t>宏平均</a:t>
            </a:r>
            <a:r>
              <a:rPr lang="en-US" altLang="zh-CN" dirty="0"/>
              <a:t>)=2PR/(P+R)</a:t>
            </a:r>
            <a:r>
              <a:rPr lang="zh-CN" altLang="en-US" dirty="0"/>
              <a:t>，</a:t>
            </a:r>
            <a:r>
              <a:rPr lang="en-US" altLang="zh-CN" dirty="0"/>
              <a:t>P</a:t>
            </a:r>
            <a:r>
              <a:rPr lang="zh-CN" altLang="en-US" dirty="0"/>
              <a:t>为准确率，</a:t>
            </a:r>
            <a:r>
              <a:rPr lang="en-US" altLang="zh-CN" dirty="0"/>
              <a:t>R</a:t>
            </a:r>
            <a:r>
              <a:rPr lang="zh-CN" altLang="en-US" dirty="0"/>
              <a:t>为召回率</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27</a:t>
            </a:fld>
            <a:endParaRPr lang="zh-CN" altLang="en-US"/>
          </a:p>
        </p:txBody>
      </p:sp>
    </p:spTree>
    <p:extLst>
      <p:ext uri="{BB962C8B-B14F-4D97-AF65-F5344CB8AC3E}">
        <p14:creationId xmlns:p14="http://schemas.microsoft.com/office/powerpoint/2010/main" val="265557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下圍棋超越人類？</a:t>
            </a:r>
            <a:endParaRPr lang="en-US" altLang="zh-TW" dirty="0"/>
          </a:p>
          <a:p>
            <a:r>
              <a:rPr lang="en-US" altLang="zh-TW" dirty="0"/>
              <a:t>https://deepmind.com/blog/alphastar-mastering-real-time-strategy-game-starcraft-ii/</a:t>
            </a:r>
          </a:p>
          <a:p>
            <a:r>
              <a:rPr lang="en-US" altLang="zh-TW" sz="1200" b="0" i="0" kern="1200" dirty="0" err="1">
                <a:solidFill>
                  <a:schemeClr val="tx1"/>
                </a:solidFill>
                <a:effectLst/>
                <a:latin typeface="+mn-lt"/>
                <a:ea typeface="+mn-ea"/>
                <a:cs typeface="+mn-cs"/>
              </a:rPr>
              <a:t>AlphaStar</a:t>
            </a:r>
            <a:r>
              <a:rPr lang="en-US" altLang="zh-TW" sz="1200" b="0" i="0" kern="1200" dirty="0">
                <a:solidFill>
                  <a:schemeClr val="tx1"/>
                </a:solidFill>
                <a:effectLst/>
                <a:latin typeface="+mn-lt"/>
                <a:ea typeface="+mn-ea"/>
                <a:cs typeface="+mn-cs"/>
              </a:rPr>
              <a:t> had an average APM of around 280,</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28</a:t>
            </a:fld>
            <a:endParaRPr lang="zh-CN" altLang="en-US"/>
          </a:p>
        </p:txBody>
      </p:sp>
    </p:spTree>
    <p:extLst>
      <p:ext uri="{BB962C8B-B14F-4D97-AF65-F5344CB8AC3E}">
        <p14:creationId xmlns:p14="http://schemas.microsoft.com/office/powerpoint/2010/main" val="2601613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1D2129"/>
                </a:solidFill>
                <a:latin typeface="Helvetica" panose="020B0604020202020204" pitchFamily="34" charset="0"/>
              </a:rPr>
              <a:t>自動駕駛輔助系統僅是提供輔助非完全自駕</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https://www.youtube.com/watch?v=_1MHGUC_BzQ</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https://www.youtube.com/watch?v=6QCF8tVqM3I</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下雨天、雾天等等环境影响</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29</a:t>
            </a:fld>
            <a:endParaRPr lang="zh-CN" altLang="en-US"/>
          </a:p>
        </p:txBody>
      </p:sp>
    </p:spTree>
    <p:extLst>
      <p:ext uri="{BB962C8B-B14F-4D97-AF65-F5344CB8AC3E}">
        <p14:creationId xmlns:p14="http://schemas.microsoft.com/office/powerpoint/2010/main" val="3769142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p:nvPr>
        </p:nvSpPr>
        <p:spPr/>
      </p:sp>
      <p:sp>
        <p:nvSpPr>
          <p:cNvPr id="3891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891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0E45A40-2E9E-4BF5-8930-727EBD05F2BC}" type="slidenum">
              <a:rPr lang="en-US" altLang="zh-CN" smtClean="0"/>
              <a:t>35</a:t>
            </a:fld>
            <a:endParaRPr lang="en-US" altLang="zh-CN"/>
          </a:p>
        </p:txBody>
      </p:sp>
    </p:spTree>
    <p:extLst>
      <p:ext uri="{BB962C8B-B14F-4D97-AF65-F5344CB8AC3E}">
        <p14:creationId xmlns:p14="http://schemas.microsoft.com/office/powerpoint/2010/main" val="2794897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40</a:t>
            </a:fld>
            <a:endParaRPr lang="zh-CN" altLang="en-US"/>
          </a:p>
        </p:txBody>
      </p:sp>
    </p:spTree>
    <p:extLst>
      <p:ext uri="{BB962C8B-B14F-4D97-AF65-F5344CB8AC3E}">
        <p14:creationId xmlns:p14="http://schemas.microsoft.com/office/powerpoint/2010/main" val="2868749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Samuel</a:t>
            </a:r>
            <a:r>
              <a:rPr lang="zh-CN" altLang="en-US" dirty="0"/>
              <a:t>提供了机器学习的早期的非形式化的描述，而</a:t>
            </a:r>
            <a:r>
              <a:rPr lang="en-US" altLang="zh-CN" dirty="0"/>
              <a:t>Mitchell</a:t>
            </a:r>
            <a:r>
              <a:rPr lang="zh-CN" altLang="en-US" dirty="0"/>
              <a:t>则给出了形式化定义。</a:t>
            </a:r>
            <a:endParaRPr lang="en-US" altLang="zh-CN" dirty="0"/>
          </a:p>
          <a:p>
            <a:r>
              <a:rPr lang="en-US" altLang="zh-CN" dirty="0"/>
              <a:t>https://towardsdatascience.com/what-is-machine-learning-and-types-of-machine-learning-andrews-machine-learning-part-1-9cd9755bc647</a:t>
            </a:r>
          </a:p>
          <a:p>
            <a:r>
              <a:rPr lang="en-US" altLang="zh-CN" dirty="0"/>
              <a:t>https://machinelearningmastery.com/what-is-machine-learning/</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42</a:t>
            </a:fld>
            <a:endParaRPr lang="zh-CN" altLang="en-US"/>
          </a:p>
        </p:txBody>
      </p:sp>
    </p:spTree>
    <p:extLst>
      <p:ext uri="{BB962C8B-B14F-4D97-AF65-F5344CB8AC3E}">
        <p14:creationId xmlns:p14="http://schemas.microsoft.com/office/powerpoint/2010/main" val="1081398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Pattern</a:t>
            </a:r>
            <a:r>
              <a:rPr lang="en-US" altLang="zh-CN" baseline="0" dirty="0"/>
              <a:t> recognition</a:t>
            </a:r>
            <a:endParaRPr lang="en-US" altLang="zh-CN" dirty="0"/>
          </a:p>
          <a:p>
            <a:r>
              <a:rPr lang="en-US" altLang="zh-CN" dirty="0"/>
              <a:t>Audio processing</a:t>
            </a:r>
          </a:p>
          <a:p>
            <a:r>
              <a:rPr lang="en-US" altLang="zh-CN" dirty="0"/>
              <a:t>Audio recognition</a:t>
            </a:r>
          </a:p>
          <a:p>
            <a:r>
              <a:rPr lang="en-US" altLang="zh-CN" dirty="0"/>
              <a:t>Natural Language</a:t>
            </a:r>
            <a:r>
              <a:rPr lang="en-US" altLang="zh-CN" baseline="0" dirty="0"/>
              <a:t> Processing</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43</a:t>
            </a:fld>
            <a:endParaRPr lang="zh-CN" altLang="en-US"/>
          </a:p>
        </p:txBody>
      </p:sp>
    </p:spTree>
    <p:extLst>
      <p:ext uri="{BB962C8B-B14F-4D97-AF65-F5344CB8AC3E}">
        <p14:creationId xmlns:p14="http://schemas.microsoft.com/office/powerpoint/2010/main" val="1470727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Pattern</a:t>
            </a:r>
            <a:r>
              <a:rPr lang="en-US" altLang="zh-CN" baseline="0" dirty="0"/>
              <a:t> recognition</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44</a:t>
            </a:fld>
            <a:endParaRPr lang="zh-CN" altLang="en-US"/>
          </a:p>
        </p:txBody>
      </p:sp>
    </p:spTree>
    <p:extLst>
      <p:ext uri="{BB962C8B-B14F-4D97-AF65-F5344CB8AC3E}">
        <p14:creationId xmlns:p14="http://schemas.microsoft.com/office/powerpoint/2010/main" val="217731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提前说明：</a:t>
            </a:r>
            <a:r>
              <a:rPr lang="en-US" altLang="zh-CN" dirty="0"/>
              <a:t>no copy, no steal, no plagiarize</a:t>
            </a:r>
            <a:r>
              <a:rPr lang="zh-CN" altLang="en-US" dirty="0"/>
              <a:t>一旦发现抄袭，不管是抄还是被抄的，作业</a:t>
            </a:r>
            <a:r>
              <a:rPr lang="en-US" altLang="zh-CN" dirty="0"/>
              <a:t>/</a:t>
            </a:r>
            <a:r>
              <a:rPr lang="zh-CN" altLang="en-US" dirty="0"/>
              <a:t>实验一律判</a:t>
            </a:r>
            <a:r>
              <a:rPr lang="en-US" altLang="zh-CN" dirty="0"/>
              <a:t>0</a:t>
            </a:r>
            <a:r>
              <a:rPr lang="zh-CN" altLang="en-US" dirty="0"/>
              <a:t>分。</a:t>
            </a:r>
            <a:endParaRPr lang="en-US" altLang="zh-CN" dirty="0"/>
          </a:p>
          <a:p>
            <a:r>
              <a:rPr lang="zh-CN" altLang="en-US" dirty="0"/>
              <a:t>版权意识</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3</a:t>
            </a:fld>
            <a:endParaRPr lang="zh-CN" altLang="en-US"/>
          </a:p>
        </p:txBody>
      </p:sp>
    </p:spTree>
    <p:extLst>
      <p:ext uri="{BB962C8B-B14F-4D97-AF65-F5344CB8AC3E}">
        <p14:creationId xmlns:p14="http://schemas.microsoft.com/office/powerpoint/2010/main" val="2588870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那么接下来该如何找函数</a:t>
            </a:r>
            <a:r>
              <a:rPr lang="en-US" altLang="zh-CN" dirty="0"/>
              <a:t>f</a:t>
            </a:r>
            <a:r>
              <a:rPr lang="zh-CN" altLang="en-US" dirty="0"/>
              <a:t>，或者说想找什么样的函数，更直白些就是哪个函数性能更好</a:t>
            </a:r>
            <a:endParaRPr lang="en-US" altLang="zh-CN" dirty="0"/>
          </a:p>
          <a:p>
            <a:r>
              <a:rPr lang="en-US" altLang="zh-CN" dirty="0"/>
              <a:t>Function/neural</a:t>
            </a:r>
            <a:r>
              <a:rPr lang="en-US" altLang="zh-CN" baseline="0" dirty="0"/>
              <a:t> network</a:t>
            </a:r>
            <a:endParaRPr lang="en-US" altLang="zh-CN" dirty="0"/>
          </a:p>
          <a:p>
            <a:r>
              <a:rPr lang="en-US" altLang="zh-CN" dirty="0"/>
              <a:t>Training</a:t>
            </a:r>
            <a:r>
              <a:rPr lang="en-US" altLang="zh-CN" baseline="0" dirty="0"/>
              <a:t> set</a:t>
            </a:r>
          </a:p>
          <a:p>
            <a:r>
              <a:rPr lang="en-US" altLang="zh-CN" baseline="0" dirty="0"/>
              <a:t>Testing set</a:t>
            </a:r>
          </a:p>
          <a:p>
            <a:r>
              <a:rPr lang="en-US" altLang="zh-CN" baseline="0" dirty="0"/>
              <a:t>Evaluation set</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45</a:t>
            </a:fld>
            <a:endParaRPr lang="zh-CN" altLang="en-US"/>
          </a:p>
        </p:txBody>
      </p:sp>
    </p:spTree>
    <p:extLst>
      <p:ext uri="{BB962C8B-B14F-4D97-AF65-F5344CB8AC3E}">
        <p14:creationId xmlns:p14="http://schemas.microsoft.com/office/powerpoint/2010/main" val="705136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、定义一系列函数；</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、函数的拟合优度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适合度；</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选出最优模型</a:t>
            </a: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46</a:t>
            </a:fld>
            <a:endParaRPr lang="zh-CN" altLang="en-US"/>
          </a:p>
        </p:txBody>
      </p:sp>
    </p:spTree>
    <p:extLst>
      <p:ext uri="{BB962C8B-B14F-4D97-AF65-F5344CB8AC3E}">
        <p14:creationId xmlns:p14="http://schemas.microsoft.com/office/powerpoint/2010/main" val="1605939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、定义一系列函数；</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、函数的拟合度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适合度；</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选出最优模型</a:t>
            </a: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47</a:t>
            </a:fld>
            <a:endParaRPr lang="zh-CN" altLang="en-US"/>
          </a:p>
        </p:txBody>
      </p:sp>
    </p:spTree>
    <p:extLst>
      <p:ext uri="{BB962C8B-B14F-4D97-AF65-F5344CB8AC3E}">
        <p14:creationId xmlns:p14="http://schemas.microsoft.com/office/powerpoint/2010/main" val="3310414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、定义一系列函数；</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、函数的拟合优度；</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选出最优模型</a:t>
            </a: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48</a:t>
            </a:fld>
            <a:endParaRPr lang="zh-CN" altLang="en-US"/>
          </a:p>
        </p:txBody>
      </p:sp>
    </p:spTree>
    <p:extLst>
      <p:ext uri="{BB962C8B-B14F-4D97-AF65-F5344CB8AC3E}">
        <p14:creationId xmlns:p14="http://schemas.microsoft.com/office/powerpoint/2010/main" val="3738304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、定义一系列函数；</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、函数的拟合优度；</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选出最优模型</a:t>
            </a: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49</a:t>
            </a:fld>
            <a:endParaRPr lang="zh-CN" altLang="en-US"/>
          </a:p>
        </p:txBody>
      </p:sp>
    </p:spTree>
    <p:extLst>
      <p:ext uri="{BB962C8B-B14F-4D97-AF65-F5344CB8AC3E}">
        <p14:creationId xmlns:p14="http://schemas.microsoft.com/office/powerpoint/2010/main" val="3699953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50</a:t>
            </a:fld>
            <a:endParaRPr lang="zh-CN" altLang="en-US"/>
          </a:p>
        </p:txBody>
      </p:sp>
    </p:spTree>
    <p:extLst>
      <p:ext uri="{BB962C8B-B14F-4D97-AF65-F5344CB8AC3E}">
        <p14:creationId xmlns:p14="http://schemas.microsoft.com/office/powerpoint/2010/main" val="435356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监督学习：分类、回归。</a:t>
            </a:r>
            <a:endParaRPr lang="en-US" altLang="zh-CN" dirty="0"/>
          </a:p>
          <a:p>
            <a:pPr marL="0" indent="0">
              <a:buFont typeface="Arial" panose="020B0604020202020204" pitchFamily="34" charset="0"/>
              <a:buNone/>
            </a:pPr>
            <a:r>
              <a:rPr lang="zh-CN" altLang="en-US" dirty="0"/>
              <a:t>分类</a:t>
            </a:r>
            <a:r>
              <a:rPr lang="en-US" altLang="zh-CN" dirty="0">
                <a:sym typeface="Wingdings" panose="05000000000000000000" pitchFamily="2" charset="2"/>
              </a:rPr>
              <a:t></a:t>
            </a:r>
            <a:r>
              <a:rPr lang="zh-CN" altLang="en-US" dirty="0">
                <a:sym typeface="Wingdings" panose="05000000000000000000" pitchFamily="2" charset="2"/>
              </a:rPr>
              <a:t>逻辑回归</a:t>
            </a:r>
            <a:r>
              <a:rPr lang="en-US" altLang="zh-CN" dirty="0">
                <a:sym typeface="Wingdings" panose="05000000000000000000" pitchFamily="2" charset="2"/>
              </a:rPr>
              <a:t></a:t>
            </a:r>
            <a:r>
              <a:rPr lang="zh-CN" altLang="en-US" dirty="0">
                <a:sym typeface="Wingdings" panose="05000000000000000000" pitchFamily="2" charset="2"/>
              </a:rPr>
              <a:t>分类树</a:t>
            </a:r>
            <a:r>
              <a:rPr lang="en-US" altLang="zh-CN" dirty="0">
                <a:sym typeface="Wingdings" panose="05000000000000000000" pitchFamily="2" charset="2"/>
              </a:rPr>
              <a:t>--》SVM</a:t>
            </a:r>
            <a:r>
              <a:rPr lang="zh-CN" altLang="en-US" dirty="0">
                <a:sym typeface="Wingdings" panose="05000000000000000000" pitchFamily="2" charset="2"/>
              </a:rPr>
              <a:t>人工神经网络</a:t>
            </a:r>
            <a:r>
              <a:rPr lang="en-US" altLang="zh-CN" dirty="0">
                <a:sym typeface="Wingdings" panose="05000000000000000000" pitchFamily="2" charset="2"/>
              </a:rPr>
              <a:t>--》</a:t>
            </a:r>
            <a:r>
              <a:rPr lang="zh-CN" altLang="en-US" dirty="0">
                <a:sym typeface="Wingdings" panose="05000000000000000000" pitchFamily="2" charset="2"/>
              </a:rPr>
              <a:t>随机森林</a:t>
            </a:r>
            <a:endParaRPr lang="en-US" altLang="zh-CN" dirty="0">
              <a:sym typeface="Wingdings" panose="05000000000000000000" pitchFamily="2" charset="2"/>
            </a:endParaRPr>
          </a:p>
          <a:p>
            <a:pPr marL="0" indent="0">
              <a:buFont typeface="Arial" panose="020B0604020202020204" pitchFamily="34" charset="0"/>
              <a:buNone/>
            </a:pPr>
            <a:r>
              <a:rPr lang="zh-CN" altLang="en-US" dirty="0">
                <a:sym typeface="Wingdings" panose="05000000000000000000" pitchFamily="2" charset="2"/>
              </a:rPr>
              <a:t>回归</a:t>
            </a:r>
            <a:r>
              <a:rPr lang="en-US" altLang="zh-CN" dirty="0">
                <a:sym typeface="Wingdings" panose="05000000000000000000" pitchFamily="2" charset="2"/>
              </a:rPr>
              <a:t>--》</a:t>
            </a:r>
            <a:r>
              <a:rPr lang="zh-CN" altLang="en-US" dirty="0">
                <a:sym typeface="Wingdings" panose="05000000000000000000" pitchFamily="2" charset="2"/>
              </a:rPr>
              <a:t>线性回归</a:t>
            </a:r>
            <a:r>
              <a:rPr lang="en-US" altLang="zh-CN" dirty="0">
                <a:sym typeface="Wingdings" panose="05000000000000000000" pitchFamily="2" charset="2"/>
              </a:rPr>
              <a:t>--》</a:t>
            </a:r>
            <a:r>
              <a:rPr lang="zh-CN" altLang="en-US" dirty="0">
                <a:sym typeface="Wingdings" panose="05000000000000000000" pitchFamily="2" charset="2"/>
              </a:rPr>
              <a:t>决策树</a:t>
            </a:r>
            <a:r>
              <a:rPr lang="en-US" altLang="zh-CN" dirty="0">
                <a:sym typeface="Wingdings" panose="05000000000000000000" pitchFamily="2" charset="2"/>
              </a:rPr>
              <a:t>--》</a:t>
            </a:r>
            <a:r>
              <a:rPr lang="zh-CN" altLang="en-US" dirty="0">
                <a:sym typeface="Wingdings" panose="05000000000000000000" pitchFamily="2" charset="2"/>
              </a:rPr>
              <a:t>贝叶斯网络</a:t>
            </a:r>
            <a:r>
              <a:rPr lang="en-US" altLang="zh-CN" dirty="0">
                <a:sym typeface="Wingdings" panose="05000000000000000000" pitchFamily="2" charset="2"/>
              </a:rPr>
              <a:t>--》</a:t>
            </a:r>
            <a:r>
              <a:rPr lang="zh-CN" altLang="en-US" dirty="0">
                <a:sym typeface="Wingdings" panose="05000000000000000000" pitchFamily="2" charset="2"/>
              </a:rPr>
              <a:t>模糊分类</a:t>
            </a:r>
            <a:r>
              <a:rPr lang="en-US" altLang="zh-CN" dirty="0">
                <a:sym typeface="Wingdings" panose="05000000000000000000" pitchFamily="2" charset="2"/>
              </a:rPr>
              <a:t>--》</a:t>
            </a:r>
            <a:r>
              <a:rPr lang="zh-CN" altLang="en-US" dirty="0">
                <a:sym typeface="Wingdings" panose="05000000000000000000" pitchFamily="2" charset="2"/>
              </a:rPr>
              <a:t>人工神经网络</a:t>
            </a:r>
            <a:endParaRPr lang="en-US" altLang="zh-CN" dirty="0">
              <a:sym typeface="Wingdings" panose="05000000000000000000" pitchFamily="2" charset="2"/>
            </a:endParaRPr>
          </a:p>
          <a:p>
            <a:pPr marL="171450" indent="-171450">
              <a:buFont typeface="Arial" panose="020B0604020202020204" pitchFamily="34" charset="0"/>
              <a:buChar char="•"/>
            </a:pPr>
            <a:r>
              <a:rPr lang="zh-CN" altLang="en-US" dirty="0">
                <a:sym typeface="Wingdings" panose="05000000000000000000" pitchFamily="2" charset="2"/>
              </a:rPr>
              <a:t>非监督学习：聚类、降维</a:t>
            </a:r>
            <a:endParaRPr lang="en-US" altLang="zh-CN" dirty="0">
              <a:sym typeface="Wingdings" panose="05000000000000000000" pitchFamily="2" charset="2"/>
            </a:endParaRPr>
          </a:p>
          <a:p>
            <a:pPr marL="0" indent="0">
              <a:buFont typeface="Arial" panose="020B0604020202020204" pitchFamily="34" charset="0"/>
              <a:buNone/>
            </a:pPr>
            <a:r>
              <a:rPr lang="zh-CN" altLang="en-US" sz="1200" b="0" i="0" kern="1200" dirty="0">
                <a:solidFill>
                  <a:schemeClr val="tx1"/>
                </a:solidFill>
                <a:effectLst/>
                <a:latin typeface="+mn-lt"/>
                <a:ea typeface="+mn-ea"/>
                <a:cs typeface="+mn-cs"/>
              </a:rPr>
              <a:t>分类与回归最主要的区别是输出变量的类型：</a:t>
            </a:r>
            <a:r>
              <a:rPr lang="zh-CN" altLang="en-US" sz="1200" b="1" i="0" kern="1200" dirty="0">
                <a:solidFill>
                  <a:schemeClr val="tx1"/>
                </a:solidFill>
                <a:effectLst/>
                <a:latin typeface="+mn-lt"/>
                <a:ea typeface="+mn-ea"/>
                <a:cs typeface="+mn-cs"/>
              </a:rPr>
              <a:t>连续变量的预测叫回归，离散变量的预测是分类</a:t>
            </a:r>
            <a:r>
              <a:rPr lang="zh-CN" altLang="en-US" sz="1200" b="0" i="0" kern="1200" dirty="0">
                <a:solidFill>
                  <a:schemeClr val="tx1"/>
                </a:solidFill>
                <a:effectLst/>
                <a:latin typeface="+mn-lt"/>
                <a:ea typeface="+mn-ea"/>
                <a:cs typeface="+mn-cs"/>
              </a:rPr>
              <a:t>。</a:t>
            </a:r>
            <a:endParaRPr lang="en-US" altLang="zh-CN" dirty="0">
              <a:sym typeface="Wingdings" panose="05000000000000000000" pitchFamily="2" charset="2"/>
            </a:endParaRPr>
          </a:p>
          <a:p>
            <a:pPr marL="171450" indent="-171450">
              <a:buFont typeface="Arial" panose="020B0604020202020204" pitchFamily="34" charset="0"/>
              <a:buChar char="•"/>
            </a:pPr>
            <a:endParaRPr lang="en-US" altLang="zh-CN" dirty="0"/>
          </a:p>
          <a:p>
            <a:pPr marL="171450" indent="-171450">
              <a:buFont typeface="Arial" panose="020B0604020202020204" pitchFamily="34" charset="0"/>
              <a:buChar char="•"/>
            </a:pP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51</a:t>
            </a:fld>
            <a:endParaRPr lang="zh-CN" altLang="en-US"/>
          </a:p>
        </p:txBody>
      </p:sp>
    </p:spTree>
    <p:extLst>
      <p:ext uri="{BB962C8B-B14F-4D97-AF65-F5344CB8AC3E}">
        <p14:creationId xmlns:p14="http://schemas.microsoft.com/office/powerpoint/2010/main" val="309047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现在讨论一下都有哪些学习</a:t>
            </a:r>
            <a:endParaRPr lang="en-US" altLang="zh-CN" dirty="0"/>
          </a:p>
          <a:p>
            <a:r>
              <a:rPr lang="en-US" altLang="zh-CN" dirty="0"/>
              <a:t>Scalar</a:t>
            </a:r>
            <a:r>
              <a:rPr lang="zh-CN" altLang="en-US" dirty="0"/>
              <a:t>标量数值</a:t>
            </a:r>
            <a:endParaRPr lang="en-US" altLang="zh-CN" dirty="0"/>
          </a:p>
          <a:p>
            <a:r>
              <a:rPr lang="zh-CN" altLang="en-US" dirty="0"/>
              <a:t>回归：输出为连续值</a:t>
            </a:r>
            <a:endParaRPr lang="en-US" altLang="zh-CN" dirty="0"/>
          </a:p>
          <a:p>
            <a:r>
              <a:rPr lang="zh-CN" altLang="en-US" dirty="0"/>
              <a:t>输出域</a:t>
            </a:r>
            <a:r>
              <a:rPr lang="en-US" altLang="zh-CN" dirty="0"/>
              <a:t>Y=R</a:t>
            </a:r>
            <a:r>
              <a:rPr lang="zh-CN" altLang="en-US" dirty="0"/>
              <a:t>，</a:t>
            </a:r>
            <a:r>
              <a:rPr lang="en-US" altLang="zh-CN" dirty="0"/>
              <a:t>R</a:t>
            </a:r>
            <a:r>
              <a:rPr lang="zh-CN" altLang="en-US" dirty="0"/>
              <a:t>为实数集</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52</a:t>
            </a:fld>
            <a:endParaRPr lang="zh-CN" altLang="en-US"/>
          </a:p>
        </p:txBody>
      </p:sp>
    </p:spTree>
    <p:extLst>
      <p:ext uri="{BB962C8B-B14F-4D97-AF65-F5344CB8AC3E}">
        <p14:creationId xmlns:p14="http://schemas.microsoft.com/office/powerpoint/2010/main" val="28556347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分类：输出是离散值</a:t>
            </a:r>
            <a:endParaRPr lang="en-US" altLang="zh-CN" dirty="0"/>
          </a:p>
          <a:p>
            <a:r>
              <a:rPr lang="zh-CN" altLang="en-US" dirty="0"/>
              <a:t>通常令输出域</a:t>
            </a:r>
            <a:r>
              <a:rPr lang="en-US" altLang="zh-CN" dirty="0"/>
              <a:t>Y={-1</a:t>
            </a:r>
            <a:r>
              <a:rPr lang="zh-CN" altLang="en-US" dirty="0"/>
              <a:t>，</a:t>
            </a:r>
            <a:r>
              <a:rPr lang="en-US" altLang="zh-CN" dirty="0"/>
              <a:t>+1}</a:t>
            </a:r>
            <a:r>
              <a:rPr lang="zh-CN" altLang="en-US" dirty="0"/>
              <a:t>或</a:t>
            </a:r>
            <a:r>
              <a:rPr lang="en-US" altLang="zh-CN" dirty="0"/>
              <a:t>{0</a:t>
            </a:r>
            <a:r>
              <a:rPr lang="zh-CN" altLang="en-US" dirty="0"/>
              <a:t>，</a:t>
            </a:r>
            <a:r>
              <a:rPr lang="en-US" altLang="zh-CN" dirty="0"/>
              <a:t>1}</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53</a:t>
            </a:fld>
            <a:endParaRPr lang="zh-CN" altLang="en-US"/>
          </a:p>
        </p:txBody>
      </p:sp>
    </p:spTree>
    <p:extLst>
      <p:ext uri="{BB962C8B-B14F-4D97-AF65-F5344CB8AC3E}">
        <p14:creationId xmlns:p14="http://schemas.microsoft.com/office/powerpoint/2010/main" val="279579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a:t>
            </a:r>
            <a:r>
              <a:rPr lang="zh-TW" altLang="en-US" dirty="0"/>
              <a:t>http://spam-filter-review.toptenreviews.com/</a:t>
            </a:r>
            <a:r>
              <a:rPr lang="en-US" altLang="zh-TW" dirty="0"/>
              <a:t>)</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54</a:t>
            </a:fld>
            <a:endParaRPr lang="zh-CN" altLang="en-US"/>
          </a:p>
        </p:txBody>
      </p:sp>
    </p:spTree>
    <p:extLst>
      <p:ext uri="{BB962C8B-B14F-4D97-AF65-F5344CB8AC3E}">
        <p14:creationId xmlns:p14="http://schemas.microsoft.com/office/powerpoint/2010/main" val="2013243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4</a:t>
            </a:fld>
            <a:endParaRPr lang="zh-CN" altLang="en-US"/>
          </a:p>
        </p:txBody>
      </p:sp>
    </p:spTree>
    <p:extLst>
      <p:ext uri="{BB962C8B-B14F-4D97-AF65-F5344CB8AC3E}">
        <p14:creationId xmlns:p14="http://schemas.microsoft.com/office/powerpoint/2010/main" val="2777666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55</a:t>
            </a:fld>
            <a:endParaRPr lang="zh-CN" altLang="en-US"/>
          </a:p>
        </p:txBody>
      </p:sp>
    </p:spTree>
    <p:extLst>
      <p:ext uri="{BB962C8B-B14F-4D97-AF65-F5344CB8AC3E}">
        <p14:creationId xmlns:p14="http://schemas.microsoft.com/office/powerpoint/2010/main" val="1020416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Reinforcement learning?</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判断当前棋局下一步走法的胜率</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56</a:t>
            </a:fld>
            <a:endParaRPr lang="zh-CN" altLang="en-US"/>
          </a:p>
        </p:txBody>
      </p:sp>
    </p:spTree>
    <p:extLst>
      <p:ext uri="{BB962C8B-B14F-4D97-AF65-F5344CB8AC3E}">
        <p14:creationId xmlns:p14="http://schemas.microsoft.com/office/powerpoint/2010/main" val="19319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自动生成样本的任务</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軟正黑體" panose="020B0604030504040204" pitchFamily="34" charset="-120"/>
                <a:ea typeface="微軟正黑體" panose="020B0604030504040204" pitchFamily="34" charset="-120"/>
              </a:rPr>
              <a:t>即拟人化的创造</a:t>
            </a:r>
            <a:endParaRPr lang="zh-TW" altLang="en-US" sz="1200" dirty="0">
              <a:latin typeface="微軟正黑體" panose="020B0604030504040204" pitchFamily="34" charset="-120"/>
              <a:ea typeface="微軟正黑體" panose="020B0604030504040204" pitchFamily="34" charset="-120"/>
            </a:endParaRP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57</a:t>
            </a:fld>
            <a:endParaRPr lang="zh-CN" altLang="en-US"/>
          </a:p>
        </p:txBody>
      </p:sp>
    </p:spTree>
    <p:extLst>
      <p:ext uri="{BB962C8B-B14F-4D97-AF65-F5344CB8AC3E}">
        <p14:creationId xmlns:p14="http://schemas.microsoft.com/office/powerpoint/2010/main" val="21299957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https://papers.nips.cc/paper/5423-generative-adversarial-nets.pdf</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https://arxiv.org/abs/1809.11096</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介绍一下</a:t>
            </a:r>
            <a:r>
              <a:rPr lang="en-US" altLang="zh-CN" dirty="0"/>
              <a:t>GAN</a:t>
            </a:r>
            <a:r>
              <a:rPr lang="zh-CN" altLang="en-US" dirty="0"/>
              <a:t>网络，其组成为生成式网络和判别网络，其原理：生成具有欺骗性的样本，而判别网络需要尽可能将其识别出来</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对抗攻击</a:t>
            </a:r>
            <a:endParaRPr lang="zh-TW"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58</a:t>
            </a:fld>
            <a:endParaRPr lang="zh-CN" altLang="en-US"/>
          </a:p>
        </p:txBody>
      </p:sp>
    </p:spTree>
    <p:extLst>
      <p:ext uri="{BB962C8B-B14F-4D97-AF65-F5344CB8AC3E}">
        <p14:creationId xmlns:p14="http://schemas.microsoft.com/office/powerpoint/2010/main" val="2998556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既然第一步是定义函数集合，就不得不提到深度神经网络、深度学习</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59</a:t>
            </a:fld>
            <a:endParaRPr lang="zh-CN" altLang="en-US"/>
          </a:p>
        </p:txBody>
      </p:sp>
    </p:spTree>
    <p:extLst>
      <p:ext uri="{BB962C8B-B14F-4D97-AF65-F5344CB8AC3E}">
        <p14:creationId xmlns:p14="http://schemas.microsoft.com/office/powerpoint/2010/main" val="2521430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60</a:t>
            </a:fld>
            <a:endParaRPr lang="zh-CN" altLang="en-US"/>
          </a:p>
        </p:txBody>
      </p:sp>
    </p:spTree>
    <p:extLst>
      <p:ext uri="{BB962C8B-B14F-4D97-AF65-F5344CB8AC3E}">
        <p14:creationId xmlns:p14="http://schemas.microsoft.com/office/powerpoint/2010/main" val="33177940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神经元的描述</a:t>
            </a:r>
            <a:endParaRPr lang="en-US" altLang="zh-CN" dirty="0"/>
          </a:p>
          <a:p>
            <a:r>
              <a:rPr lang="zh-CN" altLang="en-US" dirty="0"/>
              <a:t>输入、权重、</a:t>
            </a:r>
            <a:r>
              <a:rPr lang="en-US" altLang="zh-CN" dirty="0"/>
              <a:t>--》</a:t>
            </a:r>
            <a:r>
              <a:rPr lang="zh-CN" altLang="en-US" dirty="0"/>
              <a:t>加权和、偏置项、激活函数</a:t>
            </a:r>
            <a:endParaRPr lang="en-US" altLang="zh-CN" dirty="0"/>
          </a:p>
          <a:p>
            <a:r>
              <a:rPr lang="en-US" altLang="zh-CN" dirty="0" err="1"/>
              <a:t>Relu</a:t>
            </a:r>
            <a:endParaRPr lang="en-US" altLang="zh-CN" dirty="0"/>
          </a:p>
          <a:p>
            <a:r>
              <a:rPr lang="en-US" altLang="zh-CN" dirty="0"/>
              <a:t>Sigmoid</a:t>
            </a:r>
          </a:p>
          <a:p>
            <a:r>
              <a:rPr lang="en-US" altLang="zh-CN" dirty="0" err="1"/>
              <a:t>Tanh</a:t>
            </a:r>
            <a:endParaRPr lang="en-US" altLang="zh-CN" dirty="0"/>
          </a:p>
          <a:p>
            <a:r>
              <a:rPr lang="en-US" altLang="zh-CN" dirty="0"/>
              <a:t>……</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61</a:t>
            </a:fld>
            <a:endParaRPr lang="zh-CN" altLang="en-US"/>
          </a:p>
        </p:txBody>
      </p:sp>
    </p:spTree>
    <p:extLst>
      <p:ext uri="{BB962C8B-B14F-4D97-AF65-F5344CB8AC3E}">
        <p14:creationId xmlns:p14="http://schemas.microsoft.com/office/powerpoint/2010/main" val="8365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神经元的举例</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Sigmoid</a:t>
            </a:r>
            <a:r>
              <a:rPr lang="zh-CN" altLang="en-US" dirty="0"/>
              <a:t>函数</a:t>
            </a:r>
            <a:r>
              <a:rPr lang="en-US" altLang="zh-CN" dirty="0"/>
              <a:t>:</a:t>
            </a:r>
            <a:r>
              <a:rPr lang="zh-CN" altLang="en-US" sz="1200" b="0" i="0" kern="1200" dirty="0">
                <a:solidFill>
                  <a:schemeClr val="tx1"/>
                </a:solidFill>
                <a:effectLst/>
                <a:latin typeface="+mn-lt"/>
                <a:ea typeface="+mn-ea"/>
                <a:cs typeface="+mn-cs"/>
              </a:rPr>
              <a:t>将变量映射到</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之间。</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将一个实数映射到</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的区间，可以用来做二分类。在特征相差比较复杂或是相差不是特别大时效果比较好</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62</a:t>
            </a:fld>
            <a:endParaRPr lang="zh-CN" altLang="en-US"/>
          </a:p>
        </p:txBody>
      </p:sp>
    </p:spTree>
    <p:extLst>
      <p:ext uri="{BB962C8B-B14F-4D97-AF65-F5344CB8AC3E}">
        <p14:creationId xmlns:p14="http://schemas.microsoft.com/office/powerpoint/2010/main" val="1872476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DD4B39"/>
                </a:solidFill>
                <a:latin typeface="arial" panose="020B0604020202020204" pitchFamily="34" charset="0"/>
              </a:rPr>
              <a:t>而不同的网络结构也可以产生多种函数</a:t>
            </a:r>
            <a:r>
              <a:rPr lang="en-US" altLang="zh-CN" dirty="0">
                <a:solidFill>
                  <a:srgbClr val="DD4B39"/>
                </a:solidFill>
                <a:latin typeface="arial" panose="020B0604020202020204" pitchFamily="34" charset="0"/>
              </a:rPr>
              <a:t>f</a:t>
            </a:r>
            <a:endParaRPr lang="en-US" altLang="zh-TW" dirty="0">
              <a:solidFill>
                <a:srgbClr val="DD4B39"/>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DD4B39"/>
                </a:solidFill>
                <a:latin typeface="arial" panose="020B0604020202020204" pitchFamily="34" charset="0"/>
              </a:rPr>
              <a:t>Fully Connected Feedforward network</a:t>
            </a:r>
            <a:endParaRPr lang="zh-TW" altLang="en-US" dirty="0"/>
          </a:p>
          <a:p>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63</a:t>
            </a:fld>
            <a:endParaRPr lang="zh-CN" altLang="en-US"/>
          </a:p>
        </p:txBody>
      </p:sp>
    </p:spTree>
    <p:extLst>
      <p:ext uri="{BB962C8B-B14F-4D97-AF65-F5344CB8AC3E}">
        <p14:creationId xmlns:p14="http://schemas.microsoft.com/office/powerpoint/2010/main" val="2795078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64</a:t>
            </a:fld>
            <a:endParaRPr lang="zh-CN" altLang="en-US"/>
          </a:p>
        </p:txBody>
      </p:sp>
    </p:spTree>
    <p:extLst>
      <p:ext uri="{BB962C8B-B14F-4D97-AF65-F5344CB8AC3E}">
        <p14:creationId xmlns:p14="http://schemas.microsoft.com/office/powerpoint/2010/main" val="147672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5</a:t>
            </a:fld>
            <a:endParaRPr lang="zh-CN" altLang="en-US"/>
          </a:p>
        </p:txBody>
      </p:sp>
    </p:spTree>
    <p:extLst>
      <p:ext uri="{BB962C8B-B14F-4D97-AF65-F5344CB8AC3E}">
        <p14:creationId xmlns:p14="http://schemas.microsoft.com/office/powerpoint/2010/main" val="3124001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65</a:t>
            </a:fld>
            <a:endParaRPr lang="zh-CN" altLang="en-US"/>
          </a:p>
        </p:txBody>
      </p:sp>
    </p:spTree>
    <p:extLst>
      <p:ext uri="{BB962C8B-B14F-4D97-AF65-F5344CB8AC3E}">
        <p14:creationId xmlns:p14="http://schemas.microsoft.com/office/powerpoint/2010/main" val="2794536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改变参数，就可以得到另一个函数。但这个例子表示的是，针对不同的输入，会有不同的预测结果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For example,</a:t>
            </a:r>
            <a:r>
              <a:rPr lang="en-US" altLang="zh-TW" baseline="0" dirty="0"/>
              <a:t> if we modify “1” to “2”, then we have another function</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66</a:t>
            </a:fld>
            <a:endParaRPr lang="zh-CN" altLang="en-US"/>
          </a:p>
        </p:txBody>
      </p:sp>
    </p:spTree>
    <p:extLst>
      <p:ext uri="{BB962C8B-B14F-4D97-AF65-F5344CB8AC3E}">
        <p14:creationId xmlns:p14="http://schemas.microsoft.com/office/powerpoint/2010/main" val="1007331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67</a:t>
            </a:fld>
            <a:endParaRPr lang="zh-CN" altLang="en-US"/>
          </a:p>
        </p:txBody>
      </p:sp>
    </p:spTree>
    <p:extLst>
      <p:ext uri="{BB962C8B-B14F-4D97-AF65-F5344CB8AC3E}">
        <p14:creationId xmlns:p14="http://schemas.microsoft.com/office/powerpoint/2010/main" val="2338293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68</a:t>
            </a:fld>
            <a:endParaRPr lang="zh-CN" altLang="en-US"/>
          </a:p>
        </p:txBody>
      </p:sp>
    </p:spTree>
    <p:extLst>
      <p:ext uri="{BB962C8B-B14F-4D97-AF65-F5344CB8AC3E}">
        <p14:creationId xmlns:p14="http://schemas.microsoft.com/office/powerpoint/2010/main" val="8461643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如何定义一系列的函数，也就是架构多个神经网络，如何根据结构变化出更多的神经网络，也就是函数</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For example,</a:t>
            </a:r>
            <a:r>
              <a:rPr lang="en-US" altLang="zh-TW" baseline="0" dirty="0"/>
              <a:t> if we modify “1” to “2”, then we have another function</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69</a:t>
            </a:fld>
            <a:endParaRPr lang="zh-CN" altLang="en-US"/>
          </a:p>
        </p:txBody>
      </p:sp>
    </p:spTree>
    <p:extLst>
      <p:ext uri="{BB962C8B-B14F-4D97-AF65-F5344CB8AC3E}">
        <p14:creationId xmlns:p14="http://schemas.microsoft.com/office/powerpoint/2010/main" val="3169586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70</a:t>
            </a:fld>
            <a:endParaRPr lang="zh-CN" altLang="en-US"/>
          </a:p>
        </p:txBody>
      </p:sp>
    </p:spTree>
    <p:extLst>
      <p:ext uri="{BB962C8B-B14F-4D97-AF65-F5344CB8AC3E}">
        <p14:creationId xmlns:p14="http://schemas.microsoft.com/office/powerpoint/2010/main" val="2480853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http://cs231n.stanford.edu/slides/winter1516_lecture8.pdf</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https://zhuanlan.zhihu.com/p/134141651</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i="0" kern="1200" dirty="0">
                <a:solidFill>
                  <a:schemeClr val="tx1"/>
                </a:solidFill>
                <a:effectLst/>
                <a:latin typeface="+mn-lt"/>
                <a:ea typeface="+mn-ea"/>
                <a:cs typeface="+mn-cs"/>
              </a:rPr>
              <a:t>第一个典型的</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LeNet5</a:t>
            </a:r>
            <a:r>
              <a:rPr lang="zh-CN" altLang="en-US" sz="1200" b="0" i="0" kern="1200" dirty="0">
                <a:solidFill>
                  <a:schemeClr val="tx1"/>
                </a:solidFill>
                <a:effectLst/>
                <a:latin typeface="+mn-lt"/>
                <a:ea typeface="+mn-ea"/>
                <a:cs typeface="+mn-cs"/>
              </a:rPr>
              <a:t>网络结构，但是第一个引起大家注意的网络却是</a:t>
            </a:r>
            <a:r>
              <a:rPr lang="en-US" altLang="zh-CN" sz="1200" b="0" i="0" kern="1200" dirty="0" err="1">
                <a:solidFill>
                  <a:schemeClr val="tx1"/>
                </a:solidFill>
                <a:effectLst/>
                <a:latin typeface="+mn-lt"/>
                <a:ea typeface="+mn-ea"/>
                <a:cs typeface="+mn-cs"/>
              </a:rPr>
              <a:t>AlexNet</a:t>
            </a:r>
            <a:endParaRPr lang="en-US" altLang="zh-TW"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err="1"/>
              <a:t>AlexNet</a:t>
            </a:r>
            <a:r>
              <a:rPr lang="zh-CN" altLang="en-US" sz="1200" b="0" i="0" kern="1200" dirty="0">
                <a:solidFill>
                  <a:schemeClr val="tx1"/>
                </a:solidFill>
                <a:effectLst/>
                <a:latin typeface="+mn-lt"/>
                <a:ea typeface="+mn-ea"/>
                <a:cs typeface="+mn-cs"/>
              </a:rPr>
              <a:t>有</a:t>
            </a:r>
            <a:r>
              <a:rPr lang="en-US" altLang="zh-CN" sz="1200" b="0" i="0" kern="1200" dirty="0">
                <a:solidFill>
                  <a:schemeClr val="tx1"/>
                </a:solidFill>
                <a:effectLst/>
                <a:latin typeface="+mn-lt"/>
                <a:ea typeface="+mn-ea"/>
                <a:cs typeface="+mn-cs"/>
              </a:rPr>
              <a:t>60 million</a:t>
            </a:r>
            <a:r>
              <a:rPr lang="zh-CN" altLang="en-US" sz="1200" b="0" i="0" kern="1200" dirty="0">
                <a:solidFill>
                  <a:schemeClr val="tx1"/>
                </a:solidFill>
                <a:effectLst/>
                <a:latin typeface="+mn-lt"/>
                <a:ea typeface="+mn-ea"/>
                <a:cs typeface="+mn-cs"/>
              </a:rPr>
              <a:t>个参数和</a:t>
            </a:r>
            <a:r>
              <a:rPr lang="en-US" altLang="zh-CN" sz="1200" b="0" i="0" kern="1200" dirty="0">
                <a:solidFill>
                  <a:schemeClr val="tx1"/>
                </a:solidFill>
                <a:effectLst/>
                <a:latin typeface="+mn-lt"/>
                <a:ea typeface="+mn-ea"/>
                <a:cs typeface="+mn-cs"/>
              </a:rPr>
              <a:t>65000</a:t>
            </a:r>
            <a:r>
              <a:rPr lang="zh-CN" altLang="en-US" sz="1200" b="0" i="0" kern="1200" dirty="0">
                <a:solidFill>
                  <a:schemeClr val="tx1"/>
                </a:solidFill>
                <a:effectLst/>
                <a:latin typeface="+mn-lt"/>
                <a:ea typeface="+mn-ea"/>
                <a:cs typeface="+mn-cs"/>
              </a:rPr>
              <a:t>个 神经元，五层卷积，三层全连接网络，最终的输出层是</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通道的</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ImageNet</a:t>
            </a:r>
            <a:r>
              <a:rPr lang="zh-CN" altLang="en-US" sz="1200" b="0" i="0" kern="1200" dirty="0">
                <a:solidFill>
                  <a:schemeClr val="tx1"/>
                </a:solidFill>
                <a:effectLst/>
                <a:latin typeface="+mn-lt"/>
                <a:ea typeface="+mn-ea"/>
                <a:cs typeface="+mn-cs"/>
              </a:rPr>
              <a:t>大规模视觉挑战赛将错误率降至</a:t>
            </a:r>
            <a:r>
              <a:rPr lang="en-US" altLang="zh-CN" sz="1200" b="0" i="0" kern="1200" dirty="0">
                <a:solidFill>
                  <a:schemeClr val="tx1"/>
                </a:solidFill>
                <a:effectLst/>
                <a:latin typeface="+mn-lt"/>
                <a:ea typeface="+mn-ea"/>
                <a:cs typeface="+mn-cs"/>
              </a:rPr>
              <a:t>16.4%</a:t>
            </a:r>
            <a:r>
              <a:rPr lang="zh-CN" altLang="en-US" sz="1200" b="0" i="0" kern="1200" dirty="0">
                <a:solidFill>
                  <a:schemeClr val="tx1"/>
                </a:solidFill>
                <a:effectLst/>
                <a:latin typeface="+mn-lt"/>
                <a:ea typeface="+mn-ea"/>
                <a:cs typeface="+mn-cs"/>
              </a:rPr>
              <a:t>，第二名是</a:t>
            </a:r>
            <a:r>
              <a:rPr lang="en-US" altLang="zh-CN" sz="1200" b="0" i="0" kern="1200" dirty="0">
                <a:solidFill>
                  <a:schemeClr val="tx1"/>
                </a:solidFill>
                <a:effectLst/>
                <a:latin typeface="+mn-lt"/>
                <a:ea typeface="+mn-ea"/>
                <a:cs typeface="+mn-cs"/>
              </a:rPr>
              <a:t>26.2%.</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VGG</a:t>
            </a:r>
            <a:r>
              <a:rPr lang="zh-CN" altLang="en-US" sz="1200" b="0" i="0" kern="1200" dirty="0">
                <a:solidFill>
                  <a:schemeClr val="tx1"/>
                </a:solidFill>
                <a:effectLst/>
                <a:latin typeface="+mn-lt"/>
                <a:ea typeface="+mn-ea"/>
                <a:cs typeface="+mn-cs"/>
              </a:rPr>
              <a:t>有</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个卷积层（</a:t>
            </a:r>
            <a:r>
              <a:rPr lang="en-US" altLang="zh-CN" sz="1200" b="0" i="0" kern="1200" dirty="0">
                <a:solidFill>
                  <a:schemeClr val="tx1"/>
                </a:solidFill>
                <a:effectLst/>
                <a:latin typeface="+mn-lt"/>
                <a:ea typeface="+mn-ea"/>
                <a:cs typeface="+mn-cs"/>
              </a:rPr>
              <a:t>conv3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个最大池化层（</a:t>
            </a:r>
            <a:r>
              <a:rPr lang="en-US" altLang="zh-CN" sz="1200" b="0" i="0" kern="1200" dirty="0" err="1">
                <a:solidFill>
                  <a:schemeClr val="tx1"/>
                </a:solidFill>
                <a:effectLst/>
                <a:latin typeface="+mn-lt"/>
                <a:ea typeface="+mn-ea"/>
                <a:cs typeface="+mn-cs"/>
              </a:rPr>
              <a:t>maxpool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个全连接层（</a:t>
            </a:r>
            <a:r>
              <a:rPr lang="en-US" altLang="zh-CN" sz="1200" b="0" i="0" kern="1200" dirty="0">
                <a:solidFill>
                  <a:schemeClr val="tx1"/>
                </a:solidFill>
                <a:effectLst/>
                <a:latin typeface="+mn-lt"/>
                <a:ea typeface="+mn-ea"/>
                <a:cs typeface="+mn-cs"/>
              </a:rPr>
              <a:t>FC</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层</a:t>
            </a:r>
            <a:endParaRPr lang="en-US" altLang="zh-CN"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err="1">
                <a:solidFill>
                  <a:schemeClr val="tx1"/>
                </a:solidFill>
                <a:effectLst/>
                <a:latin typeface="+mn-lt"/>
                <a:ea typeface="+mn-ea"/>
                <a:cs typeface="+mn-cs"/>
              </a:rPr>
              <a:t>GoogleNet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GoogleNet</a:t>
            </a:r>
            <a:r>
              <a:rPr lang="zh-CN" altLang="en-US" sz="1200" b="0" i="0" kern="1200" dirty="0">
                <a:solidFill>
                  <a:schemeClr val="tx1"/>
                </a:solidFill>
                <a:effectLst/>
                <a:latin typeface="+mn-lt"/>
                <a:ea typeface="+mn-ea"/>
                <a:cs typeface="+mn-cs"/>
              </a:rPr>
              <a:t>模型的网络深度已经达到了</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层（ 如果只计算有参数的层，</a:t>
            </a:r>
            <a:r>
              <a:rPr lang="en-US" altLang="zh-CN" sz="1200" b="0" i="0" kern="1200" dirty="0" err="1">
                <a:solidFill>
                  <a:schemeClr val="tx1"/>
                </a:solidFill>
                <a:effectLst/>
                <a:latin typeface="+mn-lt"/>
                <a:ea typeface="+mn-ea"/>
                <a:cs typeface="+mn-cs"/>
              </a:rPr>
              <a:t>GoogleNet</a:t>
            </a:r>
            <a:r>
              <a:rPr lang="zh-CN" altLang="en-US" sz="1200" b="0" i="0" kern="1200" dirty="0">
                <a:solidFill>
                  <a:schemeClr val="tx1"/>
                </a:solidFill>
                <a:effectLst/>
                <a:latin typeface="+mn-lt"/>
                <a:ea typeface="+mn-ea"/>
                <a:cs typeface="+mn-cs"/>
              </a:rPr>
              <a:t>网络有</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层深 ，算上池化层有</a:t>
            </a:r>
            <a:r>
              <a:rPr lang="en-US" altLang="zh-CN" sz="1200" b="0" i="0" kern="1200" dirty="0">
                <a:solidFill>
                  <a:schemeClr val="tx1"/>
                </a:solidFill>
                <a:effectLst/>
                <a:latin typeface="+mn-lt"/>
                <a:ea typeface="+mn-ea"/>
                <a:cs typeface="+mn-cs"/>
              </a:rPr>
              <a:t>27</a:t>
            </a:r>
            <a:r>
              <a:rPr lang="zh-CN" altLang="en-US" sz="1200" b="0" i="0" kern="1200" dirty="0">
                <a:solidFill>
                  <a:schemeClr val="tx1"/>
                </a:solidFill>
                <a:effectLst/>
                <a:latin typeface="+mn-lt"/>
                <a:ea typeface="+mn-ea"/>
                <a:cs typeface="+mn-cs"/>
              </a:rPr>
              <a:t>层），而且在网络架构中引入了</a:t>
            </a:r>
            <a:r>
              <a:rPr lang="en-US" altLang="zh-CN" sz="1200" b="0" i="0" kern="1200" dirty="0">
                <a:solidFill>
                  <a:schemeClr val="tx1"/>
                </a:solidFill>
                <a:effectLst/>
                <a:latin typeface="+mn-lt"/>
                <a:ea typeface="+mn-ea"/>
                <a:cs typeface="+mn-cs"/>
              </a:rPr>
              <a:t>Inception</a:t>
            </a:r>
            <a:r>
              <a:rPr lang="zh-CN" altLang="en-US" sz="1200" b="0" i="0" kern="1200" dirty="0">
                <a:solidFill>
                  <a:schemeClr val="tx1"/>
                </a:solidFill>
                <a:effectLst/>
                <a:latin typeface="+mn-lt"/>
                <a:ea typeface="+mn-ea"/>
                <a:cs typeface="+mn-cs"/>
              </a:rPr>
              <a:t>单元，从而进一步提升模型整体的性能。虽然深度达到了</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层，但大小却比</a:t>
            </a:r>
            <a:r>
              <a:rPr lang="en-US" altLang="zh-CN" sz="1200" b="0" i="0" kern="1200" dirty="0" err="1">
                <a:solidFill>
                  <a:schemeClr val="tx1"/>
                </a:solidFill>
                <a:effectLst/>
                <a:latin typeface="+mn-lt"/>
                <a:ea typeface="+mn-ea"/>
                <a:cs typeface="+mn-cs"/>
              </a:rPr>
              <a:t>AlexNet</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VGG</a:t>
            </a:r>
            <a:r>
              <a:rPr lang="zh-CN" altLang="en-US" sz="1200" b="0" i="0" kern="1200" dirty="0">
                <a:solidFill>
                  <a:schemeClr val="tx1"/>
                </a:solidFill>
                <a:effectLst/>
                <a:latin typeface="+mn-lt"/>
                <a:ea typeface="+mn-ea"/>
                <a:cs typeface="+mn-cs"/>
              </a:rPr>
              <a:t>小很多，</a:t>
            </a:r>
            <a:r>
              <a:rPr lang="en-US" altLang="zh-CN" sz="1200" b="0" i="0" kern="1200" dirty="0" err="1">
                <a:solidFill>
                  <a:schemeClr val="tx1"/>
                </a:solidFill>
                <a:effectLst/>
                <a:latin typeface="+mn-lt"/>
                <a:ea typeface="+mn-ea"/>
                <a:cs typeface="+mn-cs"/>
              </a:rPr>
              <a:t>GoogleNet</a:t>
            </a:r>
            <a:r>
              <a:rPr lang="zh-CN" altLang="en-US" sz="1200" b="0" i="0" kern="1200" dirty="0">
                <a:solidFill>
                  <a:schemeClr val="tx1"/>
                </a:solidFill>
                <a:effectLst/>
                <a:latin typeface="+mn-lt"/>
                <a:ea typeface="+mn-ea"/>
                <a:cs typeface="+mn-cs"/>
              </a:rPr>
              <a:t>参数为</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万个（ </a:t>
            </a:r>
            <a:r>
              <a:rPr lang="en-US" altLang="zh-CN" sz="1200" b="0" i="0" kern="1200" dirty="0">
                <a:solidFill>
                  <a:schemeClr val="tx1"/>
                </a:solidFill>
                <a:effectLst/>
                <a:latin typeface="+mn-lt"/>
                <a:ea typeface="+mn-ea"/>
                <a:cs typeface="+mn-cs"/>
              </a:rPr>
              <a:t>5M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VGG16</a:t>
            </a:r>
            <a:r>
              <a:rPr lang="zh-CN" altLang="en-US" sz="1200" b="0" i="0" kern="1200" dirty="0">
                <a:solidFill>
                  <a:schemeClr val="tx1"/>
                </a:solidFill>
                <a:effectLst/>
                <a:latin typeface="+mn-lt"/>
                <a:ea typeface="+mn-ea"/>
                <a:cs typeface="+mn-cs"/>
              </a:rPr>
              <a:t>参数是</a:t>
            </a:r>
            <a:r>
              <a:rPr lang="en-US" altLang="zh-CN" sz="1200" b="0" i="0" kern="1200" dirty="0">
                <a:solidFill>
                  <a:schemeClr val="tx1"/>
                </a:solidFill>
                <a:effectLst/>
                <a:latin typeface="+mn-lt"/>
                <a:ea typeface="+mn-ea"/>
                <a:cs typeface="+mn-cs"/>
              </a:rPr>
              <a:t>138M</a:t>
            </a:r>
            <a:r>
              <a:rPr lang="zh-CN" altLang="en-US" sz="1200" b="0" i="0" kern="1200" dirty="0">
                <a:solidFill>
                  <a:schemeClr val="tx1"/>
                </a:solidFill>
                <a:effectLst/>
                <a:latin typeface="+mn-lt"/>
                <a:ea typeface="+mn-ea"/>
                <a:cs typeface="+mn-cs"/>
              </a:rPr>
              <a:t>，是</a:t>
            </a:r>
            <a:r>
              <a:rPr lang="en-US" altLang="zh-CN" sz="1200" b="0" i="0" kern="1200" dirty="0" err="1">
                <a:solidFill>
                  <a:schemeClr val="tx1"/>
                </a:solidFill>
                <a:effectLst/>
                <a:latin typeface="+mn-lt"/>
                <a:ea typeface="+mn-ea"/>
                <a:cs typeface="+mn-cs"/>
              </a:rPr>
              <a:t>GoogleNet</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27</a:t>
            </a:r>
            <a:r>
              <a:rPr lang="zh-CN" altLang="en-US" sz="1200" b="0" i="0" kern="1200" dirty="0">
                <a:solidFill>
                  <a:schemeClr val="tx1"/>
                </a:solidFill>
                <a:effectLst/>
                <a:latin typeface="+mn-lt"/>
                <a:ea typeface="+mn-ea"/>
                <a:cs typeface="+mn-cs"/>
              </a:rPr>
              <a:t>倍多，而</a:t>
            </a:r>
            <a:r>
              <a:rPr lang="en-US" altLang="zh-CN" sz="1200" b="0" i="0" kern="1200" dirty="0">
                <a:solidFill>
                  <a:schemeClr val="tx1"/>
                </a:solidFill>
                <a:effectLst/>
                <a:latin typeface="+mn-lt"/>
                <a:ea typeface="+mn-ea"/>
                <a:cs typeface="+mn-cs"/>
              </a:rPr>
              <a:t>VGG16</a:t>
            </a:r>
            <a:r>
              <a:rPr lang="zh-CN" altLang="en-US" sz="1200" b="0" i="0" kern="1200" dirty="0">
                <a:solidFill>
                  <a:schemeClr val="tx1"/>
                </a:solidFill>
                <a:effectLst/>
                <a:latin typeface="+mn-lt"/>
                <a:ea typeface="+mn-ea"/>
                <a:cs typeface="+mn-cs"/>
              </a:rPr>
              <a:t>参数量则是</a:t>
            </a:r>
            <a:r>
              <a:rPr lang="en-US" altLang="zh-CN" sz="1200" b="0" i="0" kern="1200" dirty="0" err="1">
                <a:solidFill>
                  <a:schemeClr val="tx1"/>
                </a:solidFill>
                <a:effectLst/>
                <a:latin typeface="+mn-lt"/>
                <a:ea typeface="+mn-ea"/>
                <a:cs typeface="+mn-cs"/>
              </a:rPr>
              <a:t>AlexNet</a:t>
            </a:r>
            <a:r>
              <a:rPr lang="zh-CN" altLang="en-US" sz="1200" b="0" i="0" kern="1200" dirty="0">
                <a:solidFill>
                  <a:schemeClr val="tx1"/>
                </a:solidFill>
                <a:effectLst/>
                <a:latin typeface="+mn-lt"/>
                <a:ea typeface="+mn-ea"/>
                <a:cs typeface="+mn-cs"/>
              </a:rPr>
              <a:t>的两倍多。</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71</a:t>
            </a:fld>
            <a:endParaRPr lang="zh-CN" altLang="en-US"/>
          </a:p>
        </p:txBody>
      </p:sp>
    </p:spTree>
    <p:extLst>
      <p:ext uri="{BB962C8B-B14F-4D97-AF65-F5344CB8AC3E}">
        <p14:creationId xmlns:p14="http://schemas.microsoft.com/office/powerpoint/2010/main" val="23436635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Residual Net</a:t>
            </a:r>
            <a:r>
              <a:rPr lang="zh-CN" altLang="en-US" dirty="0"/>
              <a:t>残差网络</a:t>
            </a:r>
            <a:endParaRPr lang="en-US" altLang="zh-CN" dirty="0"/>
          </a:p>
          <a:p>
            <a:pPr marL="171450" indent="-171450">
              <a:buFont typeface="Arial" panose="020B0604020202020204" pitchFamily="34" charset="0"/>
              <a:buChar char="•"/>
            </a:pPr>
            <a:r>
              <a:rPr lang="en-US" altLang="zh-CN" dirty="0" err="1"/>
              <a:t>ResNet</a:t>
            </a:r>
            <a:r>
              <a:rPr lang="zh-CN" altLang="en-US" dirty="0"/>
              <a:t>是解决了深度</a:t>
            </a:r>
            <a:r>
              <a:rPr lang="en-US" altLang="zh-CN" dirty="0"/>
              <a:t>CNN</a:t>
            </a:r>
            <a:r>
              <a:rPr lang="zh-CN" altLang="en-US" dirty="0"/>
              <a:t>模型难训练的问题，我们知道</a:t>
            </a:r>
            <a:r>
              <a:rPr lang="en-US" altLang="zh-CN" dirty="0"/>
              <a:t>2014</a:t>
            </a:r>
            <a:r>
              <a:rPr lang="zh-CN" altLang="en-US" dirty="0"/>
              <a:t>年的</a:t>
            </a:r>
            <a:r>
              <a:rPr lang="en-US" altLang="zh-CN" dirty="0"/>
              <a:t>VGG</a:t>
            </a:r>
            <a:r>
              <a:rPr lang="zh-CN" altLang="en-US" dirty="0"/>
              <a:t>才</a:t>
            </a:r>
            <a:r>
              <a:rPr lang="en-US" altLang="zh-CN" dirty="0"/>
              <a:t>19</a:t>
            </a:r>
            <a:r>
              <a:rPr lang="zh-CN" altLang="en-US" dirty="0"/>
              <a:t>层，而</a:t>
            </a:r>
            <a:r>
              <a:rPr lang="en-US" altLang="zh-CN" dirty="0"/>
              <a:t>15</a:t>
            </a:r>
            <a:r>
              <a:rPr lang="zh-CN" altLang="en-US" dirty="0"/>
              <a:t>年的</a:t>
            </a:r>
            <a:r>
              <a:rPr lang="en-US" altLang="zh-CN" dirty="0" err="1"/>
              <a:t>ResNet</a:t>
            </a:r>
            <a:r>
              <a:rPr lang="zh-CN" altLang="en-US" dirty="0"/>
              <a:t>多达</a:t>
            </a:r>
            <a:r>
              <a:rPr lang="en-US" altLang="zh-CN" dirty="0"/>
              <a:t>152</a:t>
            </a:r>
            <a:r>
              <a:rPr lang="zh-CN" altLang="en-US" dirty="0"/>
              <a:t>层，这在网络深度完全不是一个量级上，所以如果是第一眼看到这个层数的话，肯定会觉得</a:t>
            </a:r>
            <a:r>
              <a:rPr lang="en-US" altLang="zh-CN" dirty="0" err="1"/>
              <a:t>ResNet</a:t>
            </a:r>
            <a:r>
              <a:rPr lang="zh-CN" altLang="en-US" dirty="0"/>
              <a:t>是靠深度取胜。事实当然是这样，但是</a:t>
            </a:r>
            <a:r>
              <a:rPr lang="en-US" altLang="zh-CN" dirty="0" err="1"/>
              <a:t>ResNet</a:t>
            </a:r>
            <a:r>
              <a:rPr lang="zh-CN" altLang="en-US" dirty="0"/>
              <a:t>还有架构上的</a:t>
            </a:r>
            <a:r>
              <a:rPr lang="en-US" altLang="zh-CN" dirty="0"/>
              <a:t>trick</a:t>
            </a:r>
            <a:r>
              <a:rPr lang="zh-CN" altLang="en-US" dirty="0"/>
              <a:t>，这才使得网络的深度发挥出作用，这个</a:t>
            </a:r>
            <a:r>
              <a:rPr lang="en-US" altLang="zh-CN" dirty="0"/>
              <a:t>trick</a:t>
            </a:r>
            <a:r>
              <a:rPr lang="zh-CN" altLang="en-US" dirty="0"/>
              <a:t>就是残差学习（</a:t>
            </a:r>
            <a:r>
              <a:rPr lang="en-US" altLang="zh-CN" dirty="0"/>
              <a:t>Residual learning</a:t>
            </a:r>
            <a:r>
              <a:rPr lang="zh-CN" altLang="en-US" dirty="0"/>
              <a:t>）</a:t>
            </a:r>
            <a:endParaRPr lang="en-US" altLang="zh-CN" dirty="0"/>
          </a:p>
          <a:p>
            <a:pPr marL="171450" indent="-171450">
              <a:buFont typeface="Arial" panose="020B0604020202020204" pitchFamily="34" charset="0"/>
              <a:buChar char="•"/>
            </a:pPr>
            <a:r>
              <a:rPr lang="zh-CN" altLang="en-US" dirty="0"/>
              <a:t>何恺明举了一个例子：考虑一个训练好的网络结构，如果加深层数的时候，不是单纯的堆叠更多的层，而是堆上去一层使得堆叠后的输出和堆叠前的输出相同，也就是恒等映射</a:t>
            </a:r>
            <a:r>
              <a:rPr lang="en-US" altLang="zh-CN" dirty="0"/>
              <a:t>/</a:t>
            </a:r>
            <a:r>
              <a:rPr lang="zh-CN" altLang="en-US" dirty="0"/>
              <a:t>单位映射（</a:t>
            </a:r>
            <a:r>
              <a:rPr lang="en-US" altLang="zh-CN" dirty="0"/>
              <a:t>identity mapping</a:t>
            </a:r>
            <a:r>
              <a:rPr lang="zh-CN" altLang="en-US" dirty="0"/>
              <a:t>），然后再继续训练。这种情况下，按理说训练得到的结果不应该更差，因为在训练开始之前已经将加层之前的水平作为初始了，然而实验结果结果表明在网络层数达到一定的深度之后，结果会变差，这就是退化问题。</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72</a:t>
            </a:fld>
            <a:endParaRPr lang="zh-CN" altLang="en-US"/>
          </a:p>
        </p:txBody>
      </p:sp>
    </p:spTree>
    <p:extLst>
      <p:ext uri="{BB962C8B-B14F-4D97-AF65-F5344CB8AC3E}">
        <p14:creationId xmlns:p14="http://schemas.microsoft.com/office/powerpoint/2010/main" val="16535635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DNN, CNN, RNN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Recurrent Neural Network</a:t>
            </a:r>
            <a:r>
              <a:rPr lang="zh-CN" altLang="en-US" sz="1200" b="0" i="0" kern="1200" dirty="0">
                <a:solidFill>
                  <a:schemeClr val="tx1"/>
                </a:solidFill>
                <a:effectLst/>
                <a:latin typeface="+mn-lt"/>
                <a:ea typeface="+mn-ea"/>
                <a:cs typeface="+mn-cs"/>
              </a:rPr>
              <a:t>）</a:t>
            </a:r>
            <a:r>
              <a:rPr lang="en-US" altLang="zh-TW" dirty="0"/>
              <a:t>, LSTM, GRU, etc. are just different ways to connect neurons.</a:t>
            </a:r>
          </a:p>
          <a:p>
            <a:r>
              <a:rPr lang="en-US" altLang="zh-CN" sz="1200" b="0" i="0" u="none" strike="noStrike" kern="1200" dirty="0">
                <a:solidFill>
                  <a:schemeClr val="tx1"/>
                </a:solidFill>
                <a:effectLst/>
                <a:latin typeface="+mn-lt"/>
                <a:ea typeface="+mn-ea"/>
                <a:cs typeface="+mn-cs"/>
                <a:hlinkClick r:id="rId3"/>
              </a:rPr>
              <a:t>LSTM</a:t>
            </a:r>
            <a:r>
              <a:rPr lang="zh-CN" altLang="en-US" sz="1200" b="0" i="0" u="none" strike="noStrike"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Long Short-Term Memory</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长短期记忆网络（</a:t>
            </a:r>
            <a:r>
              <a:rPr lang="zh-CN" altLang="en-US" sz="1200" b="1" i="0" kern="1200" dirty="0">
                <a:solidFill>
                  <a:schemeClr val="tx1"/>
                </a:solidFill>
                <a:effectLst/>
                <a:latin typeface="+mn-lt"/>
                <a:ea typeface="+mn-ea"/>
                <a:cs typeface="+mn-cs"/>
              </a:rPr>
              <a:t>时间序列预测）</a:t>
            </a:r>
            <a:br>
              <a:rPr lang="zh-CN" altLang="en-US" dirty="0"/>
            </a:b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生成数据集</a:t>
            </a:r>
            <a:r>
              <a:rPr lang="zh-CN" altLang="en-US"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分训练集和测试集，并且需要对数据进行</a:t>
            </a:r>
            <a:r>
              <a:rPr lang="en-US" altLang="zh-CN" sz="1200" b="0" i="0" kern="1200" dirty="0">
                <a:solidFill>
                  <a:schemeClr val="tx1"/>
                </a:solidFill>
                <a:effectLst/>
                <a:latin typeface="+mn-lt"/>
                <a:ea typeface="+mn-ea"/>
                <a:cs typeface="+mn-cs"/>
              </a:rPr>
              <a:t>time windows</a:t>
            </a:r>
            <a:r>
              <a:rPr lang="zh-CN" altLang="en-US" sz="1200" b="0" i="0" kern="1200" dirty="0">
                <a:solidFill>
                  <a:schemeClr val="tx1"/>
                </a:solidFill>
                <a:effectLst/>
                <a:latin typeface="+mn-lt"/>
                <a:ea typeface="+mn-ea"/>
                <a:cs typeface="+mn-cs"/>
              </a:rPr>
              <a:t>分割</a:t>
            </a:r>
            <a:br>
              <a:rPr lang="zh-CN" altLang="en-US" dirty="0"/>
            </a:b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创建滑窗数据集</a:t>
            </a:r>
            <a:r>
              <a:rPr lang="zh-CN" altLang="en-US"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定义</a:t>
            </a:r>
            <a:r>
              <a:rPr lang="en-US" altLang="zh-CN" sz="1200" b="0" i="0" kern="1200" dirty="0" err="1">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模型</a:t>
            </a:r>
            <a:r>
              <a:rPr lang="zh-CN" altLang="en-US"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定义超参数</a:t>
            </a:r>
            <a:r>
              <a:rPr lang="zh-CN" altLang="en-US"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定义训练过程</a:t>
            </a:r>
            <a:br>
              <a:rPr lang="zh-CN" altLang="en-US" dirty="0"/>
            </a:br>
            <a:r>
              <a:rPr lang="zh-CN" altLang="en-US" sz="1200" b="0" i="0" kern="1200" dirty="0">
                <a:solidFill>
                  <a:schemeClr val="tx1"/>
                </a:solidFill>
                <a:effectLst/>
                <a:latin typeface="+mn-lt"/>
                <a:ea typeface="+mn-ea"/>
                <a:cs typeface="+mn-cs"/>
              </a:rPr>
              <a:t>注意的点：</a:t>
            </a:r>
            <a:br>
              <a:rPr lang="zh-CN" altLang="en-US" dirty="0"/>
            </a:br>
            <a:r>
              <a:rPr lang="zh-CN" altLang="en-US" sz="1200" b="0" i="0" kern="1200" dirty="0">
                <a:solidFill>
                  <a:schemeClr val="tx1"/>
                </a:solidFill>
                <a:effectLst/>
                <a:latin typeface="+mn-lt"/>
                <a:ea typeface="+mn-ea"/>
                <a:cs typeface="+mn-cs"/>
              </a:rPr>
              <a:t>单步预测，输出只取</a:t>
            </a:r>
            <a:r>
              <a:rPr lang="en-US" altLang="zh-CN" sz="1200" b="0" i="0" kern="1200" dirty="0" err="1">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最后一步；</a:t>
            </a:r>
            <a:br>
              <a:rPr lang="zh-CN" altLang="en-US" dirty="0"/>
            </a:br>
            <a:r>
              <a:rPr lang="zh-CN" altLang="en-US" sz="1200" b="0" i="0" kern="1200" dirty="0">
                <a:solidFill>
                  <a:schemeClr val="tx1"/>
                </a:solidFill>
                <a:effectLst/>
                <a:latin typeface="+mn-lt"/>
                <a:ea typeface="+mn-ea"/>
                <a:cs typeface="+mn-cs"/>
              </a:rPr>
              <a:t>预测过程中上一步的输出作为下一步的输入</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Gate Recurrent Unit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门控循环单元</a:t>
            </a:r>
            <a:endParaRPr lang="zh-TW"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73</a:t>
            </a:fld>
            <a:endParaRPr lang="zh-CN" altLang="en-US"/>
          </a:p>
        </p:txBody>
      </p:sp>
    </p:spTree>
    <p:extLst>
      <p:ext uri="{BB962C8B-B14F-4D97-AF65-F5344CB8AC3E}">
        <p14:creationId xmlns:p14="http://schemas.microsoft.com/office/powerpoint/2010/main" val="1512377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http://www.voidcn.com/article/p-nbtytose-tz.html</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Sequence-to-sequence (Encoder-Decoder Architecture)</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如何做自然語言處理相關研究</a:t>
            </a:r>
            <a:endParaRPr lang="zh-TW" alt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Seq2Seq</a:t>
            </a:r>
            <a:r>
              <a:rPr lang="zh-CN" altLang="en-US" sz="1200" b="0" i="0" kern="1200" dirty="0">
                <a:solidFill>
                  <a:schemeClr val="tx1"/>
                </a:solidFill>
                <a:effectLst/>
                <a:latin typeface="+mn-lt"/>
                <a:ea typeface="+mn-ea"/>
                <a:cs typeface="+mn-cs"/>
              </a:rPr>
              <a:t>模型是输出的长度不确定时采用的模型，这种情况一般是在机器翻译的任务中出现，将一句中文翻译成英文，那么这句英文的长度有可能会比中文短，也有可能会比中文长，所以输出的长度就不确定了。</a:t>
            </a:r>
            <a:endParaRPr lang="en-US" altLang="zh-TW" sz="120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dirty="0"/>
              <a:t>Both input and output are both sequences </a:t>
            </a:r>
            <a:r>
              <a:rPr lang="en-US" altLang="zh-TW" sz="1200" b="1" i="1" u="sng" dirty="0"/>
              <a:t>with different lengths</a:t>
            </a:r>
            <a:r>
              <a:rPr lang="en-US" altLang="zh-TW" sz="1200" dirty="0"/>
              <a:t>. </a:t>
            </a:r>
          </a:p>
          <a:p>
            <a:pPr marL="171450" indent="-171450">
              <a:buFont typeface="Arial" panose="020B0604020202020204" pitchFamily="34" charset="0"/>
              <a:buChar char="•"/>
            </a:pPr>
            <a:r>
              <a:rPr lang="en-US" altLang="zh-CN" dirty="0"/>
              <a:t>seq2seq</a:t>
            </a:r>
            <a:r>
              <a:rPr lang="zh-CN" altLang="en-US" dirty="0"/>
              <a:t>属于</a:t>
            </a:r>
            <a:r>
              <a:rPr lang="en-US" altLang="zh-CN" dirty="0"/>
              <a:t>encoder-decoder</a:t>
            </a:r>
            <a:r>
              <a:rPr lang="zh-CN" altLang="en-US" dirty="0"/>
              <a:t>结构的一种，这里看看常见的</a:t>
            </a:r>
            <a:r>
              <a:rPr lang="en-US" altLang="zh-CN" dirty="0"/>
              <a:t>encoder-decoder</a:t>
            </a:r>
            <a:r>
              <a:rPr lang="zh-CN" altLang="en-US" dirty="0"/>
              <a:t>结构，基本思想就是利用两个</a:t>
            </a:r>
            <a:r>
              <a:rPr lang="en-US" altLang="zh-CN" dirty="0"/>
              <a:t>RNN</a:t>
            </a:r>
            <a:r>
              <a:rPr lang="zh-CN" altLang="en-US" dirty="0"/>
              <a:t>，一个</a:t>
            </a:r>
            <a:r>
              <a:rPr lang="en-US" altLang="zh-CN" dirty="0"/>
              <a:t>RNN</a:t>
            </a:r>
            <a:r>
              <a:rPr lang="zh-CN" altLang="en-US" dirty="0"/>
              <a:t>作为</a:t>
            </a:r>
            <a:r>
              <a:rPr lang="en-US" altLang="zh-CN" dirty="0"/>
              <a:t>encoder</a:t>
            </a:r>
            <a:r>
              <a:rPr lang="zh-CN" altLang="en-US" dirty="0"/>
              <a:t>，另一个</a:t>
            </a:r>
            <a:r>
              <a:rPr lang="en-US" altLang="zh-CN" dirty="0"/>
              <a:t>RNN</a:t>
            </a:r>
            <a:r>
              <a:rPr lang="zh-CN" altLang="en-US" dirty="0"/>
              <a:t>作为</a:t>
            </a:r>
            <a:r>
              <a:rPr lang="en-US" altLang="zh-CN" dirty="0"/>
              <a:t>decoder</a:t>
            </a:r>
            <a:r>
              <a:rPr lang="zh-CN" altLang="en-US" dirty="0"/>
              <a:t>。</a:t>
            </a:r>
            <a:r>
              <a:rPr lang="en-US" altLang="zh-CN" b="1" dirty="0"/>
              <a:t>encoder</a:t>
            </a:r>
            <a:r>
              <a:rPr lang="zh-CN" altLang="en-US" b="1" dirty="0"/>
              <a:t>负责将输入序列压缩成指定长度的向量</a:t>
            </a:r>
            <a:r>
              <a:rPr lang="zh-CN" altLang="en-US" dirty="0"/>
              <a:t>，这个向量就可以看成是这个序列的语义，这个过程称为编码。</a:t>
            </a:r>
            <a:endParaRPr lang="en-US" altLang="zh-CN" dirty="0"/>
          </a:p>
          <a:p>
            <a:pPr marL="171450" indent="-171450">
              <a:buFont typeface="Arial" panose="020B0604020202020204" pitchFamily="34" charset="0"/>
              <a:buChar char="•"/>
            </a:pPr>
            <a:r>
              <a:rPr lang="en-US" altLang="zh-CN" sz="1200" b="1" i="0" kern="1200" dirty="0">
                <a:solidFill>
                  <a:schemeClr val="tx1"/>
                </a:solidFill>
                <a:effectLst/>
                <a:latin typeface="+mn-lt"/>
                <a:ea typeface="+mn-ea"/>
                <a:cs typeface="+mn-cs"/>
              </a:rPr>
              <a:t>decoder</a:t>
            </a:r>
            <a:r>
              <a:rPr lang="zh-CN" altLang="en-US" sz="1200" b="1" i="0" kern="1200" dirty="0">
                <a:solidFill>
                  <a:schemeClr val="tx1"/>
                </a:solidFill>
                <a:effectLst/>
                <a:latin typeface="+mn-lt"/>
                <a:ea typeface="+mn-ea"/>
                <a:cs typeface="+mn-cs"/>
              </a:rPr>
              <a:t>则负责根据语义向量生成指定的序列</a:t>
            </a:r>
            <a:r>
              <a:rPr lang="zh-CN" altLang="en-US" sz="1200" b="0" i="0" kern="1200" dirty="0">
                <a:solidFill>
                  <a:schemeClr val="tx1"/>
                </a:solidFill>
                <a:effectLst/>
                <a:latin typeface="+mn-lt"/>
                <a:ea typeface="+mn-ea"/>
                <a:cs typeface="+mn-cs"/>
              </a:rPr>
              <a:t>，这个过程也称为解码</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74</a:t>
            </a:fld>
            <a:endParaRPr lang="zh-CN" altLang="en-US"/>
          </a:p>
        </p:txBody>
      </p:sp>
    </p:spTree>
    <p:extLst>
      <p:ext uri="{BB962C8B-B14F-4D97-AF65-F5344CB8AC3E}">
        <p14:creationId xmlns:p14="http://schemas.microsoft.com/office/powerpoint/2010/main" val="289055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6</a:t>
            </a:fld>
            <a:endParaRPr lang="zh-CN" altLang="en-US"/>
          </a:p>
        </p:txBody>
      </p:sp>
    </p:spTree>
    <p:extLst>
      <p:ext uri="{BB962C8B-B14F-4D97-AF65-F5344CB8AC3E}">
        <p14:creationId xmlns:p14="http://schemas.microsoft.com/office/powerpoint/2010/main" val="2612720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定义好函数后，根据不同的学习方式计算各个函数的适合度</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75</a:t>
            </a:fld>
            <a:endParaRPr lang="zh-CN" altLang="en-US"/>
          </a:p>
        </p:txBody>
      </p:sp>
    </p:spTree>
    <p:extLst>
      <p:ext uri="{BB962C8B-B14F-4D97-AF65-F5344CB8AC3E}">
        <p14:creationId xmlns:p14="http://schemas.microsoft.com/office/powerpoint/2010/main" val="602977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rPr>
              <a:t>Semi-supervised (</a:t>
            </a:r>
            <a:r>
              <a:rPr lang="zh-CN" altLang="en-US" dirty="0">
                <a:latin typeface="微軟正黑體" panose="020B0604030504040204" pitchFamily="34" charset="-120"/>
                <a:ea typeface="微軟正黑體" panose="020B0604030504040204" pitchFamily="34" charset="-120"/>
              </a:rPr>
              <a:t>半监督学习</a:t>
            </a:r>
            <a:r>
              <a:rPr lang="en-US" altLang="zh-TW" dirty="0">
                <a:latin typeface="微軟正黑體" panose="020B0604030504040204" pitchFamily="34" charset="-120"/>
                <a:ea typeface="微軟正黑體" panose="020B0604030504040204" pitchFamily="34" charset="-120"/>
              </a:rPr>
              <a:t>)</a:t>
            </a:r>
          </a:p>
          <a:p>
            <a:r>
              <a:rPr lang="zh-CN" altLang="en-US" dirty="0">
                <a:latin typeface="微軟正黑體" panose="020B0604030504040204" pitchFamily="34" charset="-120"/>
                <a:ea typeface="微軟正黑體" panose="020B0604030504040204" pitchFamily="34" charset="-120"/>
              </a:rPr>
              <a:t>所有的训练样本标签都已经标注好</a:t>
            </a:r>
            <a:endParaRPr lang="en-US" altLang="zh-CN" dirty="0">
              <a:latin typeface="微軟正黑體" panose="020B0604030504040204" pitchFamily="34" charset="-120"/>
              <a:ea typeface="微軟正黑體"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For example, recognizing cats and dogs</a:t>
            </a:r>
            <a:endParaRPr lang="zh-TW" altLang="en-US" sz="1200"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76</a:t>
            </a:fld>
            <a:endParaRPr lang="zh-CN" altLang="en-US"/>
          </a:p>
        </p:txBody>
      </p:sp>
    </p:spTree>
    <p:extLst>
      <p:ext uri="{BB962C8B-B14F-4D97-AF65-F5344CB8AC3E}">
        <p14:creationId xmlns:p14="http://schemas.microsoft.com/office/powerpoint/2010/main" val="1117845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FF0000"/>
                </a:solidFill>
              </a:rPr>
              <a:t>Training AI </a:t>
            </a:r>
            <a:r>
              <a:rPr lang="en-US" altLang="zh-TW" sz="1200" b="1" i="1" u="sng" dirty="0">
                <a:solidFill>
                  <a:srgbClr val="FF0000"/>
                </a:solidFill>
              </a:rPr>
              <a:t>without paired data</a:t>
            </a:r>
            <a:r>
              <a:rPr lang="en-US" altLang="zh-TW" sz="1200" dirty="0">
                <a:solidFill>
                  <a:srgbClr val="FF0000"/>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Machine Reading: Machine learns the meaning of words</a:t>
            </a:r>
            <a:r>
              <a:rPr lang="zh-TW" altLang="en-US" dirty="0"/>
              <a:t> </a:t>
            </a:r>
            <a:r>
              <a:rPr lang="en-US" altLang="zh-TW" dirty="0"/>
              <a:t>from reading a lot of documents</a:t>
            </a:r>
          </a:p>
          <a:p>
            <a:pPr marL="171450" indent="-171450">
              <a:buFont typeface="Arial" panose="020B0604020202020204" pitchFamily="34" charset="0"/>
              <a:buChar char="•"/>
            </a:pPr>
            <a:r>
              <a:rPr lang="zh-CN" altLang="en-US" dirty="0"/>
              <a:t>监督学习是从外部监督者提供的带标注训练集中进行学习（任务驱动型），</a:t>
            </a:r>
            <a:endParaRPr lang="en-US" altLang="zh-CN" dirty="0"/>
          </a:p>
          <a:p>
            <a:pPr marL="171450" indent="-171450">
              <a:buFont typeface="Arial" panose="020B0604020202020204" pitchFamily="34" charset="0"/>
              <a:buChar char="•"/>
            </a:pPr>
            <a:r>
              <a:rPr lang="zh-CN" altLang="en-US" dirty="0"/>
              <a:t>非监督学习是一个典型的寻找未标注数据中隐含结构的过程（数据驱动型）。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rgbClr val="FF0000"/>
              </a:solidFill>
            </a:endParaRP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77</a:t>
            </a:fld>
            <a:endParaRPr lang="zh-CN" altLang="en-US"/>
          </a:p>
        </p:txBody>
      </p:sp>
    </p:spTree>
    <p:extLst>
      <p:ext uri="{BB962C8B-B14F-4D97-AF65-F5344CB8AC3E}">
        <p14:creationId xmlns:p14="http://schemas.microsoft.com/office/powerpoint/2010/main" val="42908882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rPr>
              <a:t>Semi-supervised (</a:t>
            </a:r>
            <a:r>
              <a:rPr lang="zh-CN" altLang="en-US" dirty="0">
                <a:latin typeface="微軟正黑體" panose="020B0604030504040204" pitchFamily="34" charset="-120"/>
                <a:ea typeface="微軟正黑體" panose="020B0604030504040204" pitchFamily="34" charset="-120"/>
              </a:rPr>
              <a:t>半监督学习</a:t>
            </a:r>
            <a:r>
              <a:rPr lang="en-US" altLang="zh-TW" dirty="0">
                <a:latin typeface="微軟正黑體" panose="020B0604030504040204" pitchFamily="34" charset="-120"/>
                <a:ea typeface="微軟正黑體" panose="020B0604030504040204" pitchFamily="34" charset="-120"/>
              </a:rPr>
              <a:t>)</a:t>
            </a:r>
            <a:r>
              <a:rPr lang="en-US" altLang="zh-CN" sz="1200" b="0" i="0" kern="1200" dirty="0">
                <a:solidFill>
                  <a:schemeClr val="tx1"/>
                </a:solidFill>
                <a:effectLst/>
                <a:latin typeface="+mn-lt"/>
                <a:ea typeface="+mn-ea"/>
                <a:cs typeface="+mn-cs"/>
              </a:rPr>
              <a:t> 《Introduction to Semi-supervised Learning》</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CN" altLang="en-US" dirty="0">
                <a:latin typeface="微軟正黑體" panose="020B0604030504040204" pitchFamily="34" charset="-120"/>
                <a:ea typeface="微軟正黑體" panose="020B0604030504040204" pitchFamily="34" charset="-120"/>
              </a:rPr>
              <a:t>半监督学习，是</a:t>
            </a:r>
            <a:r>
              <a:rPr lang="zh-CN" altLang="en-US" sz="1200" b="0" i="0" kern="1200" dirty="0">
                <a:solidFill>
                  <a:schemeClr val="tx1"/>
                </a:solidFill>
                <a:effectLst/>
                <a:latin typeface="+mn-lt"/>
                <a:ea typeface="+mn-ea"/>
                <a:cs typeface="+mn-cs"/>
              </a:rPr>
              <a:t>监督学习与</a:t>
            </a:r>
            <a:r>
              <a:rPr lang="zh-CN" altLang="en-US" sz="1200" b="0" i="0" u="none" strike="noStrike" kern="1200" dirty="0">
                <a:solidFill>
                  <a:schemeClr val="tx1"/>
                </a:solidFill>
                <a:effectLst/>
                <a:latin typeface="+mn-lt"/>
                <a:ea typeface="+mn-ea"/>
                <a:cs typeface="+mn-cs"/>
                <a:hlinkClick r:id="rId3"/>
              </a:rPr>
              <a:t>无监督学习</a:t>
            </a:r>
            <a:r>
              <a:rPr lang="zh-CN" altLang="en-US" sz="1200" b="0" i="0" kern="1200" dirty="0">
                <a:solidFill>
                  <a:schemeClr val="tx1"/>
                </a:solidFill>
                <a:effectLst/>
                <a:latin typeface="+mn-lt"/>
                <a:ea typeface="+mn-ea"/>
                <a:cs typeface="+mn-cs"/>
              </a:rPr>
              <a:t>相结合的一种学习方法。半监督学习使用大量的未标记数据，以及同时使用标记数据，来进行模式识别工作。有标签数据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无标签数据混合成的训练数据中使用的机器学习算法。一般假设，无标签数据比有标签数据多，甚至多得多。</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一般默认：无标签数据一般是有标签数据中的某一个类别的（不要不属于的，也不要属于多个类别的）；有标签数据的标签应该都是对的；无标签数据一般是类别平衡的（即每一类的样本数差不多）；无标签数据的分布应该和有标签的相同或类似等等。</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78</a:t>
            </a:fld>
            <a:endParaRPr lang="zh-CN" altLang="en-US"/>
          </a:p>
        </p:txBody>
      </p:sp>
    </p:spTree>
    <p:extLst>
      <p:ext uri="{BB962C8B-B14F-4D97-AF65-F5344CB8AC3E}">
        <p14:creationId xmlns:p14="http://schemas.microsoft.com/office/powerpoint/2010/main" val="1956465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rPr>
              <a:t>Transfer Learning (</a:t>
            </a:r>
            <a:r>
              <a:rPr lang="zh-CN" altLang="en-US" dirty="0">
                <a:latin typeface="微軟正黑體" panose="020B0604030504040204" pitchFamily="34" charset="-120"/>
                <a:ea typeface="微軟正黑體" panose="020B0604030504040204" pitchFamily="34" charset="-120"/>
              </a:rPr>
              <a:t>迁移学习</a:t>
            </a:r>
            <a:r>
              <a:rPr lang="en-US" altLang="zh-TW" dirty="0">
                <a:latin typeface="微軟正黑體" panose="020B0604030504040204" pitchFamily="34" charset="-120"/>
                <a:ea typeface="微軟正黑體" panose="020B0604030504040204" pitchFamily="34" charset="-120"/>
              </a:rPr>
              <a:t>)</a:t>
            </a:r>
            <a:r>
              <a:rPr lang="zh-CN" altLang="en-US" dirty="0">
                <a:latin typeface="微軟正黑體" panose="020B0604030504040204" pitchFamily="34" charset="-120"/>
                <a:ea typeface="微軟正黑體" panose="020B0604030504040204" pitchFamily="34" charset="-120"/>
              </a:rPr>
              <a:t>：</a:t>
            </a:r>
            <a:r>
              <a:rPr lang="zh-CN" altLang="en-US" sz="1200" b="0" i="0" kern="1200" dirty="0">
                <a:solidFill>
                  <a:schemeClr val="tx1"/>
                </a:solidFill>
                <a:effectLst/>
                <a:latin typeface="+mn-lt"/>
                <a:ea typeface="+mn-ea"/>
                <a:cs typeface="+mn-cs"/>
              </a:rPr>
              <a:t>将某个领域或任务上学习到的知识或模式应用到不同但相关的目标领域或问题的能力，使得目标领域能够取得更好的学习效果。</a:t>
            </a:r>
            <a:endParaRPr lang="en-US" altLang="zh-TW" dirty="0">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CN" altLang="en-US" sz="1200" b="1" i="0" kern="1200" dirty="0">
                <a:solidFill>
                  <a:schemeClr val="tx1"/>
                </a:solidFill>
                <a:effectLst/>
                <a:latin typeface="+mn-lt"/>
                <a:ea typeface="+mn-ea"/>
                <a:cs typeface="+mn-cs"/>
              </a:rPr>
              <a:t>传统机器学习</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主要指监督学习</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基于同分布假设、需要大量标注数据；</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然而实际使用过程中不同数据集可能存在一些问题，比如数据分布差异、标注数据过期</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如何充分利用之前标注好的数据（废物利用），同时又保证在新的任务上的模型精度？</a:t>
            </a:r>
          </a:p>
          <a:p>
            <a:endParaRPr lang="zh-CN" altLang="en-US" sz="1200" b="0" i="0" kern="1200" dirty="0">
              <a:solidFill>
                <a:schemeClr val="tx1"/>
              </a:solidFill>
              <a:effectLst/>
              <a:latin typeface="+mn-lt"/>
              <a:ea typeface="+mn-ea"/>
              <a:cs typeface="+mn-cs"/>
            </a:endParaRPr>
          </a:p>
          <a:p>
            <a:endParaRPr lang="en-US" altLang="zh-TW" dirty="0">
              <a:latin typeface="微軟正黑體" panose="020B0604030504040204" pitchFamily="34" charset="-120"/>
              <a:ea typeface="微軟正黑體" panose="020B0604030504040204" pitchFamily="34" charset="-120"/>
            </a:endParaRP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79</a:t>
            </a:fld>
            <a:endParaRPr lang="zh-CN" altLang="en-US"/>
          </a:p>
        </p:txBody>
      </p:sp>
    </p:spTree>
    <p:extLst>
      <p:ext uri="{BB962C8B-B14F-4D97-AF65-F5344CB8AC3E}">
        <p14:creationId xmlns:p14="http://schemas.microsoft.com/office/powerpoint/2010/main" val="5215980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Reinforcement Learning (</a:t>
            </a:r>
            <a:r>
              <a:rPr lang="zh-CN" altLang="en-US" dirty="0">
                <a:latin typeface="微軟正黑體" panose="020B0604030504040204" pitchFamily="34" charset="-120"/>
                <a:ea typeface="微軟正黑體" panose="020B0604030504040204" pitchFamily="34" charset="-120"/>
              </a:rPr>
              <a:t>强化学习</a:t>
            </a:r>
            <a:r>
              <a:rPr lang="en-US" altLang="zh-TW"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https://deepmind.com/research/dqn/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i="0" kern="1200" dirty="0">
                <a:solidFill>
                  <a:schemeClr val="tx1"/>
                </a:solidFill>
                <a:effectLst/>
                <a:latin typeface="+mn-lt"/>
                <a:ea typeface="+mn-ea"/>
                <a:cs typeface="+mn-cs"/>
              </a:rPr>
              <a:t>强化学习（</a:t>
            </a:r>
            <a:r>
              <a:rPr lang="en-US" altLang="zh-CN" sz="1200" b="0" i="0" kern="1200" dirty="0">
                <a:solidFill>
                  <a:schemeClr val="tx1"/>
                </a:solidFill>
                <a:effectLst/>
                <a:latin typeface="+mn-lt"/>
                <a:ea typeface="+mn-ea"/>
                <a:cs typeface="+mn-cs"/>
              </a:rPr>
              <a:t>Reinforcement Learning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RL</a:t>
            </a:r>
            <a:r>
              <a:rPr lang="zh-CN" altLang="en-US" sz="1200" b="0" i="0" kern="1200" dirty="0">
                <a:solidFill>
                  <a:schemeClr val="tx1"/>
                </a:solidFill>
                <a:effectLst/>
                <a:latin typeface="+mn-lt"/>
                <a:ea typeface="+mn-ea"/>
                <a:cs typeface="+mn-cs"/>
              </a:rPr>
              <a:t>）是机器学习中的一个领域，是学习“做什么（即如何把当前的情景映射成动作）才能使得数值化的收益信号最大化”。学习者不会被告知应该采取什么动作，而是必须自己通过尝试去发现哪些动作会产生最丰厚的收益。</a:t>
            </a:r>
            <a:endParaRPr lang="en-US" altLang="zh-CN"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i="0" kern="1200" dirty="0">
                <a:solidFill>
                  <a:schemeClr val="tx1"/>
                </a:solidFill>
                <a:effectLst/>
                <a:latin typeface="+mn-lt"/>
                <a:ea typeface="+mn-ea"/>
                <a:cs typeface="+mn-cs"/>
              </a:rPr>
              <a:t>强化学习算法的思路非常简单，以游戏为例，如果在游戏中采取某种策略可以取得较高的得分，那么就进一步「强化」这种策略，以期继续取得较好的结果。这种策略与日常生活中的各种「绩效奖励」非常类似。我们平时也常常用这样的策略来提高自己的游戏水平。</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80</a:t>
            </a:fld>
            <a:endParaRPr lang="zh-CN" altLang="en-US"/>
          </a:p>
        </p:txBody>
      </p:sp>
    </p:spTree>
    <p:extLst>
      <p:ext uri="{BB962C8B-B14F-4D97-AF65-F5344CB8AC3E}">
        <p14:creationId xmlns:p14="http://schemas.microsoft.com/office/powerpoint/2010/main" val="17626054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监督学习是从外部监督者提供的带标注训练集中进行学习（任务驱动型），</a:t>
            </a:r>
            <a:endParaRPr lang="en-US" altLang="zh-CN" dirty="0"/>
          </a:p>
          <a:p>
            <a:pPr marL="171450" indent="-171450">
              <a:buFont typeface="Arial" panose="020B0604020202020204" pitchFamily="34" charset="0"/>
              <a:buChar char="•"/>
            </a:pPr>
            <a:r>
              <a:rPr lang="zh-CN" altLang="en-US" dirty="0"/>
              <a:t>非监督学习是一个典型的寻找未标注数据中隐含结构的过程（数据驱动型）。</a:t>
            </a:r>
            <a:endParaRPr lang="en-US" altLang="zh-CN" dirty="0"/>
          </a:p>
          <a:p>
            <a:pPr marL="171450" indent="-171450">
              <a:buFont typeface="Arial" panose="020B0604020202020204" pitchFamily="34" charset="0"/>
              <a:buChar char="•"/>
            </a:pPr>
            <a:r>
              <a:rPr lang="zh-CN" altLang="en-US" dirty="0"/>
              <a:t>强化学习是与两者并列的第三种机器学习范式，强化学习带来了一个独有的挑战</a:t>
            </a:r>
            <a:r>
              <a:rPr lang="en-US" altLang="zh-CN" dirty="0"/>
              <a:t>——“</a:t>
            </a:r>
            <a:r>
              <a:rPr lang="zh-CN" altLang="en-US" dirty="0"/>
              <a:t>试探”与“开发”之间的折中权衡，智能体必须开发已有的经验来获取收益，同时也要进行试探，使得未来可以获得更好的动作选择空间（即从错误中学习）。</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81</a:t>
            </a:fld>
            <a:endParaRPr lang="zh-CN" altLang="en-US"/>
          </a:p>
        </p:txBody>
      </p:sp>
    </p:spTree>
    <p:extLst>
      <p:ext uri="{BB962C8B-B14F-4D97-AF65-F5344CB8AC3E}">
        <p14:creationId xmlns:p14="http://schemas.microsoft.com/office/powerpoint/2010/main" val="7566111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82</a:t>
            </a:fld>
            <a:endParaRPr lang="zh-CN" altLang="en-US"/>
          </a:p>
        </p:txBody>
      </p:sp>
    </p:spTree>
    <p:extLst>
      <p:ext uri="{BB962C8B-B14F-4D97-AF65-F5344CB8AC3E}">
        <p14:creationId xmlns:p14="http://schemas.microsoft.com/office/powerpoint/2010/main" val="30771423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选择适合度最好的函数</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83</a:t>
            </a:fld>
            <a:endParaRPr lang="zh-CN" altLang="en-US"/>
          </a:p>
        </p:txBody>
      </p:sp>
    </p:spTree>
    <p:extLst>
      <p:ext uri="{BB962C8B-B14F-4D97-AF65-F5344CB8AC3E}">
        <p14:creationId xmlns:p14="http://schemas.microsoft.com/office/powerpoint/2010/main" val="35655480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百萬等級的</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Solving this optimization problem by Calculus or something</a:t>
            </a:r>
          </a:p>
          <a:p>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84</a:t>
            </a:fld>
            <a:endParaRPr lang="zh-CN" altLang="en-US"/>
          </a:p>
        </p:txBody>
      </p:sp>
    </p:spTree>
    <p:extLst>
      <p:ext uri="{BB962C8B-B14F-4D97-AF65-F5344CB8AC3E}">
        <p14:creationId xmlns:p14="http://schemas.microsoft.com/office/powerpoint/2010/main" val="148550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7</a:t>
            </a:fld>
            <a:endParaRPr lang="zh-CN" altLang="en-US"/>
          </a:p>
        </p:txBody>
      </p:sp>
    </p:spTree>
    <p:extLst>
      <p:ext uri="{BB962C8B-B14F-4D97-AF65-F5344CB8AC3E}">
        <p14:creationId xmlns:p14="http://schemas.microsoft.com/office/powerpoint/2010/main" val="23306644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1" i="0" u="none" strike="noStrike" kern="1200" dirty="0">
                <a:solidFill>
                  <a:schemeClr val="tx1"/>
                </a:solidFill>
                <a:effectLst/>
                <a:latin typeface="+mn-lt"/>
                <a:ea typeface="+mn-ea"/>
                <a:cs typeface="+mn-cs"/>
                <a:hlinkClick r:id="rId3"/>
              </a:rPr>
              <a:t>amazon-</a:t>
            </a:r>
            <a:r>
              <a:rPr lang="en-US" altLang="zh-TW" sz="1200" b="1" i="0" u="none" strike="noStrike" kern="1200" dirty="0" err="1">
                <a:solidFill>
                  <a:schemeClr val="tx1"/>
                </a:solidFill>
                <a:effectLst/>
                <a:latin typeface="+mn-lt"/>
                <a:ea typeface="+mn-ea"/>
                <a:cs typeface="+mn-cs"/>
                <a:hlinkClick r:id="rId3"/>
              </a:rPr>
              <a:t>dsstne</a:t>
            </a:r>
            <a:r>
              <a:rPr lang="zh-TW" altLang="en-US" dirty="0"/>
              <a:t>記得加上 </a:t>
            </a:r>
            <a:r>
              <a:rPr lang="en-US" altLang="zh-TW" dirty="0" err="1"/>
              <a:t>pyroch</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梯度下降：</a:t>
            </a:r>
            <a:r>
              <a:rPr lang="zh-CN" altLang="en-US" sz="1200" b="0" i="0" kern="1200" dirty="0">
                <a:solidFill>
                  <a:schemeClr val="tx1"/>
                </a:solidFill>
                <a:effectLst/>
                <a:latin typeface="+mn-lt"/>
                <a:ea typeface="+mn-ea"/>
                <a:cs typeface="+mn-cs"/>
              </a:rPr>
              <a:t>梯度下降是</a:t>
            </a:r>
            <a:r>
              <a:rPr lang="zh-CN" altLang="en-US" sz="1200" b="0" i="0" u="none" strike="noStrike" kern="1200" dirty="0">
                <a:solidFill>
                  <a:schemeClr val="tx1"/>
                </a:solidFill>
                <a:effectLst/>
                <a:latin typeface="+mn-lt"/>
                <a:ea typeface="+mn-ea"/>
                <a:cs typeface="+mn-cs"/>
                <a:hlinkClick r:id="rId4"/>
              </a:rPr>
              <a:t>迭代法</a:t>
            </a:r>
            <a:r>
              <a:rPr lang="zh-CN" altLang="en-US" sz="1200" b="0" i="0" kern="1200" dirty="0">
                <a:solidFill>
                  <a:schemeClr val="tx1"/>
                </a:solidFill>
                <a:effectLst/>
                <a:latin typeface="+mn-lt"/>
                <a:ea typeface="+mn-ea"/>
                <a:cs typeface="+mn-cs"/>
              </a:rPr>
              <a:t>的一种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可以用于求解</a:t>
            </a:r>
            <a:r>
              <a:rPr lang="zh-CN" altLang="en-US" sz="1200" b="0" i="0" u="none" strike="noStrike" kern="1200" dirty="0">
                <a:solidFill>
                  <a:schemeClr val="tx1"/>
                </a:solidFill>
                <a:effectLst/>
                <a:latin typeface="+mn-lt"/>
                <a:ea typeface="+mn-ea"/>
                <a:cs typeface="+mn-cs"/>
                <a:hlinkClick r:id="rId5"/>
              </a:rPr>
              <a:t>最小二乘问题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线性和非线性都可以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。在求解</a:t>
            </a:r>
            <a:r>
              <a:rPr lang="zh-CN" altLang="en-US" sz="1200" b="0" i="0" u="none" strike="noStrike" kern="1200" dirty="0">
                <a:solidFill>
                  <a:schemeClr val="tx1"/>
                </a:solidFill>
                <a:effectLst/>
                <a:latin typeface="+mn-lt"/>
                <a:ea typeface="+mn-ea"/>
                <a:cs typeface="+mn-cs"/>
                <a:hlinkClick r:id="rId6"/>
              </a:rPr>
              <a:t>机器学习算法</a:t>
            </a:r>
            <a:r>
              <a:rPr lang="zh-CN" altLang="en-US" sz="1200" b="0" i="0" kern="1200" dirty="0">
                <a:solidFill>
                  <a:schemeClr val="tx1"/>
                </a:solidFill>
                <a:effectLst/>
                <a:latin typeface="+mn-lt"/>
                <a:ea typeface="+mn-ea"/>
                <a:cs typeface="+mn-cs"/>
              </a:rPr>
              <a:t>的模型参数，即无约束优化问题时，梯度下降（</a:t>
            </a:r>
            <a:r>
              <a:rPr lang="en-US" altLang="zh-CN" sz="1200" b="0" i="0" kern="1200" dirty="0">
                <a:solidFill>
                  <a:schemeClr val="tx1"/>
                </a:solidFill>
                <a:effectLst/>
                <a:latin typeface="+mn-lt"/>
                <a:ea typeface="+mn-ea"/>
                <a:cs typeface="+mn-cs"/>
              </a:rPr>
              <a:t>Gradient Descent</a:t>
            </a:r>
            <a:r>
              <a:rPr lang="zh-CN" altLang="en-US" sz="1200" b="0" i="0" kern="1200" dirty="0">
                <a:solidFill>
                  <a:schemeClr val="tx1"/>
                </a:solidFill>
                <a:effectLst/>
                <a:latin typeface="+mn-lt"/>
                <a:ea typeface="+mn-ea"/>
                <a:cs typeface="+mn-cs"/>
              </a:rPr>
              <a:t>）是最常采用的方法之一，另一种常用的方法是</a:t>
            </a:r>
            <a:r>
              <a:rPr lang="zh-CN" altLang="en-US" sz="1200" b="0" i="0" u="none" strike="noStrike" kern="1200" dirty="0">
                <a:solidFill>
                  <a:schemeClr val="tx1"/>
                </a:solidFill>
                <a:effectLst/>
                <a:latin typeface="+mn-lt"/>
                <a:ea typeface="+mn-ea"/>
                <a:cs typeface="+mn-cs"/>
                <a:hlinkClick r:id="rId7"/>
              </a:rPr>
              <a:t>最小二乘法</a:t>
            </a:r>
            <a:r>
              <a:rPr lang="zh-CN" altLang="en-US" sz="1200" b="0" i="0" kern="1200" dirty="0">
                <a:solidFill>
                  <a:schemeClr val="tx1"/>
                </a:solidFill>
                <a:effectLst/>
                <a:latin typeface="+mn-lt"/>
                <a:ea typeface="+mn-ea"/>
                <a:cs typeface="+mn-cs"/>
              </a:rPr>
              <a:t>。在求解损失函数的最小值时，可以通过梯度下降法来一步步的迭代求解，得到最小化的损失函数和模型参数值。</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85</a:t>
            </a:fld>
            <a:endParaRPr lang="zh-CN" altLang="en-US"/>
          </a:p>
        </p:txBody>
      </p:sp>
    </p:spTree>
    <p:extLst>
      <p:ext uri="{BB962C8B-B14F-4D97-AF65-F5344CB8AC3E}">
        <p14:creationId xmlns:p14="http://schemas.microsoft.com/office/powerpoint/2010/main" val="7864290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86</a:t>
            </a:fld>
            <a:endParaRPr lang="zh-CN" altLang="en-US"/>
          </a:p>
        </p:txBody>
      </p:sp>
    </p:spTree>
    <p:extLst>
      <p:ext uri="{BB962C8B-B14F-4D97-AF65-F5344CB8AC3E}">
        <p14:creationId xmlns:p14="http://schemas.microsoft.com/office/powerpoint/2010/main" val="32341174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Function output a confidence?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a:t>
            </a:r>
            <a:r>
              <a:rPr lang="zh-TW" altLang="en-US" dirty="0"/>
              <a:t>nomaly </a:t>
            </a:r>
            <a:r>
              <a:rPr lang="en-US" altLang="zh-TW" dirty="0"/>
              <a:t>D</a:t>
            </a:r>
            <a:r>
              <a:rPr lang="zh-TW" altLang="en-US" dirty="0"/>
              <a:t>etection </a:t>
            </a:r>
            <a:r>
              <a:rPr lang="zh-CN" altLang="en-US"/>
              <a:t>异常检测</a:t>
            </a:r>
            <a:endParaRPr lang="zh-TW" altLang="en-US" dirty="0"/>
          </a:p>
          <a:p>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87</a:t>
            </a:fld>
            <a:endParaRPr lang="zh-CN" altLang="en-US"/>
          </a:p>
        </p:txBody>
      </p:sp>
    </p:spTree>
    <p:extLst>
      <p:ext uri="{BB962C8B-B14F-4D97-AF65-F5344CB8AC3E}">
        <p14:creationId xmlns:p14="http://schemas.microsoft.com/office/powerpoint/2010/main" val="2108086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Explainable AI</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神馬漢斯</a:t>
            </a:r>
            <a:endParaRPr lang="en-US" altLang="zh-TW" dirty="0">
              <a:latin typeface="微軟正黑體" panose="020B0604030504040204" pitchFamily="34" charset="-120"/>
              <a:ea typeface="微軟正黑體" panose="020B0604030504040204" pitchFamily="34"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局部可解释性：为什么这是一只猫</a:t>
            </a:r>
            <a:br>
              <a:rPr lang="zh-CN" altLang="en-US" dirty="0"/>
            </a:br>
            <a:r>
              <a:rPr lang="zh-CN" altLang="en-US" sz="1200" b="0" i="0" kern="1200" dirty="0">
                <a:solidFill>
                  <a:schemeClr val="tx1"/>
                </a:solidFill>
                <a:effectLst/>
                <a:latin typeface="+mn-lt"/>
                <a:ea typeface="+mn-ea"/>
                <a:cs typeface="+mn-cs"/>
              </a:rPr>
              <a:t>全局可解释性：一只猫长什么样</a:t>
            </a:r>
            <a:endParaRPr lang="en-US" altLang="zh-CN"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i="0" kern="1200" dirty="0">
                <a:solidFill>
                  <a:schemeClr val="tx1"/>
                </a:solidFill>
                <a:effectLst/>
                <a:latin typeface="+mn-lt"/>
                <a:ea typeface="+mn-ea"/>
                <a:cs typeface="+mn-cs"/>
              </a:rPr>
              <a:t>在某些场景，我们在使用一些机器学习模型处理数据以得到结果时，往往也会寻求一个解释，也就是数据的结果是从何而来的。举个例子，医生在使用医疗诊断的模型获得诊断结果时。医生或是病人不可能仅仅依靠得到的结果就决定病情。重要的是，通过结果得到的过程，也就是结果的解释最终确定结果是可以被认可的。</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i="0" kern="1200" dirty="0">
                <a:solidFill>
                  <a:schemeClr val="tx1"/>
                </a:solidFill>
                <a:effectLst/>
                <a:latin typeface="+mn-lt"/>
                <a:ea typeface="+mn-ea"/>
                <a:cs typeface="+mn-cs"/>
              </a:rPr>
              <a:t>机器学习的可解释性可以提高预测结果的可信赖度</a:t>
            </a:r>
            <a:endParaRPr lang="en-US" altLang="zh-CN" sz="1200" b="0" i="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i="0" kern="1200" dirty="0">
                <a:solidFill>
                  <a:schemeClr val="tx1"/>
                </a:solidFill>
                <a:effectLst/>
                <a:latin typeface="+mn-lt"/>
                <a:ea typeface="+mn-ea"/>
                <a:cs typeface="+mn-cs"/>
              </a:rPr>
              <a:t>最简单的解释方法：通过遮蔽一个个这样的小区域，判断遮蔽后对于准确率的影响程度。如果影响较大，则这个这个特征或是区域就越重要。</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88</a:t>
            </a:fld>
            <a:endParaRPr lang="zh-CN" altLang="en-US"/>
          </a:p>
        </p:txBody>
      </p:sp>
    </p:spTree>
    <p:extLst>
      <p:ext uri="{BB962C8B-B14F-4D97-AF65-F5344CB8AC3E}">
        <p14:creationId xmlns:p14="http://schemas.microsoft.com/office/powerpoint/2010/main" val="20311403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http://newsneakernews.wpengine.netdna-cdn.com/wp-content/uploads/2016/11/rihanna-puma-creeper-velvet-release-date-02.jpg</a:t>
            </a: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89</a:t>
            </a:fld>
            <a:endParaRPr lang="zh-CN" altLang="en-US"/>
          </a:p>
        </p:txBody>
      </p:sp>
    </p:spTree>
    <p:extLst>
      <p:ext uri="{BB962C8B-B14F-4D97-AF65-F5344CB8AC3E}">
        <p14:creationId xmlns:p14="http://schemas.microsoft.com/office/powerpoint/2010/main" val="27212303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This slide is from:</a:t>
            </a:r>
            <a:r>
              <a:rPr lang="zh-TW" altLang="en-US" dirty="0"/>
              <a:t>GCPR 2017 Tutorial — W. Samek &amp; K.-R. Müller</a:t>
            </a:r>
            <a:endParaRPr lang="en-US" altLang="zh-TW" dirty="0"/>
          </a:p>
          <a:p>
            <a:r>
              <a:rPr lang="en-US" altLang="zh-CN" sz="1200" b="0" i="0" kern="1200" dirty="0">
                <a:solidFill>
                  <a:schemeClr val="tx1"/>
                </a:solidFill>
                <a:effectLst/>
                <a:latin typeface="+mn-lt"/>
                <a:ea typeface="+mn-ea"/>
                <a:cs typeface="+mn-cs"/>
              </a:rPr>
              <a:t>PASCAL VOC 2007 data set</a:t>
            </a:r>
            <a:endParaRPr lang="en-US" altLang="zh-TW" dirty="0"/>
          </a:p>
          <a:p>
            <a:r>
              <a:rPr lang="en-US" altLang="zh-TW" dirty="0"/>
              <a:t>https://blog.csdn.net/Alphonse_Huang/article/details/116869537</a:t>
            </a:r>
          </a:p>
          <a:p>
            <a:r>
              <a:rPr lang="en-US" altLang="zh-TW" dirty="0"/>
              <a:t>https://zhuanlan.zhihu.com/p/64987796</a:t>
            </a:r>
          </a:p>
          <a:p>
            <a:r>
              <a:rPr lang="en-US" altLang="zh-TW" dirty="0"/>
              <a:t>FV:</a:t>
            </a:r>
            <a:r>
              <a:rPr lang="en-US" altLang="zh-TW" baseline="0" dirty="0"/>
              <a:t> Fisher Vector</a:t>
            </a:r>
            <a:r>
              <a:rPr lang="zh-CN" altLang="en-US" baseline="0" dirty="0"/>
              <a:t>模型</a:t>
            </a:r>
            <a:endParaRPr lang="en-US" altLang="zh-TW" dirty="0"/>
          </a:p>
          <a:p>
            <a:r>
              <a:rPr lang="zh-CN" altLang="en-US" dirty="0"/>
              <a:t>通过</a:t>
            </a:r>
            <a:r>
              <a:rPr lang="en-US" altLang="zh-CN" dirty="0"/>
              <a:t>Saliency Maps</a:t>
            </a:r>
            <a:r>
              <a:rPr lang="zh-CN" altLang="en-US" dirty="0"/>
              <a:t>，我们可以看到，判断这张图中的马是马，大部分不是通过马本身的因素决定的，而是通过左下角的区域（</a:t>
            </a:r>
            <a:r>
              <a:rPr lang="en-US" altLang="zh-CN" dirty="0"/>
              <a:t>copyright</a:t>
            </a:r>
            <a:r>
              <a:rPr lang="en-US" altLang="zh-CN" baseline="0" dirty="0"/>
              <a:t> tag</a:t>
            </a:r>
            <a:r>
              <a:rPr lang="zh-CN" altLang="en-US" dirty="0"/>
              <a:t>）判断的，</a:t>
            </a:r>
            <a:r>
              <a:rPr lang="zh-CN" altLang="en-US" sz="1200" b="0" i="0" kern="1200" dirty="0">
                <a:solidFill>
                  <a:schemeClr val="tx1"/>
                </a:solidFill>
                <a:effectLst/>
                <a:latin typeface="+mn-lt"/>
                <a:ea typeface="+mn-ea"/>
                <a:cs typeface="+mn-cs"/>
              </a:rPr>
              <a:t>算法实际上识别的是这两行字。</a:t>
            </a:r>
            <a:r>
              <a:rPr lang="zh-CN" altLang="en-US" dirty="0"/>
              <a:t>。</a:t>
            </a:r>
            <a:endParaRPr lang="zh-TW"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90</a:t>
            </a:fld>
            <a:endParaRPr lang="zh-CN" altLang="en-US"/>
          </a:p>
        </p:txBody>
      </p:sp>
    </p:spTree>
    <p:extLst>
      <p:ext uri="{BB962C8B-B14F-4D97-AF65-F5344CB8AC3E}">
        <p14:creationId xmlns:p14="http://schemas.microsoft.com/office/powerpoint/2010/main" val="25783984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https://baijiahao.baidu.com/s?id=1594095099083865391&amp;wfr=spider&amp;for=pc</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https://zhuanlan.zhihu.com/p/138462196</a:t>
            </a:r>
          </a:p>
          <a:p>
            <a:r>
              <a:rPr lang="zh-CN" altLang="en-US" dirty="0"/>
              <a:t>既然知道了对抗攻击的危害性，那下一步如何防御对抗攻击。</a:t>
            </a:r>
            <a:endParaRPr lang="en-US" altLang="zh-CN" dirty="0"/>
          </a:p>
          <a:p>
            <a:r>
              <a:rPr lang="zh-CN" altLang="en-US" dirty="0"/>
              <a:t>对抗攻击的</a:t>
            </a:r>
            <a:r>
              <a:rPr lang="en-US" altLang="zh-CN" dirty="0"/>
              <a:t>12</a:t>
            </a:r>
            <a:r>
              <a:rPr lang="zh-CN" altLang="en-US" dirty="0"/>
              <a:t>种攻击方法和</a:t>
            </a:r>
            <a:r>
              <a:rPr lang="en-US" altLang="zh-CN" dirty="0"/>
              <a:t>15</a:t>
            </a:r>
            <a:r>
              <a:rPr lang="zh-CN" altLang="en-US" dirty="0"/>
              <a:t>种防御方法</a:t>
            </a:r>
            <a:endParaRPr lang="en-US" altLang="zh-CN" dirty="0"/>
          </a:p>
          <a:p>
            <a:r>
              <a:rPr lang="zh-CN" altLang="en-US" dirty="0"/>
              <a:t>防御方法包括：</a:t>
            </a:r>
            <a:endParaRPr lang="en-US" altLang="zh-CN" dirty="0"/>
          </a:p>
          <a:p>
            <a:pPr marL="228600" indent="-228600">
              <a:buAutoNum type="arabicPeriod"/>
            </a:pPr>
            <a:r>
              <a:rPr lang="zh-CN" altLang="en-US" dirty="0"/>
              <a:t>对抗训练：</a:t>
            </a:r>
            <a:r>
              <a:rPr lang="zh-CN" altLang="en-US" sz="1200" b="0" i="0" kern="1200" dirty="0">
                <a:solidFill>
                  <a:schemeClr val="tx1"/>
                </a:solidFill>
                <a:effectLst/>
                <a:latin typeface="+mn-lt"/>
                <a:ea typeface="+mn-ea"/>
                <a:cs typeface="+mn-cs"/>
              </a:rPr>
              <a:t>对抗训练是一种针对对抗样本的直观防御方法，该方法试图通过利用对抗样本进行训练来提高神经网络的鲁棒性。</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随机化：采用随机化来减轻输入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特征域中对抗性扰动的影响，因为从直觉上看，</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总是对随机扰动具有鲁棒性。</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去噪：就减轻对抗性扰动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效果而言，降噪是一种非常简单的方法。之前的工作指出了设计这种防御的两个方向，包括输入降噪和特征图降噪。</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a:t>
            </a:r>
            <a:endParaRPr lang="en-US" altLang="zh-CN" dirty="0"/>
          </a:p>
          <a:p>
            <a:endParaRPr lang="en-US" altLang="zh-CN"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91</a:t>
            </a:fld>
            <a:endParaRPr lang="zh-CN" altLang="en-US"/>
          </a:p>
        </p:txBody>
      </p:sp>
    </p:spTree>
    <p:extLst>
      <p:ext uri="{BB962C8B-B14F-4D97-AF65-F5344CB8AC3E}">
        <p14:creationId xmlns:p14="http://schemas.microsoft.com/office/powerpoint/2010/main" val="39122725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人類一輩子都在學習新技能</a:t>
            </a:r>
            <a:r>
              <a:rPr lang="zh-CN" altLang="en-US" dirty="0">
                <a:latin typeface="微軟正黑體" panose="020B0604030504040204" pitchFamily="34" charset="-120"/>
                <a:ea typeface="微軟正黑體" panose="020B0604030504040204" pitchFamily="34" charset="-120"/>
              </a:rPr>
              <a:t>，学无止境，活到老学到老</a:t>
            </a:r>
            <a:endParaRPr lang="en-US" altLang="zh-TW"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你可能上學期學了「線性代數」，這學期學了「機器學習」</a:t>
            </a:r>
            <a:endParaRPr lang="en-US" altLang="zh-TW" sz="2800" dirty="0">
              <a:latin typeface="微軟正黑體" panose="020B0604030504040204" pitchFamily="34" charset="-120"/>
              <a:ea typeface="微軟正黑體" panose="020B0604030504040204" pitchFamily="34" charset="-120"/>
            </a:endParaRPr>
          </a:p>
          <a:p>
            <a:pPr marL="457200" indent="-457200">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學習「線性代數」讓你「機器學習」學得更好</a:t>
            </a:r>
            <a:endParaRPr lang="en-US" altLang="zh-TW" sz="2800"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機器也能「終身學習」嗎？</a:t>
            </a:r>
            <a:endParaRPr lang="en-US" altLang="zh-TW" dirty="0">
              <a:latin typeface="微軟正黑體" panose="020B0604030504040204" pitchFamily="34" charset="-120"/>
              <a:ea typeface="微軟正黑體" panose="020B0604030504040204" pitchFamily="34" charset="-120"/>
            </a:endParaRP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92</a:t>
            </a:fld>
            <a:endParaRPr lang="zh-CN" altLang="en-US"/>
          </a:p>
        </p:txBody>
      </p:sp>
    </p:spTree>
    <p:extLst>
      <p:ext uri="{BB962C8B-B14F-4D97-AF65-F5344CB8AC3E}">
        <p14:creationId xmlns:p14="http://schemas.microsoft.com/office/powerpoint/2010/main" val="27863360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今天一般我們只讓一個模型學習一個任務 </a:t>
            </a:r>
            <a:r>
              <a:rPr lang="en-US" altLang="zh-TW" dirty="0">
                <a:latin typeface="微軟正黑體" panose="020B0604030504040204" pitchFamily="34" charset="-120"/>
                <a:ea typeface="微軟正黑體" panose="020B0604030504040204" pitchFamily="34" charset="-120"/>
              </a:rPr>
              <a:t>……</a:t>
            </a:r>
            <a:r>
              <a:rPr lang="zh-CN" altLang="en-US" dirty="0">
                <a:latin typeface="微軟正黑體" panose="020B0604030504040204" pitchFamily="34" charset="-120"/>
                <a:ea typeface="微軟正黑體" panose="020B0604030504040204" pitchFamily="34" charset="-120"/>
              </a:rPr>
              <a:t>，如何学习多个任务</a:t>
            </a:r>
            <a:r>
              <a:rPr lang="en-US" altLang="zh-CN" dirty="0">
                <a:latin typeface="微軟正黑體" panose="020B0604030504040204" pitchFamily="34" charset="-120"/>
                <a:ea typeface="微軟正黑體" panose="020B0604030504040204" pitchFamily="34" charset="-120"/>
              </a:rPr>
              <a:t>,</a:t>
            </a:r>
            <a:r>
              <a:rPr lang="zh-CN" altLang="en-US" sz="1200" b="0" i="0" kern="1200" dirty="0">
                <a:solidFill>
                  <a:schemeClr val="tx1"/>
                </a:solidFill>
                <a:effectLst/>
                <a:latin typeface="+mn-lt"/>
                <a:ea typeface="+mn-ea"/>
                <a:cs typeface="+mn-cs"/>
              </a:rPr>
              <a:t>才能适应各种各样的要求？</a:t>
            </a:r>
            <a:r>
              <a:rPr lang="en-US" altLang="zh-CN" sz="1200" b="0" i="0" kern="1200" dirty="0" err="1">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学会围棋后</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再学象棋就会忘了围棋怎么下了。</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学习完任务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后任务</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的正确率下降了。如果一起学，可以学的很好，为什么分开学，就乱了，</a:t>
            </a:r>
            <a:r>
              <a:rPr lang="en-US" altLang="zh-CN" sz="1200" b="0" i="0" kern="1200" dirty="0">
                <a:solidFill>
                  <a:schemeClr val="tx1"/>
                </a:solidFill>
                <a:effectLst/>
                <a:latin typeface="+mn-lt"/>
                <a:ea typeface="+mn-ea"/>
                <a:cs typeface="+mn-cs"/>
              </a:rPr>
              <a:t>Catastrophic Forgetting</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同一个网络，学习完一个任务后的权重，在学习新的任务时可能完全变化，由于不同任务的最优化目标往往不同，即使目标函数相同数据集也不同，旧的权重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参数被毁坏时完全有可能的。</a:t>
            </a:r>
            <a:endParaRPr lang="zh-TW" altLang="en-US" dirty="0">
              <a:latin typeface="微軟正黑體" panose="020B0604030504040204" pitchFamily="34" charset="-120"/>
              <a:ea typeface="微軟正黑體" panose="020B0604030504040204" pitchFamily="34" charset="-120"/>
            </a:endParaRP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93</a:t>
            </a:fld>
            <a:endParaRPr lang="zh-CN" altLang="en-US"/>
          </a:p>
        </p:txBody>
      </p:sp>
    </p:spTree>
    <p:extLst>
      <p:ext uri="{BB962C8B-B14F-4D97-AF65-F5344CB8AC3E}">
        <p14:creationId xmlns:p14="http://schemas.microsoft.com/office/powerpoint/2010/main" val="25402769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1" u="sng" dirty="0"/>
              <a:t>C</a:t>
            </a:r>
            <a:r>
              <a:rPr lang="zh-TW" altLang="en-US" sz="1200" b="1" i="1" u="sng" dirty="0"/>
              <a:t>atastrophic </a:t>
            </a:r>
            <a:r>
              <a:rPr lang="en-US" altLang="zh-TW" sz="1200" b="1" i="1" u="sng" dirty="0"/>
              <a:t>F</a:t>
            </a:r>
            <a:r>
              <a:rPr lang="zh-TW" altLang="en-US" sz="1200" b="1" i="1" u="sng" dirty="0"/>
              <a:t>orgetting</a:t>
            </a:r>
            <a:r>
              <a:rPr lang="zh-CN" altLang="en-US" sz="1200" b="0" i="0" u="none" dirty="0"/>
              <a:t>灾难性遗忘</a:t>
            </a:r>
            <a:endParaRPr lang="en-US" altLang="zh-CN" sz="1200" b="0" i="0" u="none" dirty="0"/>
          </a:p>
          <a:p>
            <a:pPr marL="171450" indent="-171450">
              <a:buFont typeface="Arial" panose="020B0604020202020204" pitchFamily="34" charset="0"/>
              <a:buChar char="•"/>
            </a:pPr>
            <a:r>
              <a:rPr lang="zh-CN" altLang="en-US" dirty="0"/>
              <a:t>这个问题是从持续性学习的研究过程中发现的。目前大部分的神经网络都是针对特定任务学习的，最经典的例子就是</a:t>
            </a:r>
            <a:r>
              <a:rPr lang="en-US" altLang="zh-CN" dirty="0" err="1"/>
              <a:t>alphaGo</a:t>
            </a:r>
            <a:r>
              <a:rPr lang="zh-CN" altLang="en-US" dirty="0"/>
              <a:t>只会下围棋，对象棋一窍不通。这显然不符合人的学习过程。所以人持续学习的特性，我们在学会了围棋之后，再去学象棋，不会忘记围棋的下法。但是神经网络目前所谓的多任务也大都是使用所有的数据联合优化的，并不是持续的一个一个的学习。在这个学习的过程中，实验表明，神经网络在学习完针对</a:t>
            </a:r>
            <a:r>
              <a:rPr lang="en-US" altLang="zh-CN" dirty="0"/>
              <a:t>A</a:t>
            </a:r>
            <a:r>
              <a:rPr lang="zh-CN" altLang="en-US" dirty="0"/>
              <a:t>任务的参数之后，重新去学习</a:t>
            </a:r>
            <a:r>
              <a:rPr lang="en-US" altLang="zh-CN" dirty="0"/>
              <a:t>B</a:t>
            </a:r>
            <a:r>
              <a:rPr lang="zh-CN" altLang="en-US" dirty="0"/>
              <a:t>的时候，其实已经完全打乱了针对</a:t>
            </a:r>
            <a:r>
              <a:rPr lang="en-US" altLang="zh-CN" dirty="0"/>
              <a:t>A</a:t>
            </a:r>
            <a:r>
              <a:rPr lang="zh-CN" altLang="en-US" dirty="0"/>
              <a:t>学习到的参数，这称为灾难性遗忘。因此，任务学习的顺序也是非常重要的。</a:t>
            </a:r>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94</a:t>
            </a:fld>
            <a:endParaRPr lang="zh-CN" altLang="en-US"/>
          </a:p>
        </p:txBody>
      </p:sp>
    </p:spTree>
    <p:extLst>
      <p:ext uri="{BB962C8B-B14F-4D97-AF65-F5344CB8AC3E}">
        <p14:creationId xmlns:p14="http://schemas.microsoft.com/office/powerpoint/2010/main" val="4058359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8</a:t>
            </a:fld>
            <a:endParaRPr lang="zh-CN" altLang="en-US"/>
          </a:p>
        </p:txBody>
      </p:sp>
    </p:spTree>
    <p:extLst>
      <p:ext uri="{BB962C8B-B14F-4D97-AF65-F5344CB8AC3E}">
        <p14:creationId xmlns:p14="http://schemas.microsoft.com/office/powerpoint/2010/main" val="35761240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深度强化学习太依赖于巨量的训练，并且需要精确的</a:t>
            </a:r>
            <a:r>
              <a:rPr lang="en-US" altLang="zh-CN" sz="1200" b="0" i="0" kern="1200" dirty="0">
                <a:solidFill>
                  <a:schemeClr val="tx1"/>
                </a:solidFill>
                <a:effectLst/>
                <a:latin typeface="+mn-lt"/>
                <a:ea typeface="+mn-ea"/>
                <a:cs typeface="+mn-cs"/>
              </a:rPr>
              <a:t>Reward</a:t>
            </a:r>
            <a:r>
              <a:rPr lang="zh-CN" altLang="en-US" sz="1200" b="0" i="0" kern="1200" dirty="0">
                <a:solidFill>
                  <a:schemeClr val="tx1"/>
                </a:solidFill>
                <a:effectLst/>
                <a:latin typeface="+mn-lt"/>
                <a:ea typeface="+mn-ea"/>
                <a:cs typeface="+mn-cs"/>
              </a:rPr>
              <a:t>，对于现实世界的很多问题，比如机器人学习，没有好的</a:t>
            </a:r>
            <a:r>
              <a:rPr lang="en-US" altLang="zh-CN" sz="1200" b="0" i="0" kern="1200" dirty="0">
                <a:solidFill>
                  <a:schemeClr val="tx1"/>
                </a:solidFill>
                <a:effectLst/>
                <a:latin typeface="+mn-lt"/>
                <a:ea typeface="+mn-ea"/>
                <a:cs typeface="+mn-cs"/>
              </a:rPr>
              <a:t>reward</a:t>
            </a:r>
            <a:r>
              <a:rPr lang="zh-CN" altLang="en-US" sz="1200" b="0" i="0" kern="1200" dirty="0">
                <a:solidFill>
                  <a:schemeClr val="tx1"/>
                </a:solidFill>
                <a:effectLst/>
                <a:latin typeface="+mn-lt"/>
                <a:ea typeface="+mn-ea"/>
                <a:cs typeface="+mn-cs"/>
              </a:rPr>
              <a:t>，也没办法无限量训练，怎么办？这就需要能够快速学习。而人类之所以能够快速学习的关键是人类具备学会学习的能力，能够充分的利用以往的知识经验来指导新任务的学习，因此</a:t>
            </a:r>
            <a:r>
              <a:rPr lang="en-US" altLang="zh-CN" sz="1200" b="0" i="0" kern="1200" dirty="0">
                <a:solidFill>
                  <a:schemeClr val="tx1"/>
                </a:solidFill>
                <a:effectLst/>
                <a:latin typeface="+mn-lt"/>
                <a:ea typeface="+mn-ea"/>
                <a:cs typeface="+mn-cs"/>
              </a:rPr>
              <a:t>Meta Learning</a:t>
            </a:r>
            <a:r>
              <a:rPr lang="zh-CN" altLang="en-US" sz="1200" b="0" i="0" kern="1200" dirty="0">
                <a:solidFill>
                  <a:schemeClr val="tx1"/>
                </a:solidFill>
                <a:effectLst/>
                <a:latin typeface="+mn-lt"/>
                <a:ea typeface="+mn-ea"/>
                <a:cs typeface="+mn-cs"/>
              </a:rPr>
              <a:t>成为新的攻克的方向。</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Meta Learning</a:t>
            </a:r>
            <a:r>
              <a:rPr lang="zh-CN" altLang="en-US" sz="1200" b="0" i="0" kern="1200" dirty="0">
                <a:solidFill>
                  <a:schemeClr val="tx1"/>
                </a:solidFill>
                <a:effectLst/>
                <a:latin typeface="+mn-lt"/>
                <a:ea typeface="+mn-ea"/>
                <a:cs typeface="+mn-cs"/>
              </a:rPr>
              <a:t>，其实也叫做</a:t>
            </a:r>
            <a:r>
              <a:rPr lang="en-US" altLang="zh-CN" sz="1200" b="0" i="0" kern="1200" dirty="0">
                <a:solidFill>
                  <a:schemeClr val="tx1"/>
                </a:solidFill>
                <a:effectLst/>
                <a:latin typeface="+mn-lt"/>
                <a:ea typeface="+mn-ea"/>
                <a:cs typeface="+mn-cs"/>
              </a:rPr>
              <a:t>Learning to Learn</a:t>
            </a:r>
            <a:r>
              <a:rPr lang="zh-CN" altLang="en-US" sz="1200" b="0" i="0" kern="1200" dirty="0">
                <a:solidFill>
                  <a:schemeClr val="tx1"/>
                </a:solidFill>
                <a:effectLst/>
                <a:latin typeface="+mn-lt"/>
                <a:ea typeface="+mn-ea"/>
                <a:cs typeface="+mn-cs"/>
              </a:rPr>
              <a:t>，就是学会学习。那什么是学会学习呢？就是拥有学习的能力。可以通过训练出一个核心指导网络（也就是核心价值观），从而能够指导新任务的快速学习，具备非常大的潜力。</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具备快速学习的能力将会是人工智能革命之革命。为什么这么说？深度学习是人工智能的革命，但是由于深度学习目前无法快速学习，使得深度学习的应用受到很大的局限。我们在现实生活中往往会遇到很多新的任务，现在的深度学习因为无法快速适应新的任务，就没办法来替代人类的工作。</a:t>
            </a:r>
            <a:endParaRPr lang="en-US" altLang="zh-CN" sz="1200" b="0" i="0" kern="1200" dirty="0">
              <a:solidFill>
                <a:schemeClr val="tx1"/>
              </a:solidFill>
              <a:effectLst/>
              <a:latin typeface="+mn-lt"/>
              <a:ea typeface="+mn-ea"/>
              <a:cs typeface="+mn-cs"/>
            </a:endParaRPr>
          </a:p>
          <a:p>
            <a:r>
              <a:rPr lang="en-US" altLang="zh-CN" dirty="0"/>
              <a:t>https://blog.csdn.net/langb2014/article/details/84953307</a:t>
            </a:r>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95</a:t>
            </a:fld>
            <a:endParaRPr lang="zh-CN" altLang="en-US"/>
          </a:p>
        </p:txBody>
      </p:sp>
    </p:spTree>
    <p:extLst>
      <p:ext uri="{BB962C8B-B14F-4D97-AF65-F5344CB8AC3E}">
        <p14:creationId xmlns:p14="http://schemas.microsoft.com/office/powerpoint/2010/main" val="40012531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a:t>Zero-shot learning </a:t>
            </a:r>
            <a:r>
              <a:rPr lang="zh-CN" altLang="en-US" dirty="0"/>
              <a:t>指的是我们之前没有这个类别的训练样本。但是我们可以学习到一个映射</a:t>
            </a:r>
            <a:r>
              <a:rPr lang="en-US" altLang="zh-CN" dirty="0"/>
              <a:t>X-&gt;Y</a:t>
            </a:r>
            <a:r>
              <a:rPr lang="zh-CN" altLang="en-US" dirty="0"/>
              <a:t>。如果这个映射足够好的话，我们就可以处理没有看到的类了。 比如，我们在训练时没有看见过狮子的图像，但是我们可以用这个映射得到狮子的特征。一个好的狮子特征，可能就和猫，老虎等等比较接近，和汽车，飞机比较远离。感性认识的话，虽然我们不知道这东西叫狮子，但是我们可以说出他和谁谁谁像。（生物学家第一次看到鸭嘴兽的感觉。）</a:t>
            </a:r>
            <a:endParaRPr lang="en-US" altLang="zh-CN" dirty="0"/>
          </a:p>
          <a:p>
            <a:pPr marL="171450" indent="-171450">
              <a:buFont typeface="Arial" panose="020B0604020202020204" pitchFamily="34" charset="0"/>
              <a:buChar char="•"/>
            </a:pPr>
            <a:r>
              <a:rPr lang="en-US" altLang="zh-CN" sz="1200" b="0" i="0" kern="1200" dirty="0">
                <a:solidFill>
                  <a:schemeClr val="tx1"/>
                </a:solidFill>
                <a:effectLst/>
                <a:latin typeface="+mn-lt"/>
                <a:ea typeface="+mn-ea"/>
                <a:cs typeface="+mn-cs"/>
              </a:rPr>
              <a:t>One-shot learning </a:t>
            </a:r>
            <a:r>
              <a:rPr lang="zh-CN" altLang="en-US" sz="1200" b="0" i="0" kern="1200" dirty="0">
                <a:solidFill>
                  <a:schemeClr val="tx1"/>
                </a:solidFill>
                <a:effectLst/>
                <a:latin typeface="+mn-lt"/>
                <a:ea typeface="+mn-ea"/>
                <a:cs typeface="+mn-cs"/>
              </a:rPr>
              <a:t>指的是我们在训练样本很少，甚至只有一个的情况下，依旧能做预测。如何做到呢？可以在一个大数据集上学到</a:t>
            </a:r>
            <a:r>
              <a:rPr lang="en-US" altLang="zh-CN" sz="1200" b="0" i="0" kern="1200" dirty="0">
                <a:solidFill>
                  <a:schemeClr val="tx1"/>
                </a:solidFill>
                <a:effectLst/>
                <a:latin typeface="+mn-lt"/>
                <a:ea typeface="+mn-ea"/>
                <a:cs typeface="+mn-cs"/>
              </a:rPr>
              <a:t>general knowledge</a:t>
            </a:r>
            <a:r>
              <a:rPr lang="zh-CN" altLang="en-US" sz="1200" b="0" i="0" kern="1200" dirty="0">
                <a:solidFill>
                  <a:schemeClr val="tx1"/>
                </a:solidFill>
                <a:effectLst/>
                <a:latin typeface="+mn-lt"/>
                <a:ea typeface="+mn-ea"/>
                <a:cs typeface="+mn-cs"/>
              </a:rPr>
              <a:t>（具体的说，也可以是</a:t>
            </a:r>
            <a:r>
              <a:rPr lang="en-US" altLang="zh-CN" sz="1200" b="0" i="0" kern="1200" dirty="0">
                <a:solidFill>
                  <a:schemeClr val="tx1"/>
                </a:solidFill>
                <a:effectLst/>
                <a:latin typeface="+mn-lt"/>
                <a:ea typeface="+mn-ea"/>
                <a:cs typeface="+mn-cs"/>
              </a:rPr>
              <a:t>X-&gt;Y</a:t>
            </a:r>
            <a:r>
              <a:rPr lang="zh-CN" altLang="en-US" sz="1200" b="0" i="0" kern="1200" dirty="0">
                <a:solidFill>
                  <a:schemeClr val="tx1"/>
                </a:solidFill>
                <a:effectLst/>
                <a:latin typeface="+mn-lt"/>
                <a:ea typeface="+mn-ea"/>
                <a:cs typeface="+mn-cs"/>
              </a:rPr>
              <a:t>的映射），然后再到小数据上有技巧的</a:t>
            </a:r>
            <a:r>
              <a:rPr lang="en-US" altLang="zh-CN" sz="1200" b="0" i="0" kern="1200" dirty="0">
                <a:solidFill>
                  <a:schemeClr val="tx1"/>
                </a:solidFill>
                <a:effectLst/>
                <a:latin typeface="+mn-lt"/>
                <a:ea typeface="+mn-ea"/>
                <a:cs typeface="+mn-cs"/>
              </a:rPr>
              <a:t>update</a:t>
            </a:r>
            <a:r>
              <a:rPr lang="zh-CN" altLang="en-US" sz="1200" b="0" i="0" kern="1200" dirty="0">
                <a:solidFill>
                  <a:schemeClr val="tx1"/>
                </a:solidFill>
                <a:effectLst/>
                <a:latin typeface="+mn-lt"/>
                <a:ea typeface="+mn-ea"/>
                <a:cs typeface="+mn-cs"/>
              </a:rPr>
              <a:t>。其实</a:t>
            </a:r>
            <a:r>
              <a:rPr lang="en-US" altLang="zh-CN" sz="1200" b="0" i="0" kern="1200" dirty="0">
                <a:solidFill>
                  <a:schemeClr val="tx1"/>
                </a:solidFill>
                <a:effectLst/>
                <a:latin typeface="+mn-lt"/>
                <a:ea typeface="+mn-ea"/>
                <a:cs typeface="+mn-cs"/>
              </a:rPr>
              <a:t>Zero/One-shot learning</a:t>
            </a:r>
            <a:r>
              <a:rPr lang="zh-CN" altLang="en-US" sz="1200" b="0" i="0" kern="1200" dirty="0">
                <a:solidFill>
                  <a:schemeClr val="tx1"/>
                </a:solidFill>
                <a:effectLst/>
                <a:latin typeface="+mn-lt"/>
                <a:ea typeface="+mn-ea"/>
                <a:cs typeface="+mn-cs"/>
              </a:rPr>
              <a:t>都属于</a:t>
            </a:r>
            <a:r>
              <a:rPr lang="en-US" altLang="zh-CN" sz="1200" b="0" i="0" kern="1200" dirty="0">
                <a:solidFill>
                  <a:schemeClr val="tx1"/>
                </a:solidFill>
                <a:effectLst/>
                <a:latin typeface="+mn-lt"/>
                <a:ea typeface="+mn-ea"/>
                <a:cs typeface="+mn-cs"/>
              </a:rPr>
              <a:t>transfer learning</a:t>
            </a:r>
            <a:r>
              <a:rPr lang="zh-CN" altLang="en-US" sz="1200" b="0" i="0" kern="1200" dirty="0">
                <a:solidFill>
                  <a:schemeClr val="tx1"/>
                </a:solidFill>
                <a:effectLst/>
                <a:latin typeface="+mn-lt"/>
                <a:ea typeface="+mn-ea"/>
                <a:cs typeface="+mn-cs"/>
              </a:rPr>
              <a:t>，要点在于先学到好的</a:t>
            </a:r>
            <a:r>
              <a:rPr lang="en-US" altLang="zh-CN" sz="1200" b="0" i="0" kern="1200" dirty="0">
                <a:solidFill>
                  <a:schemeClr val="tx1"/>
                </a:solidFill>
                <a:effectLst/>
                <a:latin typeface="+mn-lt"/>
                <a:ea typeface="+mn-ea"/>
                <a:cs typeface="+mn-cs"/>
              </a:rPr>
              <a:t>X-&gt;Y</a:t>
            </a:r>
            <a:r>
              <a:rPr lang="zh-CN" altLang="en-US" sz="1200" b="0" i="0" kern="1200" dirty="0">
                <a:solidFill>
                  <a:schemeClr val="tx1"/>
                </a:solidFill>
                <a:effectLst/>
                <a:latin typeface="+mn-lt"/>
                <a:ea typeface="+mn-ea"/>
                <a:cs typeface="+mn-cs"/>
              </a:rPr>
              <a:t>的关系，希望能应用到其他问题上。</a:t>
            </a: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96</a:t>
            </a:fld>
            <a:endParaRPr lang="zh-CN" altLang="en-US"/>
          </a:p>
        </p:txBody>
      </p:sp>
    </p:spTree>
    <p:extLst>
      <p:ext uri="{BB962C8B-B14F-4D97-AF65-F5344CB8AC3E}">
        <p14:creationId xmlns:p14="http://schemas.microsoft.com/office/powerpoint/2010/main" val="39779009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Sparse</a:t>
            </a:r>
            <a:r>
              <a:rPr lang="en-US" altLang="zh-CN" baseline="0" dirty="0"/>
              <a:t> </a:t>
            </a:r>
            <a:r>
              <a:rPr lang="en-US" altLang="zh-CN" dirty="0"/>
              <a:t>Reward</a:t>
            </a:r>
            <a:r>
              <a:rPr lang="zh-CN" altLang="en-US" dirty="0"/>
              <a:t>稀疏奖励</a:t>
            </a:r>
            <a:r>
              <a:rPr lang="en-US" altLang="zh-CN" dirty="0"/>
              <a:t>,</a:t>
            </a:r>
            <a:r>
              <a:rPr lang="zh-CN" altLang="en-US" sz="1200" b="0" i="0" kern="1200" dirty="0">
                <a:solidFill>
                  <a:schemeClr val="tx1"/>
                </a:solidFill>
                <a:effectLst/>
                <a:latin typeface="+mn-lt"/>
                <a:ea typeface="+mn-ea"/>
                <a:cs typeface="+mn-cs"/>
              </a:rPr>
              <a:t>表示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采取某个动作后的即时奖励</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机器学习可以分为三类，分别是 </a:t>
            </a:r>
            <a:r>
              <a:rPr lang="en-US" altLang="zh-CN" sz="1200" b="0" i="0" kern="1200" dirty="0">
                <a:solidFill>
                  <a:schemeClr val="tx1"/>
                </a:solidFill>
                <a:effectLst/>
                <a:latin typeface="+mn-lt"/>
                <a:ea typeface="+mn-ea"/>
                <a:cs typeface="+mn-cs"/>
              </a:rPr>
              <a:t>supervised learning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unsupervised learning </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reinforcement learning</a:t>
            </a:r>
            <a:r>
              <a:rPr lang="zh-CN" altLang="en-US" sz="1200" b="0" i="0" kern="1200" dirty="0">
                <a:solidFill>
                  <a:schemeClr val="tx1"/>
                </a:solidFill>
                <a:effectLst/>
                <a:latin typeface="+mn-lt"/>
                <a:ea typeface="+mn-ea"/>
                <a:cs typeface="+mn-cs"/>
              </a:rPr>
              <a:t>。而强化学习与其他机器学习不同之处为：没有教师信号，也没有</a:t>
            </a:r>
            <a:r>
              <a:rPr lang="en-US" altLang="zh-CN" sz="1200" b="0" i="0" kern="1200" dirty="0">
                <a:solidFill>
                  <a:schemeClr val="tx1"/>
                </a:solidFill>
                <a:effectLst/>
                <a:latin typeface="+mn-lt"/>
                <a:ea typeface="+mn-ea"/>
                <a:cs typeface="+mn-cs"/>
              </a:rPr>
              <a:t>label</a:t>
            </a:r>
            <a:r>
              <a:rPr lang="zh-CN" altLang="en-US" sz="1200" b="0" i="0" kern="1200" dirty="0">
                <a:solidFill>
                  <a:schemeClr val="tx1"/>
                </a:solidFill>
                <a:effectLst/>
                <a:latin typeface="+mn-lt"/>
                <a:ea typeface="+mn-ea"/>
                <a:cs typeface="+mn-cs"/>
              </a:rPr>
              <a:t>。只有</a:t>
            </a:r>
            <a:r>
              <a:rPr lang="en-US" altLang="zh-CN" sz="1200" b="0" i="0" kern="1200" dirty="0">
                <a:solidFill>
                  <a:schemeClr val="tx1"/>
                </a:solidFill>
                <a:effectLst/>
                <a:latin typeface="+mn-lt"/>
                <a:ea typeface="+mn-ea"/>
                <a:cs typeface="+mn-cs"/>
              </a:rPr>
              <a:t>reward</a:t>
            </a:r>
            <a:r>
              <a:rPr lang="zh-CN" altLang="en-US" sz="1200" b="0" i="0" kern="1200" dirty="0">
                <a:solidFill>
                  <a:schemeClr val="tx1"/>
                </a:solidFill>
                <a:effectLst/>
                <a:latin typeface="+mn-lt"/>
                <a:ea typeface="+mn-ea"/>
                <a:cs typeface="+mn-cs"/>
              </a:rPr>
              <a:t>，其实</a:t>
            </a:r>
            <a:r>
              <a:rPr lang="en-US" altLang="zh-CN" sz="1200" b="0" i="0" kern="1200" dirty="0">
                <a:solidFill>
                  <a:schemeClr val="tx1"/>
                </a:solidFill>
                <a:effectLst/>
                <a:latin typeface="+mn-lt"/>
                <a:ea typeface="+mn-ea"/>
                <a:cs typeface="+mn-cs"/>
              </a:rPr>
              <a:t>reward</a:t>
            </a:r>
            <a:r>
              <a:rPr lang="zh-CN" altLang="en-US" sz="1200" b="0" i="0" kern="1200" dirty="0">
                <a:solidFill>
                  <a:schemeClr val="tx1"/>
                </a:solidFill>
                <a:effectLst/>
                <a:latin typeface="+mn-lt"/>
                <a:ea typeface="+mn-ea"/>
                <a:cs typeface="+mn-cs"/>
              </a:rPr>
              <a:t>就相当于</a:t>
            </a:r>
            <a:r>
              <a:rPr lang="en-US" altLang="zh-CN" sz="1200" b="0" i="0" kern="1200" dirty="0">
                <a:solidFill>
                  <a:schemeClr val="tx1"/>
                </a:solidFill>
                <a:effectLst/>
                <a:latin typeface="+mn-lt"/>
                <a:ea typeface="+mn-ea"/>
                <a:cs typeface="+mn-cs"/>
              </a:rPr>
              <a:t>label</a:t>
            </a:r>
            <a:r>
              <a:rPr lang="zh-CN" altLang="en-US" sz="1200" b="0" i="0" kern="1200" dirty="0">
                <a:solidFill>
                  <a:schemeClr val="tx1"/>
                </a:solidFill>
                <a:effectLst/>
                <a:latin typeface="+mn-lt"/>
                <a:ea typeface="+mn-ea"/>
                <a:cs typeface="+mn-cs"/>
              </a:rPr>
              <a:t>。</a:t>
            </a:r>
          </a:p>
          <a:p>
            <a:pPr marL="228600" indent="-228600">
              <a:buAutoNum type="arabicPeriod"/>
            </a:pPr>
            <a:r>
              <a:rPr lang="zh-CN" altLang="en-US" sz="1200" b="0" i="0" kern="1200" dirty="0">
                <a:solidFill>
                  <a:schemeClr val="tx1"/>
                </a:solidFill>
                <a:effectLst/>
                <a:latin typeface="+mn-lt"/>
                <a:ea typeface="+mn-ea"/>
                <a:cs typeface="+mn-cs"/>
              </a:rPr>
              <a:t>反馈有延时，不是能立即返回。</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相当于输入数据是序列数据。</a:t>
            </a:r>
            <a:r>
              <a:rPr lang="en-US" altLang="zh-CN" sz="1200" b="0" i="0" kern="1200" dirty="0">
                <a:solidFill>
                  <a:schemeClr val="tx1"/>
                </a:solidFill>
                <a:effectLst/>
                <a:latin typeface="+mn-lt"/>
                <a:ea typeface="+mn-ea"/>
                <a:cs typeface="+mn-cs"/>
              </a:rPr>
              <a:t>3.agent</a:t>
            </a:r>
            <a:r>
              <a:rPr lang="zh-CN" altLang="en-US" sz="1200" b="0" i="0" kern="1200" dirty="0">
                <a:solidFill>
                  <a:schemeClr val="tx1"/>
                </a:solidFill>
                <a:effectLst/>
                <a:latin typeface="+mn-lt"/>
                <a:ea typeface="+mn-ea"/>
                <a:cs typeface="+mn-cs"/>
              </a:rPr>
              <a:t>执行的动作会影响之后的数据。</a:t>
            </a:r>
            <a:endParaRPr lang="en-US" altLang="zh-C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强化学习解决的问题是，针对一个具体问题得到一个最优的</a:t>
            </a:r>
            <a:r>
              <a:rPr lang="en-US" altLang="zh-CN" sz="1200" b="0" i="0" kern="1200" dirty="0">
                <a:solidFill>
                  <a:schemeClr val="tx1"/>
                </a:solidFill>
                <a:effectLst/>
                <a:latin typeface="+mn-lt"/>
                <a:ea typeface="+mn-ea"/>
                <a:cs typeface="+mn-cs"/>
              </a:rPr>
              <a:t>policy</a:t>
            </a:r>
            <a:r>
              <a:rPr lang="zh-CN" altLang="en-US" sz="1200" b="0" i="0" kern="1200" dirty="0">
                <a:solidFill>
                  <a:schemeClr val="tx1"/>
                </a:solidFill>
                <a:effectLst/>
                <a:latin typeface="+mn-lt"/>
                <a:ea typeface="+mn-ea"/>
                <a:cs typeface="+mn-cs"/>
              </a:rPr>
              <a:t>，使得在该策略下获得的</a:t>
            </a:r>
            <a:r>
              <a:rPr lang="en-US" altLang="zh-CN" sz="1200" b="0" i="0" kern="1200" dirty="0">
                <a:solidFill>
                  <a:schemeClr val="tx1"/>
                </a:solidFill>
                <a:effectLst/>
                <a:latin typeface="+mn-lt"/>
                <a:ea typeface="+mn-ea"/>
                <a:cs typeface="+mn-cs"/>
              </a:rPr>
              <a:t>reward</a:t>
            </a:r>
            <a:r>
              <a:rPr lang="zh-CN" altLang="en-US" sz="1200" b="0" i="0" kern="1200" dirty="0">
                <a:solidFill>
                  <a:schemeClr val="tx1"/>
                </a:solidFill>
                <a:effectLst/>
                <a:latin typeface="+mn-lt"/>
                <a:ea typeface="+mn-ea"/>
                <a:cs typeface="+mn-cs"/>
              </a:rPr>
              <a:t>最大。所谓的</a:t>
            </a:r>
            <a:r>
              <a:rPr lang="en-US" altLang="zh-CN" sz="1200" b="0" i="0" kern="1200" dirty="0">
                <a:solidFill>
                  <a:schemeClr val="tx1"/>
                </a:solidFill>
                <a:effectLst/>
                <a:latin typeface="+mn-lt"/>
                <a:ea typeface="+mn-ea"/>
                <a:cs typeface="+mn-cs"/>
              </a:rPr>
              <a:t>policy</a:t>
            </a:r>
            <a:r>
              <a:rPr lang="zh-CN" altLang="en-US" sz="1200" b="0" i="0" kern="1200" dirty="0">
                <a:solidFill>
                  <a:schemeClr val="tx1"/>
                </a:solidFill>
                <a:effectLst/>
                <a:latin typeface="+mn-lt"/>
                <a:ea typeface="+mn-ea"/>
                <a:cs typeface="+mn-cs"/>
              </a:rPr>
              <a:t>其实就是一系列</a:t>
            </a:r>
            <a:r>
              <a:rPr lang="en-US" altLang="zh-CN" sz="1200" b="0" i="0" kern="1200" dirty="0">
                <a:solidFill>
                  <a:schemeClr val="tx1"/>
                </a:solidFill>
                <a:effectLst/>
                <a:latin typeface="+mn-lt"/>
                <a:ea typeface="+mn-ea"/>
                <a:cs typeface="+mn-cs"/>
              </a:rPr>
              <a:t>action</a:t>
            </a:r>
            <a:endParaRPr lang="zh-CN" alt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97</a:t>
            </a:fld>
            <a:endParaRPr lang="zh-CN" altLang="en-US"/>
          </a:p>
        </p:txBody>
      </p:sp>
    </p:spTree>
    <p:extLst>
      <p:ext uri="{BB962C8B-B14F-4D97-AF65-F5344CB8AC3E}">
        <p14:creationId xmlns:p14="http://schemas.microsoft.com/office/powerpoint/2010/main" val="4465159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https://blog.csdn.net/wzhrsh/article/details/90242907</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i="0" kern="1200" dirty="0">
                <a:solidFill>
                  <a:schemeClr val="tx1"/>
                </a:solidFill>
                <a:effectLst/>
                <a:latin typeface="+mn-lt"/>
                <a:ea typeface="+mn-ea"/>
                <a:cs typeface="+mn-cs"/>
              </a:rPr>
              <a:t>https://www.cnblogs.com/RB26DETT/p/14134825.html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i="0" kern="1200" dirty="0">
                <a:solidFill>
                  <a:schemeClr val="tx1"/>
                </a:solidFill>
                <a:effectLst/>
                <a:latin typeface="+mn-lt"/>
                <a:ea typeface="+mn-ea"/>
                <a:cs typeface="+mn-cs"/>
              </a:rPr>
              <a:t>深度学习的实际应用往往受限于其存储、运算规模、硬件计算能力。神经网络的压缩不但具有必要性，也具有可能性。首先，尽管神经网络通常是深度越深，效果越好，但针对具体的应用场景和需求，适当深度和参数数目的网络即能够满足。盲目加深网络复杂度所带来的微弱性能提升在许多应用场合意义并不大。其次，神经网络常常存在过参数化的问题，网络神经元的功能具有较大的重复性，即使在网络性能敏感的场景，大部分网络也可以被“安全地”压缩而不影响其性能。</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latin typeface="微軟正黑體" panose="020B0604030504040204" pitchFamily="34" charset="-120"/>
                <a:ea typeface="微軟正黑體" panose="020B0604030504040204" pitchFamily="34" charset="-120"/>
              </a:rPr>
              <a:t>方法一：剪枝</a:t>
            </a:r>
            <a:r>
              <a:rPr lang="en-US" altLang="zh-CN" dirty="0">
                <a:latin typeface="微軟正黑體" panose="020B0604030504040204" pitchFamily="34" charset="-120"/>
                <a:ea typeface="微軟正黑體" panose="020B0604030504040204" pitchFamily="34" charset="-120"/>
              </a:rPr>
              <a:t>Pruning--</a:t>
            </a:r>
            <a:r>
              <a:rPr lang="zh-TW" altLang="en-US" dirty="0">
                <a:latin typeface="微軟正黑體" panose="020B0604030504040204" pitchFamily="34" charset="-120"/>
                <a:ea typeface="微軟正黑體" panose="020B0604030504040204" pitchFamily="34" charset="-120"/>
              </a:rPr>
              <a:t>把大神經網路縮小</a:t>
            </a:r>
            <a:r>
              <a:rPr lang="zh-CN" altLang="en-US"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剪掉</a:t>
            </a:r>
            <a:r>
              <a:rPr lang="zh-CN" altLang="en-US" sz="1200" dirty="0">
                <a:latin typeface="微軟正黑體" panose="020B0604030504040204" pitchFamily="34" charset="-120"/>
                <a:ea typeface="微軟正黑體" panose="020B0604030504040204" pitchFamily="34" charset="-120"/>
              </a:rPr>
              <a:t>多余的参数</a:t>
            </a:r>
            <a:r>
              <a:rPr lang="en-US" altLang="zh-CN" sz="1200" dirty="0">
                <a:latin typeface="微軟正黑體" panose="020B0604030504040204" pitchFamily="34" charset="-120"/>
                <a:ea typeface="微軟正黑體" panose="020B0604030504040204" pitchFamily="34" charset="-120"/>
              </a:rPr>
              <a:t>,</a:t>
            </a:r>
            <a:r>
              <a:rPr lang="en-US" altLang="zh-CN" sz="1200" b="0" i="0" kern="1200" dirty="0">
                <a:solidFill>
                  <a:schemeClr val="tx1"/>
                </a:solidFill>
                <a:effectLst/>
                <a:latin typeface="+mn-lt"/>
                <a:ea typeface="+mn-ea"/>
                <a:cs typeface="+mn-cs"/>
              </a:rPr>
              <a:t> Prunes the network,</a:t>
            </a:r>
            <a:r>
              <a:rPr lang="en-US" altLang="zh-CN" sz="1200" b="0" i="0" kern="1200" baseline="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只保留一些重要的连接； </a:t>
            </a:r>
            <a:endParaRPr lang="en-US" altLang="zh-CN" sz="1200"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latin typeface="微軟正黑體" panose="020B0604030504040204" pitchFamily="34" charset="-120"/>
                <a:ea typeface="微軟正黑體" panose="020B0604030504040204" pitchFamily="34" charset="-120"/>
              </a:rPr>
              <a:t>方法二：量化</a:t>
            </a:r>
            <a:r>
              <a:rPr lang="en-US" altLang="zh-CN" sz="1200" dirty="0">
                <a:latin typeface="微軟正黑體" panose="020B0604030504040204" pitchFamily="34" charset="-120"/>
                <a:ea typeface="微軟正黑體" panose="020B0604030504040204" pitchFamily="34" charset="-120"/>
              </a:rPr>
              <a:t>,</a:t>
            </a:r>
            <a:r>
              <a:rPr lang="zh-CN" altLang="en-US" sz="1200" b="0" i="0" kern="1200" dirty="0">
                <a:solidFill>
                  <a:schemeClr val="tx1"/>
                </a:solidFill>
                <a:effectLst/>
                <a:latin typeface="+mn-lt"/>
                <a:ea typeface="+mn-ea"/>
                <a:cs typeface="+mn-cs"/>
              </a:rPr>
              <a:t>通常神经网络中的权值一般用单精度的浮点数表示，需要占用大量的存储空间。而用码书对权值进行量化可以共享权值，从而减轻存储负担。</a:t>
            </a:r>
            <a:r>
              <a:rPr lang="en-US" altLang="zh-CN" sz="1200" b="0" i="0" kern="1200" dirty="0">
                <a:solidFill>
                  <a:schemeClr val="tx1"/>
                </a:solidFill>
                <a:effectLst/>
                <a:latin typeface="+mn-lt"/>
                <a:ea typeface="+mn-ea"/>
                <a:cs typeface="+mn-cs"/>
              </a:rPr>
              <a:t>Quantize the weights,</a:t>
            </a:r>
            <a:r>
              <a:rPr lang="zh-CN" altLang="en-US" sz="1200" b="0" i="0" kern="1200" dirty="0">
                <a:solidFill>
                  <a:schemeClr val="tx1"/>
                </a:solidFill>
                <a:effectLst/>
                <a:latin typeface="+mn-lt"/>
                <a:ea typeface="+mn-ea"/>
                <a:cs typeface="+mn-cs"/>
              </a:rPr>
              <a:t>通过权值量化来共享一些</a:t>
            </a:r>
            <a:r>
              <a:rPr lang="en-US" altLang="zh-CN" sz="1200" b="0" i="0" kern="1200" dirty="0">
                <a:solidFill>
                  <a:schemeClr val="tx1"/>
                </a:solidFill>
                <a:effectLst/>
                <a:latin typeface="+mn-lt"/>
                <a:ea typeface="+mn-ea"/>
                <a:cs typeface="+mn-cs"/>
              </a:rPr>
              <a:t>weights</a:t>
            </a:r>
            <a:r>
              <a:rPr lang="zh-CN" altLang="en-US" sz="1200" b="0" i="0" kern="1200" dirty="0">
                <a:solidFill>
                  <a:schemeClr val="tx1"/>
                </a:solidFill>
                <a:effectLst/>
                <a:latin typeface="+mn-lt"/>
                <a:ea typeface="+mn-ea"/>
                <a:cs typeface="+mn-cs"/>
              </a:rPr>
              <a:t>；</a:t>
            </a:r>
            <a:endParaRPr lang="en-US" altLang="zh-TW" dirty="0">
              <a:latin typeface="微軟正黑體" panose="020B0604030504040204" pitchFamily="34" charset="-120"/>
              <a:ea typeface="微軟正黑體" panose="020B0604030504040204" pitchFamily="34" charset="-120"/>
            </a:endParaRP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98</a:t>
            </a:fld>
            <a:endParaRPr lang="zh-CN" altLang="en-US"/>
          </a:p>
        </p:txBody>
      </p:sp>
    </p:spTree>
    <p:extLst>
      <p:ext uri="{BB962C8B-B14F-4D97-AF65-F5344CB8AC3E}">
        <p14:creationId xmlns:p14="http://schemas.microsoft.com/office/powerpoint/2010/main" val="2121732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训练数据和测试数据遵循相同的分布，所以，即使测试结果有误也发现不了。可能导致泛化能力较弱的问题。</a:t>
            </a:r>
            <a:r>
              <a:rPr lang="en-US" altLang="zh-TW" sz="1200" dirty="0"/>
              <a:t>How to do Unsupervised Domain Adaptation?</a:t>
            </a:r>
            <a:r>
              <a:rPr lang="en-US" altLang="zh-TW" dirty="0"/>
              <a:t> </a:t>
            </a:r>
            <a:r>
              <a:rPr lang="zh-TW" altLang="en-US" dirty="0"/>
              <a:t>http://proceedings.mlr.press/v37/ganin15.pdf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dirty="0"/>
              <a:t> </a:t>
            </a:r>
            <a:r>
              <a:rPr lang="zh-CN" altLang="en-US" sz="1200" dirty="0"/>
              <a:t>其实就是样本量的问题。</a:t>
            </a:r>
            <a:endParaRPr lang="en-US" altLang="zh-CN" dirty="0"/>
          </a:p>
          <a:p>
            <a:pPr marL="171450" indent="-171450">
              <a:buFont typeface="Arial" panose="020B0604020202020204" pitchFamily="34" charset="0"/>
              <a:buChar char="•"/>
            </a:pPr>
            <a:r>
              <a:rPr lang="zh-CN" altLang="en-US" dirty="0"/>
              <a:t>因为你的模型实际上是学习到了训练数据的分布，如果测试数据的分布跟训练数据不一致，那么模型就会跪。例如，假如你要判断一个人是男是女，训练数据里男人都是光头，女人都有辫子，得到一个模型。这个时候如果测试数据都是留着辫子的男人跟光头的女人，你的模型的预测结果就会跟实际情况完全相反。当然这是个极端的情况。</a:t>
            </a:r>
          </a:p>
          <a:p>
            <a:pPr marL="171450" indent="-171450">
              <a:buFont typeface="Arial" panose="020B0604020202020204" pitchFamily="34" charset="0"/>
              <a:buChar char="•"/>
            </a:pPr>
            <a:r>
              <a:rPr lang="zh-CN" altLang="en-US" dirty="0"/>
              <a:t>一般情况下我们希望训练测试数据分布是一致的，有一点差别是可以接受的，如果差别很大可能是抽样方法或者就是训练数据不足，如果是大规模数据量的情况，推荐可以读一下</a:t>
            </a:r>
            <a:r>
              <a:rPr lang="en-US" altLang="zh-CN" dirty="0"/>
              <a:t>The tradeoffs of large scale learning</a:t>
            </a:r>
            <a:r>
              <a:rPr lang="zh-CN" altLang="en-US" dirty="0"/>
              <a:t>这篇论文。</a:t>
            </a:r>
            <a:endParaRPr lang="en-US" altLang="zh-CN" dirty="0"/>
          </a:p>
          <a:p>
            <a:pPr marL="171450" indent="-171450">
              <a:buFont typeface="Arial" panose="020B0604020202020204" pitchFamily="34" charset="0"/>
              <a:buChar char="•"/>
            </a:pPr>
            <a:r>
              <a:rPr lang="zh-CN" altLang="en-US" b="1" dirty="0"/>
              <a:t>我们期望通过对训练集的学习得到泛化性能较好的模型</a:t>
            </a:r>
            <a:r>
              <a:rPr lang="zh-CN" altLang="en-US" dirty="0"/>
              <a:t>，然而，现实过程中我们不可能得到真正意义上的泛化性能（因为根据公式，那需要所有潜在的数据，当然这是不可能的），因为数据是有限的，所以作为妥协与折衷，我们本质上是用模型在测试集上的评价指标来近似衡量泛化误差，而且，同一批算法的不同评价指标之间也存在着复杂的关系，有可能正相关有可能负相关也有可能不太相关；</a:t>
            </a:r>
            <a:endParaRPr lang="en-US" altLang="zh-CN" dirty="0"/>
          </a:p>
          <a:p>
            <a:pPr marL="171450" indent="-171450">
              <a:buFont typeface="Arial" panose="020B0604020202020204" pitchFamily="34" charset="0"/>
              <a:buChar char="•"/>
            </a:pPr>
            <a:r>
              <a:rPr lang="zh-CN" altLang="en-US" sz="1200" b="0" i="0" kern="1200" dirty="0">
                <a:solidFill>
                  <a:schemeClr val="tx1"/>
                </a:solidFill>
                <a:effectLst/>
                <a:latin typeface="+mn-lt"/>
                <a:ea typeface="+mn-ea"/>
                <a:cs typeface="+mn-cs"/>
              </a:rPr>
              <a:t>就是假设训练集和测试集的每一个样本都是从某一个分布独立抽样得到的。机器学习算法一般都要先做这个假设。</a:t>
            </a:r>
            <a:r>
              <a:rPr lang="zh-CN" altLang="en-US" sz="1200" b="1" i="0" kern="1200" dirty="0">
                <a:solidFill>
                  <a:schemeClr val="tx1"/>
                </a:solidFill>
                <a:effectLst/>
                <a:latin typeface="+mn-lt"/>
                <a:ea typeface="+mn-ea"/>
                <a:cs typeface="+mn-cs"/>
              </a:rPr>
              <a:t>迁移学习</a:t>
            </a:r>
            <a:r>
              <a:rPr lang="zh-CN" altLang="en-US" sz="1200" b="0" i="0" kern="1200" dirty="0">
                <a:solidFill>
                  <a:schemeClr val="tx1"/>
                </a:solidFill>
                <a:effectLst/>
                <a:latin typeface="+mn-lt"/>
                <a:ea typeface="+mn-ea"/>
                <a:cs typeface="+mn-cs"/>
              </a:rPr>
              <a:t>对这个假设做了推广，就是测试集和训练集可以不同分布，但是有某种关联。</a:t>
            </a:r>
            <a:endParaRPr lang="zh-CN" altLang="en-US" dirty="0"/>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99</a:t>
            </a:fld>
            <a:endParaRPr lang="zh-CN" altLang="en-US"/>
          </a:p>
        </p:txBody>
      </p:sp>
    </p:spTree>
    <p:extLst>
      <p:ext uri="{BB962C8B-B14F-4D97-AF65-F5344CB8AC3E}">
        <p14:creationId xmlns:p14="http://schemas.microsoft.com/office/powerpoint/2010/main" val="4235675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t>A</a:t>
            </a:r>
            <a:r>
              <a:rPr lang="zh-TW" altLang="en-US" dirty="0"/>
              <a:t>nomaly </a:t>
            </a:r>
            <a:r>
              <a:rPr lang="en-US" altLang="zh-TW" dirty="0"/>
              <a:t>D</a:t>
            </a:r>
            <a:r>
              <a:rPr lang="zh-TW" altLang="en-US" dirty="0"/>
              <a:t>etection </a:t>
            </a:r>
            <a:r>
              <a:rPr lang="zh-CN" altLang="en-US" dirty="0"/>
              <a:t>异常检测</a:t>
            </a:r>
            <a:endParaRPr lang="en-US" altLang="zh-CN" dirty="0"/>
          </a:p>
          <a:p>
            <a:r>
              <a:rPr lang="en-US" altLang="zh-TW" dirty="0">
                <a:latin typeface="微軟正黑體" panose="020B0604030504040204" pitchFamily="34" charset="-120"/>
                <a:ea typeface="微軟正黑體" panose="020B0604030504040204" pitchFamily="34" charset="-120"/>
              </a:rPr>
              <a:t>Explainable AI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Adversarial Attack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Life-long Learning (</a:t>
            </a:r>
            <a:r>
              <a:rPr lang="zh-TW" altLang="en-US" dirty="0">
                <a:latin typeface="微軟正黑體" panose="020B0604030504040204" pitchFamily="34" charset="-120"/>
                <a:ea typeface="微軟正黑體" panose="020B0604030504040204" pitchFamily="34" charset="-120"/>
              </a:rPr>
              <a:t>終身學習 </a:t>
            </a:r>
            <a:r>
              <a:rPr lang="en-US" altLang="zh-TW"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Meta-learning</a:t>
            </a:r>
            <a:r>
              <a:rPr lang="zh-TW" altLang="en-US" dirty="0"/>
              <a:t> </a:t>
            </a:r>
            <a:r>
              <a:rPr lang="en-US" altLang="zh-TW" dirty="0"/>
              <a:t>/</a:t>
            </a:r>
            <a:r>
              <a:rPr lang="zh-TW" altLang="en-US" dirty="0"/>
              <a:t> </a:t>
            </a:r>
            <a:r>
              <a:rPr lang="en-US" altLang="zh-TW" dirty="0"/>
              <a:t>Learn to learn (</a:t>
            </a:r>
            <a:r>
              <a:rPr lang="zh-TW" altLang="en-US" dirty="0"/>
              <a:t>學習如何學習</a:t>
            </a:r>
            <a:r>
              <a:rPr lang="en-US" altLang="zh-TW"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Network Compression</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神經網路壓縮 </a:t>
            </a:r>
            <a:r>
              <a:rPr lang="en-US" altLang="zh-TW" dirty="0">
                <a:latin typeface="微軟正黑體" panose="020B0604030504040204" pitchFamily="34" charset="-120"/>
                <a:ea typeface="微軟正黑體" panose="020B0604030504040204" pitchFamily="34" charset="-120"/>
              </a:rPr>
              <a:t>)</a:t>
            </a:r>
            <a:endParaRPr lang="en-US" altLang="zh-TW" dirty="0"/>
          </a:p>
          <a:p>
            <a:endParaRPr lang="zh-CN" altLang="en-US"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微軟正黑體" panose="020B0604030504040204" pitchFamily="34" charset="-120"/>
              <a:ea typeface="微軟正黑體" panose="020B0604030504040204" pitchFamily="34" charset="-120"/>
            </a:endParaRPr>
          </a:p>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100</a:t>
            </a:fld>
            <a:endParaRPr lang="zh-CN" altLang="en-US"/>
          </a:p>
        </p:txBody>
      </p:sp>
    </p:spTree>
    <p:extLst>
      <p:ext uri="{BB962C8B-B14F-4D97-AF65-F5344CB8AC3E}">
        <p14:creationId xmlns:p14="http://schemas.microsoft.com/office/powerpoint/2010/main" val="2210062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79192C-1CA5-4B44-A1E0-0905AC6A46B6}" type="slidenum">
              <a:rPr lang="zh-CN" altLang="en-US" smtClean="0"/>
              <a:t>9</a:t>
            </a:fld>
            <a:endParaRPr lang="zh-CN" altLang="en-US"/>
          </a:p>
        </p:txBody>
      </p:sp>
    </p:spTree>
    <p:extLst>
      <p:ext uri="{BB962C8B-B14F-4D97-AF65-F5344CB8AC3E}">
        <p14:creationId xmlns:p14="http://schemas.microsoft.com/office/powerpoint/2010/main" val="420247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4EBDA0D-C5D1-45CF-B90B-136FA426C9E8}" type="datetime1">
              <a:rPr lang="zh-CN" altLang="en-US" smtClean="0"/>
              <a:t>2023/9/10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73386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825B1F-252D-4098-8B65-F7C9C7D6C4F6}" type="datetime1">
              <a:rPr lang="zh-CN" altLang="en-US" smtClean="0"/>
              <a:t>2023/9/10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3412806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6087988-1609-4C0A-BB0A-C8DBACA54990}" type="datetime1">
              <a:rPr lang="zh-CN" altLang="en-US" smtClean="0"/>
              <a:t>2023/9/10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2023496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2651FB5-6EF8-4151-87CD-A98902C638C5}" type="datetime1">
              <a:rPr lang="zh-CN" altLang="en-US" smtClean="0"/>
              <a:t>2023/9/10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3895370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5BEE505-189D-4CAC-B0E2-3B024125A913}" type="datetime1">
              <a:rPr lang="zh-CN" altLang="en-US" smtClean="0"/>
              <a:t>2023/9/10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54741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3E2CA53-BBC0-437F-B6AE-C98EBF1FBB8C}" type="datetime1">
              <a:rPr lang="zh-CN" altLang="en-US" smtClean="0"/>
              <a:t>2023/9/10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141907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4CB19FB-1F93-43BE-8FC3-776F6F68DD67}" type="datetime1">
              <a:rPr lang="zh-CN" altLang="en-US" smtClean="0"/>
              <a:t>2023/9/10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1532878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DD9F92-F7E9-464B-B015-7933072F66B0}" type="datetime1">
              <a:rPr lang="zh-CN" altLang="en-US" smtClean="0"/>
              <a:t>2023/9/10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305566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940588-064E-4CF5-AD97-E794700D6FBE}" type="datetime1">
              <a:rPr lang="zh-CN" altLang="en-US" smtClean="0"/>
              <a:t>2023/9/10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4105456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F2159619-750C-4121-A31C-20029D33DCED}" type="datetime1">
              <a:rPr lang="zh-CN" altLang="en-US" smtClean="0"/>
              <a:t>2023/9/10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144540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A8C8E02F-3A4F-4C15-AE03-61D251F9A4C3}" type="datetime1">
              <a:rPr lang="zh-CN" altLang="en-US" smtClean="0"/>
              <a:t>2023/9/10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1197344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5F35F-0930-401F-B82E-46EA252D7DC5}" type="datetime1">
              <a:rPr lang="zh-CN" altLang="en-US" smtClean="0"/>
              <a:t>2023/9/10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2AA65-96F9-424A-92A5-406D9AA4962E}" type="slidenum">
              <a:rPr lang="zh-CN" altLang="en-US" smtClean="0"/>
              <a:t>‹#›</a:t>
            </a:fld>
            <a:endParaRPr lang="zh-CN" altLang="en-US"/>
          </a:p>
        </p:txBody>
      </p:sp>
    </p:spTree>
    <p:extLst>
      <p:ext uri="{BB962C8B-B14F-4D97-AF65-F5344CB8AC3E}">
        <p14:creationId xmlns:p14="http://schemas.microsoft.com/office/powerpoint/2010/main" val="1762407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www.zhihu.com/question/58363294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microsoft.com/office/2007/relationships/media" Target="../media/media2.mp4"/><Relationship Id="rId7" Type="http://schemas.openxmlformats.org/officeDocument/2006/relationships/image" Target="../media/image4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openmlsys.github.io/index.html" TargetMode="External"/><Relationship Id="rId5" Type="http://schemas.openxmlformats.org/officeDocument/2006/relationships/hyperlink" Target="https://open.163.com/newview/movie/free?pid=M6SGF6VB4&amp;mid=M6SGHFBMC" TargetMode="External"/><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eg"/><Relationship Id="rId4" Type="http://schemas.openxmlformats.org/officeDocument/2006/relationships/image" Target="../media/image61.jpe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8.jpeg"/><Relationship Id="rId5" Type="http://schemas.openxmlformats.org/officeDocument/2006/relationships/oleObject" Target="../embeddings/oleObject2.bin"/><Relationship Id="rId10" Type="http://schemas.openxmlformats.org/officeDocument/2006/relationships/image" Target="../media/image72.jpeg"/><Relationship Id="rId4" Type="http://schemas.openxmlformats.org/officeDocument/2006/relationships/image" Target="../media/image69.wmf"/><Relationship Id="rId9" Type="http://schemas.openxmlformats.org/officeDocument/2006/relationships/image" Target="../media/image71.jpg"/></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76.wmf"/><Relationship Id="rId3" Type="http://schemas.openxmlformats.org/officeDocument/2006/relationships/oleObject" Target="../embeddings/oleObject5.bin"/><Relationship Id="rId7" Type="http://schemas.openxmlformats.org/officeDocument/2006/relationships/image" Target="../media/image66.png"/><Relationship Id="rId12" Type="http://schemas.openxmlformats.org/officeDocument/2006/relationships/oleObject" Target="../embeddings/oleObject9.bin"/><Relationship Id="rId2" Type="http://schemas.openxmlformats.org/officeDocument/2006/relationships/notesSlide" Target="../notesSlides/notesSlide31.xml"/><Relationship Id="rId16"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4.wmf"/><Relationship Id="rId11" Type="http://schemas.openxmlformats.org/officeDocument/2006/relationships/image" Target="../media/image75.wmf"/><Relationship Id="rId5" Type="http://schemas.openxmlformats.org/officeDocument/2006/relationships/oleObject" Target="../embeddings/oleObject6.bin"/><Relationship Id="rId15" Type="http://schemas.openxmlformats.org/officeDocument/2006/relationships/image" Target="../media/image77.wmf"/><Relationship Id="rId10" Type="http://schemas.openxmlformats.org/officeDocument/2006/relationships/oleObject" Target="../embeddings/oleObject8.bin"/><Relationship Id="rId4" Type="http://schemas.openxmlformats.org/officeDocument/2006/relationships/image" Target="../media/image73.wmf"/><Relationship Id="rId9" Type="http://schemas.openxmlformats.org/officeDocument/2006/relationships/image" Target="../media/image67.png"/><Relationship Id="rId1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78.png"/><Relationship Id="rId7" Type="http://schemas.openxmlformats.org/officeDocument/2006/relationships/image" Target="../media/image77.w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oleObject" Target="../embeddings/oleObject12.bin"/><Relationship Id="rId11" Type="http://schemas.openxmlformats.org/officeDocument/2006/relationships/image" Target="../media/image67.png"/><Relationship Id="rId5" Type="http://schemas.openxmlformats.org/officeDocument/2006/relationships/image" Target="../media/image73.wmf"/><Relationship Id="rId10" Type="http://schemas.openxmlformats.org/officeDocument/2006/relationships/image" Target="../media/image66.png"/><Relationship Id="rId4" Type="http://schemas.openxmlformats.org/officeDocument/2006/relationships/oleObject" Target="../embeddings/oleObject11.bin"/><Relationship Id="rId9" Type="http://schemas.openxmlformats.org/officeDocument/2006/relationships/image" Target="../media/image65.png"/></Relationships>
</file>

<file path=ppt/slides/_rels/slide4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oleObject" Target="../embeddings/oleObject16.bin"/><Relationship Id="rId3" Type="http://schemas.openxmlformats.org/officeDocument/2006/relationships/oleObject" Target="../embeddings/oleObject13.bin"/><Relationship Id="rId7" Type="http://schemas.openxmlformats.org/officeDocument/2006/relationships/image" Target="../media/image68.jpeg"/><Relationship Id="rId12" Type="http://schemas.openxmlformats.org/officeDocument/2006/relationships/image" Target="../media/image79.w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7.wmf"/><Relationship Id="rId11" Type="http://schemas.openxmlformats.org/officeDocument/2006/relationships/oleObject" Target="../embeddings/oleObject15.bin"/><Relationship Id="rId5" Type="http://schemas.openxmlformats.org/officeDocument/2006/relationships/oleObject" Target="../embeddings/oleObject14.bin"/><Relationship Id="rId10" Type="http://schemas.openxmlformats.org/officeDocument/2006/relationships/image" Target="../media/image67.png"/><Relationship Id="rId4" Type="http://schemas.openxmlformats.org/officeDocument/2006/relationships/image" Target="../media/image73.wmf"/><Relationship Id="rId9" Type="http://schemas.openxmlformats.org/officeDocument/2006/relationships/image" Target="../media/image66.png"/><Relationship Id="rId14" Type="http://schemas.openxmlformats.org/officeDocument/2006/relationships/image" Target="../media/image80.wmf"/></Relationships>
</file>

<file path=ppt/slides/_rels/slide49.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84.png"/><Relationship Id="rId7" Type="http://schemas.openxmlformats.org/officeDocument/2006/relationships/image" Target="../media/image68.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22.bin"/><Relationship Id="rId18" Type="http://schemas.openxmlformats.org/officeDocument/2006/relationships/image" Target="../media/image99.wmf"/><Relationship Id="rId26" Type="http://schemas.openxmlformats.org/officeDocument/2006/relationships/image" Target="../media/image103.wmf"/><Relationship Id="rId3" Type="http://schemas.openxmlformats.org/officeDocument/2006/relationships/oleObject" Target="../embeddings/oleObject17.bin"/><Relationship Id="rId21" Type="http://schemas.openxmlformats.org/officeDocument/2006/relationships/oleObject" Target="../embeddings/oleObject26.bin"/><Relationship Id="rId7" Type="http://schemas.openxmlformats.org/officeDocument/2006/relationships/oleObject" Target="../embeddings/oleObject19.bin"/><Relationship Id="rId12" Type="http://schemas.openxmlformats.org/officeDocument/2006/relationships/image" Target="../media/image96.wmf"/><Relationship Id="rId17" Type="http://schemas.openxmlformats.org/officeDocument/2006/relationships/oleObject" Target="../embeddings/oleObject24.bin"/><Relationship Id="rId25" Type="http://schemas.openxmlformats.org/officeDocument/2006/relationships/oleObject" Target="../embeddings/oleObject28.bin"/><Relationship Id="rId2" Type="http://schemas.openxmlformats.org/officeDocument/2006/relationships/notesSlide" Target="../notesSlides/notesSlide46.xml"/><Relationship Id="rId16" Type="http://schemas.openxmlformats.org/officeDocument/2006/relationships/image" Target="../media/image98.wmf"/><Relationship Id="rId20" Type="http://schemas.openxmlformats.org/officeDocument/2006/relationships/image" Target="../media/image100.wmf"/><Relationship Id="rId1" Type="http://schemas.openxmlformats.org/officeDocument/2006/relationships/slideLayout" Target="../slideLayouts/slideLayout2.xml"/><Relationship Id="rId6" Type="http://schemas.openxmlformats.org/officeDocument/2006/relationships/image" Target="../media/image93.wmf"/><Relationship Id="rId11" Type="http://schemas.openxmlformats.org/officeDocument/2006/relationships/oleObject" Target="../embeddings/oleObject21.bin"/><Relationship Id="rId24" Type="http://schemas.openxmlformats.org/officeDocument/2006/relationships/image" Target="../media/image102.wmf"/><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oleObject" Target="../embeddings/oleObject27.bin"/><Relationship Id="rId10" Type="http://schemas.openxmlformats.org/officeDocument/2006/relationships/image" Target="../media/image95.wmf"/><Relationship Id="rId19" Type="http://schemas.openxmlformats.org/officeDocument/2006/relationships/oleObject" Target="../embeddings/oleObject25.bin"/><Relationship Id="rId4" Type="http://schemas.openxmlformats.org/officeDocument/2006/relationships/image" Target="../media/image92.wmf"/><Relationship Id="rId9" Type="http://schemas.openxmlformats.org/officeDocument/2006/relationships/oleObject" Target="../embeddings/oleObject20.bin"/><Relationship Id="rId14" Type="http://schemas.openxmlformats.org/officeDocument/2006/relationships/image" Target="../media/image97.wmf"/><Relationship Id="rId22" Type="http://schemas.openxmlformats.org/officeDocument/2006/relationships/image" Target="../media/image101.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107.wmf"/><Relationship Id="rId3" Type="http://schemas.openxmlformats.org/officeDocument/2006/relationships/oleObject" Target="../embeddings/oleObject29.bin"/><Relationship Id="rId7" Type="http://schemas.openxmlformats.org/officeDocument/2006/relationships/image" Target="../media/image104.png"/><Relationship Id="rId12" Type="http://schemas.openxmlformats.org/officeDocument/2006/relationships/oleObject" Target="../embeddings/oleObject33.bin"/><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2.wmf"/><Relationship Id="rId11" Type="http://schemas.openxmlformats.org/officeDocument/2006/relationships/image" Target="../media/image106.wmf"/><Relationship Id="rId5" Type="http://schemas.openxmlformats.org/officeDocument/2006/relationships/oleObject" Target="../embeddings/oleObject30.bin"/><Relationship Id="rId10" Type="http://schemas.openxmlformats.org/officeDocument/2006/relationships/oleObject" Target="../embeddings/oleObject32.bin"/><Relationship Id="rId4" Type="http://schemas.openxmlformats.org/officeDocument/2006/relationships/image" Target="../media/image100.wmf"/><Relationship Id="rId9" Type="http://schemas.openxmlformats.org/officeDocument/2006/relationships/image" Target="../media/image105.wmf"/></Relationships>
</file>

<file path=ppt/slides/_rels/slide63.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9.wmf"/><Relationship Id="rId5" Type="http://schemas.openxmlformats.org/officeDocument/2006/relationships/oleObject" Target="../embeddings/oleObject35.bin"/><Relationship Id="rId4" Type="http://schemas.openxmlformats.org/officeDocument/2006/relationships/image" Target="../media/image108.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104.png"/><Relationship Id="rId7" Type="http://schemas.openxmlformats.org/officeDocument/2006/relationships/image" Target="../media/image106.w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oleObject" Target="../embeddings/oleObject38.bin"/><Relationship Id="rId5" Type="http://schemas.openxmlformats.org/officeDocument/2006/relationships/image" Target="../media/image105.wmf"/><Relationship Id="rId4" Type="http://schemas.openxmlformats.org/officeDocument/2006/relationships/oleObject" Target="../embeddings/oleObject37.bin"/><Relationship Id="rId9" Type="http://schemas.openxmlformats.org/officeDocument/2006/relationships/image" Target="../media/image107.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image" Target="../media/image112.png"/><Relationship Id="rId7" Type="http://schemas.openxmlformats.org/officeDocument/2006/relationships/image" Target="../media/image109.w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oleObject" Target="../embeddings/oleObject41.bin"/><Relationship Id="rId11" Type="http://schemas.openxmlformats.org/officeDocument/2006/relationships/oleObject" Target="../embeddings/oleObject44.bin"/><Relationship Id="rId5" Type="http://schemas.openxmlformats.org/officeDocument/2006/relationships/image" Target="../media/image108.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113.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2.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2.wdp"/></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7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6.png"/><Relationship Id="rId7" Type="http://schemas.openxmlformats.org/officeDocument/2006/relationships/image" Target="../media/image130.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25.jpeg"/><Relationship Id="rId4" Type="http://schemas.openxmlformats.org/officeDocument/2006/relationships/image" Target="../media/image128.jpeg"/></Relationships>
</file>

<file path=ppt/slides/_rels/slide79.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66.png"/><Relationship Id="rId7" Type="http://schemas.openxmlformats.org/officeDocument/2006/relationships/image" Target="../media/image133.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2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emf"/><Relationship Id="rId4" Type="http://schemas.openxmlformats.org/officeDocument/2006/relationships/image" Target="../media/image135.jpeg"/></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jpeg"/></Relationships>
</file>

<file path=ppt/slides/_rels/slide8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2.jpeg"/></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88.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96.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60.jpe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59.jpeg"/><Relationship Id="rId4" Type="http://schemas.openxmlformats.org/officeDocument/2006/relationships/image" Target="../media/image158.png"/></Relationships>
</file>

<file path=ppt/slides/_rels/slide9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62.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942286"/>
            <a:ext cx="9143999" cy="1817648"/>
          </a:xfrm>
        </p:spPr>
        <p:txBody>
          <a:bodyPr>
            <a:noAutofit/>
          </a:bodyPr>
          <a:lstStyle/>
          <a:p>
            <a:r>
              <a:rPr lang="zh-CN" altLang="en-US" b="1" dirty="0">
                <a:effectLst>
                  <a:outerShdw blurRad="38100" dist="38100" dir="2700000" algn="tl">
                    <a:srgbClr val="000000">
                      <a:alpha val="43137"/>
                    </a:srgbClr>
                  </a:outerShdw>
                </a:effectLst>
                <a:latin typeface="Arial Black" panose="020B0A04020102020204" pitchFamily="34" charset="0"/>
              </a:rPr>
              <a:t>智能软件综合研究</a:t>
            </a:r>
            <a:br>
              <a:rPr lang="en-US" altLang="zh-CN" b="1" dirty="0">
                <a:effectLst>
                  <a:outerShdw blurRad="38100" dist="38100" dir="2700000" algn="tl">
                    <a:srgbClr val="000000">
                      <a:alpha val="43137"/>
                    </a:srgbClr>
                  </a:outerShdw>
                </a:effectLst>
                <a:latin typeface="Arial Black" panose="020B0A04020102020204" pitchFamily="34" charset="0"/>
              </a:rPr>
            </a:br>
            <a:r>
              <a:rPr lang="en-US" altLang="zh-CN" sz="3600" b="1" dirty="0">
                <a:effectLst>
                  <a:outerShdw blurRad="38100" dist="38100" dir="2700000" algn="tl">
                    <a:srgbClr val="000000">
                      <a:alpha val="43137"/>
                    </a:srgbClr>
                  </a:outerShdw>
                </a:effectLst>
                <a:latin typeface="Arial Black" panose="020B0A04020102020204" pitchFamily="34" charset="0"/>
              </a:rPr>
              <a:t>Comprehensive Research on Intelligent Software</a:t>
            </a:r>
            <a:endParaRPr lang="zh-CN" altLang="en-US" sz="3600" b="1" dirty="0">
              <a:effectLst>
                <a:outerShdw blurRad="38100" dist="38100" dir="2700000" algn="tl">
                  <a:srgbClr val="000000">
                    <a:alpha val="43137"/>
                  </a:srgbClr>
                </a:outerShdw>
              </a:effectLst>
              <a:latin typeface="Arial Black" panose="020B0A04020102020204" pitchFamily="34" charset="0"/>
            </a:endParaRPr>
          </a:p>
        </p:txBody>
      </p:sp>
      <p:sp>
        <p:nvSpPr>
          <p:cNvPr id="3" name="副标题 2"/>
          <p:cNvSpPr>
            <a:spLocks noGrp="1"/>
          </p:cNvSpPr>
          <p:nvPr>
            <p:ph type="subTitle" idx="1"/>
          </p:nvPr>
        </p:nvSpPr>
        <p:spPr>
          <a:xfrm>
            <a:off x="1" y="4286251"/>
            <a:ext cx="9143999" cy="1041123"/>
          </a:xfrm>
          <a:solidFill>
            <a:schemeClr val="accent6">
              <a:lumMod val="75000"/>
            </a:schemeClr>
          </a:solidFill>
        </p:spPr>
        <p:txBody>
          <a:bodyPr>
            <a:normAutofit fontScale="32500" lnSpcReduction="20000"/>
          </a:bodyPr>
          <a:lstStyle/>
          <a:p>
            <a:endParaRPr lang="en-US" altLang="zh-CN" dirty="0">
              <a:solidFill>
                <a:schemeClr val="bg1"/>
              </a:solidFill>
              <a:latin typeface="Arial Black" panose="020B0A04020102020204" pitchFamily="34" charset="0"/>
            </a:endParaRPr>
          </a:p>
          <a:p>
            <a:r>
              <a:rPr lang="zh-CN" altLang="en-US" sz="4300" dirty="0">
                <a:solidFill>
                  <a:schemeClr val="bg1"/>
                </a:solidFill>
                <a:latin typeface="Arial Black" panose="020B0A04020102020204" pitchFamily="34" charset="0"/>
              </a:rPr>
              <a:t>马明泽    </a:t>
            </a:r>
            <a:endParaRPr lang="en-US" altLang="zh-CN" sz="4300" dirty="0">
              <a:solidFill>
                <a:schemeClr val="bg1"/>
              </a:solidFill>
              <a:latin typeface="Arial Black" panose="020B0A04020102020204" pitchFamily="34" charset="0"/>
            </a:endParaRPr>
          </a:p>
          <a:p>
            <a:r>
              <a:rPr lang="en-US" altLang="zh-CN" sz="4300" dirty="0">
                <a:solidFill>
                  <a:schemeClr val="bg1"/>
                </a:solidFill>
                <a:latin typeface="Arial Black" panose="020B0A04020102020204" pitchFamily="34" charset="0"/>
              </a:rPr>
              <a:t>mingze.ma@zstu.edu.cn</a:t>
            </a:r>
          </a:p>
          <a:p>
            <a:r>
              <a:rPr lang="en-US" altLang="zh-CN" sz="4300" dirty="0">
                <a:solidFill>
                  <a:schemeClr val="bg1"/>
                </a:solidFill>
                <a:latin typeface="Arial Black" panose="020B0A04020102020204" pitchFamily="34" charset="0"/>
              </a:rPr>
              <a:t>2023-2024-1  </a:t>
            </a:r>
          </a:p>
        </p:txBody>
      </p:sp>
      <p:sp>
        <p:nvSpPr>
          <p:cNvPr id="8" name="灯片编号占位符 7"/>
          <p:cNvSpPr>
            <a:spLocks noGrp="1"/>
          </p:cNvSpPr>
          <p:nvPr>
            <p:ph type="sldNum" sz="quarter" idx="12"/>
          </p:nvPr>
        </p:nvSpPr>
        <p:spPr/>
        <p:txBody>
          <a:bodyPr/>
          <a:lstStyle/>
          <a:p>
            <a:fld id="{B622AA65-96F9-424A-92A5-406D9AA4962E}" type="slidenum">
              <a:rPr lang="zh-CN" altLang="en-US" smtClean="0"/>
              <a:t>1</a:t>
            </a:fld>
            <a:endParaRPr lang="zh-CN" altLang="en-US" dirty="0"/>
          </a:p>
        </p:txBody>
      </p:sp>
      <p:pic>
        <p:nvPicPr>
          <p:cNvPr id="4" name="图片 3"/>
          <p:cNvPicPr>
            <a:picLocks/>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39328"/>
          <a:stretch/>
        </p:blipFill>
        <p:spPr>
          <a:xfrm>
            <a:off x="0" y="11151"/>
            <a:ext cx="4576970" cy="1407323"/>
          </a:xfrm>
          <a:prstGeom prst="rect">
            <a:avLst/>
          </a:prstGeom>
        </p:spPr>
      </p:pic>
      <p:sp>
        <p:nvSpPr>
          <p:cNvPr id="5" name="矩形 4"/>
          <p:cNvSpPr/>
          <p:nvPr/>
        </p:nvSpPr>
        <p:spPr>
          <a:xfrm>
            <a:off x="4576971" y="14278"/>
            <a:ext cx="4563000" cy="14067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等腰三角形 5"/>
          <p:cNvSpPr/>
          <p:nvPr/>
        </p:nvSpPr>
        <p:spPr>
          <a:xfrm rot="10800000">
            <a:off x="4427882" y="4286250"/>
            <a:ext cx="320536" cy="19381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699262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人工智能已成为国家重大战略</a:t>
            </a:r>
          </a:p>
        </p:txBody>
      </p:sp>
      <p:sp>
        <p:nvSpPr>
          <p:cNvPr id="19" name="矩形 18"/>
          <p:cNvSpPr/>
          <p:nvPr/>
        </p:nvSpPr>
        <p:spPr>
          <a:xfrm>
            <a:off x="3463600" y="2979884"/>
            <a:ext cx="5475740" cy="1402628"/>
          </a:xfrm>
          <a:prstGeom prst="rect">
            <a:avLst/>
          </a:prstGeom>
          <a:solidFill>
            <a:srgbClr val="FFFFFF"/>
          </a:solidFill>
          <a:ln>
            <a:noFill/>
          </a:ln>
        </p:spPr>
        <p:txBody>
          <a:bodyPr>
            <a:spAutoFit/>
          </a:bodyPr>
          <a:lstStyle/>
          <a:p>
            <a:pPr algn="ctr" eaLnBrk="1" fontAlgn="auto" hangingPunct="1">
              <a:spcBef>
                <a:spcPts val="0"/>
              </a:spcBef>
              <a:spcAft>
                <a:spcPts val="0"/>
              </a:spcAft>
              <a:defRPr/>
            </a:pPr>
            <a:r>
              <a:rPr lang="zh-CN" altLang="en-US" sz="1600" b="1" kern="0" dirty="0">
                <a:solidFill>
                  <a:srgbClr val="000000"/>
                </a:solidFill>
                <a:latin typeface="Arial" panose="020B0604020202020204"/>
                <a:ea typeface="微软雅黑" panose="020B0503020204020204" charset="-122"/>
              </a:rPr>
              <a:t>习近平关于实施人工智能国家战略的重要讲话</a:t>
            </a:r>
            <a:r>
              <a:rPr lang="zh-CN" altLang="en-US" sz="1400" kern="0" dirty="0">
                <a:solidFill>
                  <a:srgbClr val="000000"/>
                </a:solidFill>
                <a:latin typeface="Arial" panose="020B0604020202020204"/>
                <a:ea typeface="微软雅黑" panose="020B0503020204020204" charset="-122"/>
              </a:rPr>
              <a:t>（</a:t>
            </a:r>
            <a:r>
              <a:rPr lang="en-US" altLang="zh-CN" sz="1400" kern="0" dirty="0">
                <a:solidFill>
                  <a:srgbClr val="000000"/>
                </a:solidFill>
                <a:latin typeface="Arial" panose="020B0604020202020204"/>
                <a:ea typeface="微软雅黑" panose="020B0503020204020204" charset="-122"/>
              </a:rPr>
              <a:t>2019.10.31</a:t>
            </a:r>
            <a:r>
              <a:rPr lang="zh-CN" altLang="en-US" sz="1400" kern="0" dirty="0">
                <a:solidFill>
                  <a:srgbClr val="000000"/>
                </a:solidFill>
                <a:latin typeface="Arial" panose="020B0604020202020204"/>
                <a:ea typeface="微软雅黑" panose="020B0503020204020204" charset="-122"/>
              </a:rPr>
              <a:t>）</a:t>
            </a:r>
          </a:p>
          <a:p>
            <a:pPr eaLnBrk="1" fontAlgn="auto" hangingPunct="1">
              <a:lnSpc>
                <a:spcPct val="150000"/>
              </a:lnSpc>
              <a:spcBef>
                <a:spcPts val="0"/>
              </a:spcBef>
              <a:spcAft>
                <a:spcPts val="0"/>
              </a:spcAft>
              <a:defRPr/>
            </a:pPr>
            <a:r>
              <a:rPr lang="en-US" altLang="zh-CN" sz="1600" kern="0" dirty="0">
                <a:solidFill>
                  <a:srgbClr val="FF0000"/>
                </a:solidFill>
                <a:latin typeface="Arial" panose="020B0604020202020204"/>
                <a:ea typeface="微软雅黑" panose="020B0503020204020204" charset="-122"/>
              </a:rPr>
              <a:t>“</a:t>
            </a:r>
            <a:r>
              <a:rPr lang="zh-CN" altLang="en-US" sz="1600" kern="0" dirty="0">
                <a:solidFill>
                  <a:srgbClr val="FF0000"/>
                </a:solidFill>
                <a:latin typeface="Arial" panose="020B0604020202020204"/>
                <a:ea typeface="微软雅黑" panose="020B0503020204020204" charset="-122"/>
              </a:rPr>
              <a:t>人工智能是新一轮科技革命和产业变革的重要驱动力量，</a:t>
            </a:r>
            <a:r>
              <a:rPr lang="zh-CN" altLang="en-US" sz="1600" kern="0" dirty="0">
                <a:solidFill>
                  <a:srgbClr val="FF0000"/>
                </a:solidFill>
                <a:highlight>
                  <a:srgbClr val="FFFF00"/>
                </a:highlight>
                <a:latin typeface="Arial" panose="020B0604020202020204"/>
                <a:ea typeface="微软雅黑" panose="020B0503020204020204" charset="-122"/>
              </a:rPr>
              <a:t>加快发展新一代人工智能是事关我国能否抓住新一轮科技革命和产业变革机遇的战略问题</a:t>
            </a:r>
            <a:r>
              <a:rPr lang="zh-CN" altLang="en-US" sz="1600" kern="0" dirty="0">
                <a:solidFill>
                  <a:srgbClr val="FF0000"/>
                </a:solidFill>
                <a:latin typeface="Arial" panose="020B0604020202020204"/>
                <a:ea typeface="微软雅黑" panose="020B0503020204020204" charset="-122"/>
              </a:rPr>
              <a:t>。</a:t>
            </a:r>
            <a:r>
              <a:rPr lang="en-US" altLang="zh-CN" sz="1600" kern="0" dirty="0">
                <a:solidFill>
                  <a:srgbClr val="FF0000"/>
                </a:solidFill>
                <a:latin typeface="Arial" panose="020B0604020202020204"/>
                <a:ea typeface="微软雅黑" panose="020B0503020204020204" charset="-122"/>
              </a:rPr>
              <a:t>”</a:t>
            </a:r>
          </a:p>
        </p:txBody>
      </p:sp>
      <p:pic>
        <p:nvPicPr>
          <p:cNvPr id="2" name="图片 1"/>
          <p:cNvPicPr>
            <a:picLocks noChangeAspect="1"/>
          </p:cNvPicPr>
          <p:nvPr/>
        </p:nvPicPr>
        <p:blipFill>
          <a:blip r:embed="rId2"/>
          <a:stretch>
            <a:fillRect/>
          </a:stretch>
        </p:blipFill>
        <p:spPr>
          <a:xfrm>
            <a:off x="650588" y="1158837"/>
            <a:ext cx="2641663" cy="141882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2" name="矩形 21"/>
          <p:cNvSpPr/>
          <p:nvPr/>
        </p:nvSpPr>
        <p:spPr>
          <a:xfrm>
            <a:off x="3448970" y="1191237"/>
            <a:ext cx="5475740" cy="1402628"/>
          </a:xfrm>
          <a:prstGeom prst="rect">
            <a:avLst/>
          </a:prstGeom>
          <a:solidFill>
            <a:srgbClr val="FFFFFF"/>
          </a:solidFill>
          <a:ln>
            <a:noFill/>
          </a:ln>
        </p:spPr>
        <p:txBody>
          <a:bodyPr>
            <a:spAutoFit/>
          </a:bodyPr>
          <a:lstStyle/>
          <a:p>
            <a:pPr algn="ctr" eaLnBrk="1" fontAlgn="auto" hangingPunct="1">
              <a:spcBef>
                <a:spcPts val="0"/>
              </a:spcBef>
              <a:spcAft>
                <a:spcPts val="0"/>
              </a:spcAft>
              <a:defRPr/>
            </a:pPr>
            <a:r>
              <a:rPr lang="zh-CN" altLang="en-US" sz="1600" b="1" kern="0" dirty="0">
                <a:solidFill>
                  <a:srgbClr val="000000"/>
                </a:solidFill>
                <a:latin typeface="Arial" panose="020B0604020202020204"/>
                <a:ea typeface="微软雅黑" panose="020B0503020204020204" charset="-122"/>
              </a:rPr>
              <a:t>国务院印发</a:t>
            </a:r>
            <a:r>
              <a:rPr lang="en-US" altLang="zh-CN" sz="1600" b="1" kern="0" dirty="0">
                <a:solidFill>
                  <a:srgbClr val="000000"/>
                </a:solidFill>
                <a:latin typeface="Arial" panose="020B0604020202020204"/>
                <a:ea typeface="微软雅黑" panose="020B0503020204020204" charset="-122"/>
              </a:rPr>
              <a:t>《</a:t>
            </a:r>
            <a:r>
              <a:rPr lang="zh-CN" altLang="en-US" sz="1600" b="1" kern="0" dirty="0">
                <a:solidFill>
                  <a:srgbClr val="000000"/>
                </a:solidFill>
                <a:latin typeface="Arial" panose="020B0604020202020204"/>
                <a:ea typeface="微软雅黑" panose="020B0503020204020204" charset="-122"/>
              </a:rPr>
              <a:t>新一代人工智能发展规划</a:t>
            </a:r>
            <a:r>
              <a:rPr lang="en-US" altLang="zh-CN" sz="1600" b="1" kern="0" dirty="0">
                <a:solidFill>
                  <a:srgbClr val="000000"/>
                </a:solidFill>
                <a:latin typeface="Arial" panose="020B0604020202020204"/>
                <a:ea typeface="微软雅黑" panose="020B0503020204020204" charset="-122"/>
              </a:rPr>
              <a:t>》</a:t>
            </a:r>
            <a:r>
              <a:rPr lang="zh-CN" altLang="en-US" sz="1600" b="1" kern="0" dirty="0">
                <a:solidFill>
                  <a:srgbClr val="000000"/>
                </a:solidFill>
                <a:latin typeface="Arial" panose="020B0604020202020204"/>
                <a:ea typeface="微软雅黑" panose="020B0503020204020204" charset="-122"/>
              </a:rPr>
              <a:t>（</a:t>
            </a:r>
            <a:r>
              <a:rPr lang="en-US" altLang="zh-CN" sz="1600" b="1" kern="0" dirty="0">
                <a:solidFill>
                  <a:srgbClr val="000000"/>
                </a:solidFill>
                <a:latin typeface="Arial" panose="020B0604020202020204"/>
                <a:ea typeface="微软雅黑" panose="020B0503020204020204" charset="-122"/>
              </a:rPr>
              <a:t>2017.7.8</a:t>
            </a:r>
            <a:r>
              <a:rPr lang="zh-CN" altLang="en-US" sz="1600" b="1" kern="0" dirty="0">
                <a:solidFill>
                  <a:srgbClr val="000000"/>
                </a:solidFill>
                <a:latin typeface="Arial" panose="020B0604020202020204"/>
                <a:ea typeface="微软雅黑" panose="020B0503020204020204" charset="-122"/>
              </a:rPr>
              <a:t>）</a:t>
            </a:r>
          </a:p>
          <a:p>
            <a:pPr eaLnBrk="1" fontAlgn="auto" hangingPunct="1">
              <a:lnSpc>
                <a:spcPct val="150000"/>
              </a:lnSpc>
              <a:spcBef>
                <a:spcPts val="0"/>
              </a:spcBef>
              <a:spcAft>
                <a:spcPts val="0"/>
              </a:spcAft>
              <a:defRPr/>
            </a:pPr>
            <a:r>
              <a:rPr lang="en-US" altLang="zh-CN" sz="1600" kern="0" dirty="0">
                <a:solidFill>
                  <a:srgbClr val="FF0000"/>
                </a:solidFill>
                <a:highlight>
                  <a:srgbClr val="FFFF00"/>
                </a:highlight>
                <a:latin typeface="Arial" panose="020B0604020202020204"/>
                <a:ea typeface="微软雅黑" panose="020B0503020204020204" charset="-122"/>
              </a:rPr>
              <a:t>“</a:t>
            </a:r>
            <a:r>
              <a:rPr lang="zh-CN" altLang="en-US" sz="1600" kern="0" dirty="0">
                <a:solidFill>
                  <a:srgbClr val="FF0000"/>
                </a:solidFill>
                <a:highlight>
                  <a:srgbClr val="FFFF00"/>
                </a:highlight>
                <a:latin typeface="Arial" panose="020B0604020202020204"/>
                <a:ea typeface="微软雅黑" panose="020B0503020204020204" charset="-122"/>
              </a:rPr>
              <a:t>明确了我国新一代人工智能发展的战略目标</a:t>
            </a:r>
            <a:r>
              <a:rPr lang="zh-CN" altLang="en-US" sz="1600" kern="0" dirty="0">
                <a:solidFill>
                  <a:srgbClr val="FF0000"/>
                </a:solidFill>
                <a:latin typeface="Arial" panose="020B0604020202020204"/>
                <a:ea typeface="微软雅黑" panose="020B0503020204020204" charset="-122"/>
              </a:rPr>
              <a:t>，到</a:t>
            </a:r>
            <a:r>
              <a:rPr lang="en-US" altLang="zh-CN" sz="1600" kern="0" dirty="0">
                <a:solidFill>
                  <a:srgbClr val="FF0000"/>
                </a:solidFill>
                <a:latin typeface="Arial" panose="020B0604020202020204"/>
                <a:ea typeface="微软雅黑" panose="020B0503020204020204" charset="-122"/>
              </a:rPr>
              <a:t>2030</a:t>
            </a:r>
            <a:r>
              <a:rPr lang="zh-CN" altLang="en-US" sz="1600" kern="0" dirty="0">
                <a:solidFill>
                  <a:srgbClr val="FF0000"/>
                </a:solidFill>
                <a:latin typeface="Arial" panose="020B0604020202020204"/>
                <a:ea typeface="微软雅黑" panose="020B0503020204020204" charset="-122"/>
              </a:rPr>
              <a:t>年，人工智能理论、技术与应用总体达到世界领先水平，成为世界主要人工智能创新中心。</a:t>
            </a:r>
            <a:r>
              <a:rPr lang="en-US" altLang="zh-CN" sz="1600" kern="0" dirty="0">
                <a:solidFill>
                  <a:srgbClr val="FF0000"/>
                </a:solidFill>
                <a:latin typeface="Arial" panose="020B0604020202020204"/>
                <a:ea typeface="微软雅黑" panose="020B0503020204020204" charset="-122"/>
              </a:rPr>
              <a:t> ”</a:t>
            </a:r>
          </a:p>
        </p:txBody>
      </p:sp>
      <p:sp>
        <p:nvSpPr>
          <p:cNvPr id="25" name="矩形 24"/>
          <p:cNvSpPr/>
          <p:nvPr/>
        </p:nvSpPr>
        <p:spPr>
          <a:xfrm>
            <a:off x="3510413" y="5055426"/>
            <a:ext cx="5352853" cy="1154162"/>
          </a:xfrm>
          <a:prstGeom prst="rect">
            <a:avLst/>
          </a:prstGeom>
          <a:solidFill>
            <a:srgbClr val="FFFFFF"/>
          </a:solidFill>
          <a:ln>
            <a:noFill/>
          </a:ln>
        </p:spPr>
        <p:txBody>
          <a:bodyPr>
            <a:spAutoFit/>
          </a:bodyPr>
          <a:lstStyle/>
          <a:p>
            <a:pPr algn="just" eaLnBrk="1" fontAlgn="auto" hangingPunct="1">
              <a:lnSpc>
                <a:spcPct val="150000"/>
              </a:lnSpc>
              <a:spcBef>
                <a:spcPts val="0"/>
              </a:spcBef>
              <a:spcAft>
                <a:spcPts val="0"/>
              </a:spcAft>
              <a:defRPr/>
            </a:pPr>
            <a:r>
              <a:rPr lang="zh-CN" altLang="zh-CN" sz="1600" b="1" kern="0" dirty="0">
                <a:solidFill>
                  <a:srgbClr val="000000"/>
                </a:solidFill>
                <a:latin typeface="Arial" panose="020B0604020202020204"/>
                <a:ea typeface="微软雅黑" panose="020B0503020204020204" charset="-122"/>
              </a:rPr>
              <a:t>国务院副总理刘鹤</a:t>
            </a:r>
            <a:r>
              <a:rPr lang="en-US" altLang="zh-CN" sz="1600" kern="0" dirty="0">
                <a:solidFill>
                  <a:srgbClr val="000000"/>
                </a:solidFill>
                <a:latin typeface="Arial" panose="020B0604020202020204"/>
                <a:ea typeface="微软雅黑" panose="020B0503020204020204" charset="-122"/>
              </a:rPr>
              <a:t>: </a:t>
            </a:r>
            <a:r>
              <a:rPr lang="en-US" altLang="zh-CN" sz="1600" kern="0" dirty="0">
                <a:solidFill>
                  <a:srgbClr val="FF0000"/>
                </a:solidFill>
                <a:latin typeface="Arial" panose="020B0604020202020204"/>
                <a:ea typeface="微软雅黑" panose="020B0503020204020204" charset="-122"/>
              </a:rPr>
              <a:t>“ 2018</a:t>
            </a:r>
            <a:r>
              <a:rPr lang="zh-CN" altLang="zh-CN" sz="1600" kern="0" dirty="0">
                <a:solidFill>
                  <a:srgbClr val="FF0000"/>
                </a:solidFill>
                <a:latin typeface="Arial" panose="020B0604020202020204"/>
                <a:ea typeface="微软雅黑" panose="020B0503020204020204" charset="-122"/>
              </a:rPr>
              <a:t>年与人工智能相关的产业规模可能已经超过</a:t>
            </a:r>
            <a:r>
              <a:rPr lang="en-US" altLang="zh-CN" sz="1600" kern="0" dirty="0">
                <a:solidFill>
                  <a:srgbClr val="FF0000"/>
                </a:solidFill>
                <a:latin typeface="Arial" panose="020B0604020202020204"/>
                <a:ea typeface="微软雅黑" panose="020B0503020204020204" charset="-122"/>
              </a:rPr>
              <a:t>5000</a:t>
            </a:r>
            <a:r>
              <a:rPr lang="zh-CN" altLang="zh-CN" sz="1600" kern="0" dirty="0">
                <a:solidFill>
                  <a:srgbClr val="FF0000"/>
                </a:solidFill>
                <a:latin typeface="Arial" panose="020B0604020202020204"/>
                <a:ea typeface="微软雅黑" panose="020B0503020204020204" charset="-122"/>
              </a:rPr>
              <a:t>亿元人民币，</a:t>
            </a:r>
            <a:r>
              <a:rPr lang="zh-CN" altLang="zh-CN" sz="1600" kern="0" dirty="0">
                <a:solidFill>
                  <a:srgbClr val="FF0000"/>
                </a:solidFill>
                <a:highlight>
                  <a:srgbClr val="FFFF00"/>
                </a:highlight>
                <a:latin typeface="Arial" panose="020B0604020202020204"/>
                <a:ea typeface="微软雅黑" panose="020B0503020204020204" charset="-122"/>
              </a:rPr>
              <a:t>正在成为我国重要的新经济增长点</a:t>
            </a:r>
            <a:r>
              <a:rPr lang="zh-CN" altLang="zh-CN" sz="1600" kern="0" dirty="0">
                <a:solidFill>
                  <a:srgbClr val="FF0000"/>
                </a:solidFill>
                <a:latin typeface="Arial" panose="020B0604020202020204"/>
                <a:ea typeface="微软雅黑" panose="020B0503020204020204" charset="-122"/>
              </a:rPr>
              <a:t>。</a:t>
            </a:r>
            <a:r>
              <a:rPr lang="en-US" altLang="zh-CN" sz="1600" kern="0" dirty="0">
                <a:solidFill>
                  <a:srgbClr val="FF0000"/>
                </a:solidFill>
                <a:latin typeface="Arial" panose="020B0604020202020204"/>
                <a:ea typeface="微软雅黑" panose="020B0503020204020204" charset="-122"/>
              </a:rPr>
              <a:t>”</a:t>
            </a:r>
            <a:r>
              <a:rPr lang="en-US" altLang="zh-CN" sz="1600" kern="0" dirty="0">
                <a:solidFill>
                  <a:srgbClr val="000000"/>
                </a:solidFill>
                <a:latin typeface="Arial" panose="020B0604020202020204"/>
                <a:ea typeface="微软雅黑" panose="020B0503020204020204" charset="-122"/>
              </a:rPr>
              <a:t> (2019</a:t>
            </a:r>
            <a:r>
              <a:rPr lang="zh-CN" altLang="zh-CN" sz="1600" kern="0" dirty="0">
                <a:solidFill>
                  <a:srgbClr val="000000"/>
                </a:solidFill>
                <a:latin typeface="Arial" panose="020B0604020202020204"/>
                <a:ea typeface="微软雅黑" panose="020B0503020204020204" charset="-122"/>
              </a:rPr>
              <a:t>年“首届中国国际智能产业博览会”</a:t>
            </a:r>
            <a:r>
              <a:rPr lang="en-US" altLang="zh-CN" sz="1600" kern="0" dirty="0">
                <a:solidFill>
                  <a:srgbClr val="000000"/>
                </a:solidFill>
                <a:latin typeface="Arial" panose="020B0604020202020204"/>
                <a:ea typeface="微软雅黑" panose="020B0503020204020204" charset="-122"/>
              </a:rPr>
              <a:t>)</a:t>
            </a:r>
            <a:endParaRPr lang="zh-CN" altLang="zh-CN" sz="1600" kern="100"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6151"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70" y="2759604"/>
            <a:ext cx="2620962"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745" y="5050366"/>
            <a:ext cx="2693987"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normAutofit fontScale="85000" lnSpcReduction="20000"/>
          </a:bodyPr>
          <a:lstStyle/>
          <a:p>
            <a:pPr marL="0" indent="0">
              <a:buNone/>
            </a:pPr>
            <a:r>
              <a:rPr lang="zh-CN" altLang="en-US" dirty="0">
                <a:latin typeface="Times New Roman" panose="02020603050405020304" pitchFamily="18" charset="0"/>
                <a:cs typeface="Times New Roman" panose="02020603050405020304" pitchFamily="18" charset="0"/>
              </a:rPr>
              <a:t>机器学习的下一步</a:t>
            </a:r>
            <a:endParaRPr lang="en-US" altLang="zh-CN" dirty="0">
              <a:latin typeface="Times New Roman" panose="02020603050405020304" pitchFamily="18" charset="0"/>
              <a:cs typeface="Times New Roman" panose="02020603050405020304" pitchFamily="18" charset="0"/>
            </a:endParaRPr>
          </a:p>
          <a:p>
            <a:r>
              <a:rPr lang="zh-CN" altLang="en-US" dirty="0"/>
              <a:t>异常检测</a:t>
            </a:r>
            <a:r>
              <a:rPr lang="en-US" altLang="zh-TW" dirty="0"/>
              <a:t>(</a:t>
            </a:r>
            <a:r>
              <a:rPr lang="zh-CN" altLang="en-US" dirty="0">
                <a:latin typeface="微軟正黑體" panose="020B0604030504040204" pitchFamily="34" charset="-120"/>
                <a:ea typeface="微軟正黑體" panose="020B0604030504040204" pitchFamily="34" charset="-120"/>
              </a:rPr>
              <a:t>机器能不能</a:t>
            </a:r>
            <a:r>
              <a:rPr lang="zh-TW" altLang="en-US" dirty="0">
                <a:latin typeface="微軟正黑體" panose="020B0604030504040204" pitchFamily="34" charset="-120"/>
                <a:ea typeface="微軟正黑體" panose="020B0604030504040204" pitchFamily="34" charset="-120"/>
              </a:rPr>
              <a:t>知道「我不知道」</a:t>
            </a:r>
            <a:r>
              <a:rPr lang="en-US" altLang="zh-TW" dirty="0"/>
              <a:t>)</a:t>
            </a:r>
          </a:p>
          <a:p>
            <a:r>
              <a:rPr lang="zh-CN" altLang="en-US" dirty="0">
                <a:latin typeface="微軟正黑體" panose="020B0604030504040204" pitchFamily="34" charset="-120"/>
                <a:ea typeface="微軟正黑體" panose="020B0604030504040204" pitchFamily="34" charset="-120"/>
              </a:rPr>
              <a:t>可解释</a:t>
            </a:r>
            <a:r>
              <a:rPr lang="en-US" altLang="zh-CN" dirty="0">
                <a:latin typeface="微軟正黑體" panose="020B0604030504040204" pitchFamily="34" charset="-120"/>
                <a:ea typeface="微軟正黑體" panose="020B0604030504040204" pitchFamily="34" charset="-120"/>
              </a:rPr>
              <a:t>AI</a:t>
            </a:r>
            <a:r>
              <a:rPr lang="en-US" altLang="zh-TW" dirty="0">
                <a:latin typeface="微軟正黑體" panose="020B0604030504040204" pitchFamily="34" charset="-120"/>
                <a:ea typeface="微軟正黑體" panose="020B0604030504040204" pitchFamily="34" charset="-120"/>
              </a:rPr>
              <a:t>(</a:t>
            </a:r>
            <a:r>
              <a:rPr lang="zh-CN" altLang="en-US" dirty="0">
                <a:latin typeface="微軟正黑體" panose="020B0604030504040204" pitchFamily="34" charset="-120"/>
                <a:ea typeface="微軟正黑體" panose="020B0604030504040204" pitchFamily="34" charset="-120"/>
              </a:rPr>
              <a:t>说出为什么</a:t>
            </a:r>
            <a:r>
              <a:rPr lang="zh-TW" altLang="en-US" dirty="0">
                <a:latin typeface="微軟正黑體" panose="020B0604030504040204" pitchFamily="34" charset="-120"/>
                <a:ea typeface="微軟正黑體" panose="020B0604030504040204" pitchFamily="34" charset="-120"/>
              </a:rPr>
              <a:t>「我知道」</a:t>
            </a:r>
            <a:r>
              <a:rPr lang="en-US" altLang="zh-TW" dirty="0">
                <a:latin typeface="微軟正黑體" panose="020B0604030504040204" pitchFamily="34" charset="-120"/>
                <a:ea typeface="微軟正黑體" panose="020B0604030504040204" pitchFamily="34" charset="-120"/>
              </a:rPr>
              <a:t>)</a:t>
            </a:r>
          </a:p>
          <a:p>
            <a:r>
              <a:rPr lang="zh-CN" altLang="en-US" dirty="0">
                <a:latin typeface="微軟正黑體" panose="020B0604030504040204" pitchFamily="34" charset="-120"/>
                <a:ea typeface="微軟正黑體" panose="020B0604030504040204" pitchFamily="34" charset="-120"/>
              </a:rPr>
              <a:t>预防对抗攻击</a:t>
            </a:r>
            <a:endParaRPr lang="en-US" altLang="zh-TW" dirty="0">
              <a:latin typeface="微軟正黑體" panose="020B0604030504040204" pitchFamily="34" charset="-120"/>
              <a:ea typeface="微軟正黑體" panose="020B0604030504040204" pitchFamily="34" charset="-120"/>
            </a:endParaRPr>
          </a:p>
          <a:p>
            <a:r>
              <a:rPr lang="zh-CN" altLang="en-US" dirty="0"/>
              <a:t>终身学习</a:t>
            </a:r>
            <a:endParaRPr lang="en-US" altLang="zh-CN" dirty="0"/>
          </a:p>
          <a:p>
            <a:r>
              <a:rPr lang="zh-CN" altLang="en-US" dirty="0"/>
              <a:t>学习如何学习</a:t>
            </a:r>
            <a:endParaRPr lang="en-US" altLang="zh-TW" dirty="0"/>
          </a:p>
          <a:p>
            <a:r>
              <a:rPr lang="zh-CN" altLang="en-US" dirty="0">
                <a:latin typeface="微軟正黑體" panose="020B0604030504040204" pitchFamily="34" charset="-120"/>
                <a:ea typeface="微軟正黑體" panose="020B0604030504040204" pitchFamily="34" charset="-120"/>
              </a:rPr>
              <a:t>一定要很多的训练样本吗？</a:t>
            </a:r>
            <a:r>
              <a:rPr lang="en-US" altLang="zh-TW" dirty="0">
                <a:latin typeface="微軟正黑體" panose="020B0604030504040204" pitchFamily="34" charset="-120"/>
                <a:ea typeface="微軟正黑體" panose="020B0604030504040204" pitchFamily="34" charset="-120"/>
              </a:rPr>
              <a:t>Few-shot / Zero-shot Learning</a:t>
            </a:r>
          </a:p>
          <a:p>
            <a:r>
              <a:rPr lang="zh-CN" altLang="en-US" dirty="0"/>
              <a:t>强化学习</a:t>
            </a:r>
            <a:r>
              <a:rPr lang="zh-TW" altLang="en-US" dirty="0"/>
              <a:t>真的能用</a:t>
            </a:r>
            <a:r>
              <a:rPr lang="zh-CN" altLang="en-US" dirty="0"/>
              <a:t>吗</a:t>
            </a:r>
            <a:r>
              <a:rPr lang="zh-TW" altLang="en-US" dirty="0"/>
              <a:t>？</a:t>
            </a:r>
            <a:endParaRPr lang="en-US" altLang="zh-TW" dirty="0"/>
          </a:p>
          <a:p>
            <a:r>
              <a:rPr lang="zh-CN" altLang="en-US" dirty="0">
                <a:latin typeface="微軟正黑體" panose="020B0604030504040204" pitchFamily="34" charset="-120"/>
                <a:ea typeface="微軟正黑體" panose="020B0604030504040204" pitchFamily="34" charset="-120"/>
              </a:rPr>
              <a:t>神经网络压缩</a:t>
            </a:r>
            <a:endParaRPr lang="en-US" altLang="zh-CN"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如果</a:t>
            </a:r>
            <a:r>
              <a:rPr lang="zh-CN" altLang="en-US" dirty="0">
                <a:latin typeface="微軟正黑體" panose="020B0604030504040204" pitchFamily="34" charset="-120"/>
                <a:ea typeface="微軟正黑體" panose="020B0604030504040204" pitchFamily="34" charset="-120"/>
              </a:rPr>
              <a:t>训练样本</a:t>
            </a:r>
            <a:r>
              <a:rPr lang="zh-TW" altLang="en-US" dirty="0">
                <a:latin typeface="微軟正黑體" panose="020B0604030504040204" pitchFamily="34" charset="-120"/>
                <a:ea typeface="微軟正黑體" panose="020B0604030504040204" pitchFamily="34" charset="-120"/>
              </a:rPr>
              <a:t>和</a:t>
            </a:r>
            <a:r>
              <a:rPr lang="zh-CN" altLang="en-US" dirty="0">
                <a:latin typeface="微軟正黑體" panose="020B0604030504040204" pitchFamily="34" charset="-120"/>
                <a:ea typeface="微軟正黑體" panose="020B0604030504040204" pitchFamily="34" charset="-120"/>
              </a:rPr>
              <a:t>测试样本</a:t>
            </a:r>
            <a:r>
              <a:rPr lang="zh-TW" altLang="en-US" dirty="0">
                <a:latin typeface="微軟正黑體" panose="020B0604030504040204" pitchFamily="34" charset="-120"/>
                <a:ea typeface="微軟正黑體" panose="020B0604030504040204" pitchFamily="34" charset="-120"/>
              </a:rPr>
              <a:t>很不</a:t>
            </a:r>
            <a:r>
              <a:rPr lang="zh-CN" altLang="en-US" dirty="0">
                <a:latin typeface="微軟正黑體" panose="020B0604030504040204" pitchFamily="34" charset="-120"/>
                <a:ea typeface="微軟正黑體" panose="020B0604030504040204" pitchFamily="34" charset="-120"/>
              </a:rPr>
              <a:t>一样</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en-US" altLang="zh-TW" dirty="0"/>
          </a:p>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100</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12053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思考问题</a:t>
            </a:r>
          </a:p>
        </p:txBody>
      </p:sp>
      <p:sp>
        <p:nvSpPr>
          <p:cNvPr id="2" name="矩形 1"/>
          <p:cNvSpPr/>
          <p:nvPr/>
        </p:nvSpPr>
        <p:spPr>
          <a:xfrm>
            <a:off x="1736725" y="2033588"/>
            <a:ext cx="5984875" cy="2160587"/>
          </a:xfrm>
          <a:prstGeom prst="rect">
            <a:avLst/>
          </a:prstGeom>
          <a:solidFill>
            <a:schemeClr val="accent3">
              <a:lumMod val="95000"/>
            </a:schemeClr>
          </a:solidFill>
          <a:ln w="12700">
            <a:solidFill>
              <a:schemeClr val="tx1"/>
            </a:solidFill>
          </a:ln>
        </p:spPr>
        <p:txBody>
          <a:bodyPr/>
          <a:lstStyle/>
          <a:p>
            <a:pPr algn="ctr">
              <a:defRPr/>
            </a:pPr>
            <a:endParaRPr lang="en-US" altLang="zh-CN" b="1" dirty="0">
              <a:solidFill>
                <a:srgbClr val="FF0000"/>
              </a:solidFill>
            </a:endParaRPr>
          </a:p>
          <a:p>
            <a:pPr algn="ctr">
              <a:defRPr/>
            </a:pPr>
            <a:endParaRPr lang="en-US" altLang="zh-CN" sz="3200" b="1" dirty="0">
              <a:solidFill>
                <a:srgbClr val="FF0000"/>
              </a:solidFill>
              <a:latin typeface="微软雅黑" panose="020B0503020204020204" charset="-122"/>
              <a:ea typeface="微软雅黑" panose="020B0503020204020204" charset="-122"/>
            </a:endParaRPr>
          </a:p>
          <a:p>
            <a:pPr algn="ctr">
              <a:defRPr/>
            </a:pPr>
            <a:r>
              <a:rPr lang="zh-CN" altLang="en-US" sz="3200" b="1" dirty="0">
                <a:solidFill>
                  <a:srgbClr val="FF0000"/>
                </a:solidFill>
                <a:latin typeface="微软雅黑" panose="020B0503020204020204" charset="-122"/>
                <a:ea typeface="微软雅黑" panose="020B0503020204020204" charset="-122"/>
              </a:rPr>
              <a:t>什 么 是 人 工 智 能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图灵测试</a:t>
            </a:r>
          </a:p>
        </p:txBody>
      </p:sp>
      <p:sp>
        <p:nvSpPr>
          <p:cNvPr id="4" name="矩形 3"/>
          <p:cNvSpPr/>
          <p:nvPr/>
        </p:nvSpPr>
        <p:spPr>
          <a:xfrm>
            <a:off x="341313" y="908050"/>
            <a:ext cx="6686550" cy="461963"/>
          </a:xfrm>
          <a:prstGeom prst="rect">
            <a:avLst/>
          </a:prstGeom>
        </p:spPr>
        <p:txBody>
          <a:bodyPr wrap="none">
            <a:spAutoFit/>
          </a:bodyPr>
          <a:lstStyle/>
          <a:p>
            <a:pPr marL="342900" indent="-342900">
              <a:buFont typeface="Arial" panose="020B0604020202020204" pitchFamily="34" charset="0"/>
              <a:buChar char="•"/>
              <a:defRPr/>
            </a:pPr>
            <a:r>
              <a:rPr lang="zh-CN" altLang="en-US" sz="2400" b="1" kern="0" dirty="0">
                <a:solidFill>
                  <a:srgbClr val="0000FF"/>
                </a:solidFill>
                <a:latin typeface="微软雅黑" panose="020B0503020204020204" charset="-122"/>
                <a:ea typeface="微软雅黑" panose="020B0503020204020204" charset="-122"/>
              </a:rPr>
              <a:t>图灵测试：判断机器是否像人类一样具有智能</a:t>
            </a:r>
            <a:endParaRPr lang="zh-CN" altLang="en-US" dirty="0">
              <a:solidFill>
                <a:srgbClr val="0000FF"/>
              </a:solidFill>
            </a:endParaRPr>
          </a:p>
        </p:txBody>
      </p:sp>
      <p:pic>
        <p:nvPicPr>
          <p:cNvPr id="8196"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1900" y="1854200"/>
            <a:ext cx="31496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8012113" y="2843213"/>
            <a:ext cx="1108075" cy="369887"/>
          </a:xfrm>
          <a:prstGeom prst="rect">
            <a:avLst/>
          </a:prstGeom>
        </p:spPr>
        <p:txBody>
          <a:bodyPr wrap="none">
            <a:spAutoFit/>
          </a:bodyPr>
          <a:lstStyle/>
          <a:p>
            <a:pPr>
              <a:defRPr/>
            </a:pPr>
            <a:r>
              <a:rPr lang="zh-CN" altLang="en-US" b="1" kern="0" dirty="0">
                <a:solidFill>
                  <a:srgbClr val="FF0000"/>
                </a:solidFill>
                <a:latin typeface="微软雅黑" panose="020B0503020204020204" charset="-122"/>
                <a:ea typeface="微软雅黑" panose="020B0503020204020204" charset="-122"/>
              </a:rPr>
              <a:t>被测试者</a:t>
            </a:r>
            <a:endParaRPr lang="zh-CN" altLang="en-US" dirty="0">
              <a:solidFill>
                <a:srgbClr val="FF0000"/>
              </a:solidFill>
            </a:endParaRPr>
          </a:p>
        </p:txBody>
      </p:sp>
      <p:sp>
        <p:nvSpPr>
          <p:cNvPr id="8" name="矩形 7"/>
          <p:cNvSpPr/>
          <p:nvPr/>
        </p:nvSpPr>
        <p:spPr>
          <a:xfrm>
            <a:off x="8128000" y="4778375"/>
            <a:ext cx="876300" cy="369888"/>
          </a:xfrm>
          <a:prstGeom prst="rect">
            <a:avLst/>
          </a:prstGeom>
        </p:spPr>
        <p:txBody>
          <a:bodyPr wrap="none">
            <a:spAutoFit/>
          </a:bodyPr>
          <a:lstStyle/>
          <a:p>
            <a:pPr>
              <a:defRPr/>
            </a:pPr>
            <a:r>
              <a:rPr lang="zh-CN" altLang="en-US" b="1" kern="0" dirty="0">
                <a:solidFill>
                  <a:srgbClr val="FF0000"/>
                </a:solidFill>
                <a:latin typeface="微软雅黑" panose="020B0503020204020204" charset="-122"/>
                <a:ea typeface="微软雅黑" panose="020B0503020204020204" charset="-122"/>
              </a:rPr>
              <a:t>测试者</a:t>
            </a:r>
          </a:p>
        </p:txBody>
      </p:sp>
      <p:sp>
        <p:nvSpPr>
          <p:cNvPr id="8199" name="矩形 6"/>
          <p:cNvSpPr>
            <a:spLocks noChangeArrowheads="1"/>
          </p:cNvSpPr>
          <p:nvPr/>
        </p:nvSpPr>
        <p:spPr bwMode="auto">
          <a:xfrm>
            <a:off x="457200" y="1493838"/>
            <a:ext cx="4545013"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just">
              <a:lnSpc>
                <a:spcPct val="100000"/>
              </a:lnSpc>
              <a:spcBef>
                <a:spcPts val="1200"/>
              </a:spcBef>
            </a:pPr>
            <a:r>
              <a:rPr lang="zh-CN" altLang="en-US" sz="1800" b="0" dirty="0">
                <a:latin typeface="微软雅黑" panose="020B0503020204020204" charset="-122"/>
                <a:ea typeface="微软雅黑" panose="020B0503020204020204" charset="-122"/>
              </a:rPr>
              <a:t>图灵测试是由现代计算机科学之父英国人</a:t>
            </a:r>
            <a:r>
              <a:rPr lang="zh-CN" altLang="en-US" sz="1800" b="0" dirty="0">
                <a:solidFill>
                  <a:srgbClr val="FF0000"/>
                </a:solidFill>
                <a:latin typeface="微软雅黑" panose="020B0503020204020204" charset="-122"/>
                <a:ea typeface="微软雅黑" panose="020B0503020204020204" charset="-122"/>
              </a:rPr>
              <a:t>阿兰</a:t>
            </a:r>
            <a:r>
              <a:rPr lang="en-US" altLang="zh-CN" sz="1800" b="0" dirty="0">
                <a:solidFill>
                  <a:srgbClr val="FF0000"/>
                </a:solidFill>
                <a:latin typeface="微软雅黑" panose="020B0503020204020204" charset="-122"/>
                <a:ea typeface="微软雅黑" panose="020B0503020204020204" charset="-122"/>
              </a:rPr>
              <a:t>•</a:t>
            </a:r>
            <a:r>
              <a:rPr lang="zh-CN" altLang="en-US" sz="1800" b="0" dirty="0">
                <a:solidFill>
                  <a:srgbClr val="FF0000"/>
                </a:solidFill>
                <a:latin typeface="微软雅黑" panose="020B0503020204020204" charset="-122"/>
                <a:ea typeface="微软雅黑" panose="020B0503020204020204" charset="-122"/>
              </a:rPr>
              <a:t>图灵 </a:t>
            </a:r>
            <a:r>
              <a:rPr lang="en-US" altLang="zh-CN" sz="1800" b="0" dirty="0">
                <a:solidFill>
                  <a:srgbClr val="FF0000"/>
                </a:solidFill>
                <a:latin typeface="微软雅黑" panose="020B0503020204020204" charset="-122"/>
                <a:ea typeface="微软雅黑" panose="020B0503020204020204" charset="-122"/>
              </a:rPr>
              <a:t>1950 </a:t>
            </a:r>
            <a:r>
              <a:rPr lang="zh-CN" altLang="en-US" sz="1800" b="0" dirty="0">
                <a:solidFill>
                  <a:srgbClr val="FF0000"/>
                </a:solidFill>
                <a:latin typeface="微软雅黑" panose="020B0503020204020204" charset="-122"/>
                <a:ea typeface="微软雅黑" panose="020B0503020204020204" charset="-122"/>
              </a:rPr>
              <a:t>年在</a:t>
            </a:r>
            <a:r>
              <a:rPr lang="en-US" altLang="zh-CN" sz="1800" b="0" dirty="0">
                <a:solidFill>
                  <a:srgbClr val="FF0000"/>
                </a:solidFill>
                <a:latin typeface="微软雅黑" panose="020B0503020204020204" charset="-122"/>
                <a:ea typeface="微软雅黑" panose="020B0503020204020204" charset="-122"/>
              </a:rPr>
              <a:t>《</a:t>
            </a:r>
            <a:r>
              <a:rPr lang="zh-CN" altLang="en-US" sz="1800" b="0" dirty="0">
                <a:solidFill>
                  <a:srgbClr val="FF0000"/>
                </a:solidFill>
                <a:latin typeface="微软雅黑" panose="020B0503020204020204" charset="-122"/>
                <a:ea typeface="微软雅黑" panose="020B0503020204020204" charset="-122"/>
              </a:rPr>
              <a:t>计算机器与智能</a:t>
            </a:r>
            <a:r>
              <a:rPr lang="en-US" altLang="zh-CN" sz="1800" b="0" dirty="0">
                <a:solidFill>
                  <a:srgbClr val="FF0000"/>
                </a:solidFill>
                <a:latin typeface="微软雅黑" panose="020B0503020204020204" charset="-122"/>
                <a:ea typeface="微软雅黑" panose="020B0503020204020204" charset="-122"/>
              </a:rPr>
              <a:t>》</a:t>
            </a:r>
            <a:r>
              <a:rPr lang="zh-CN" altLang="en-US" sz="1800" b="0" dirty="0">
                <a:latin typeface="微软雅黑" panose="020B0503020204020204" charset="-122"/>
                <a:ea typeface="微软雅黑" panose="020B0503020204020204" charset="-122"/>
              </a:rPr>
              <a:t>提出的一种测试机器是不是具备人类智能的方法，</a:t>
            </a:r>
            <a:r>
              <a:rPr lang="zh-CN" altLang="en-US" sz="1800" b="0" dirty="0">
                <a:solidFill>
                  <a:srgbClr val="FF0000"/>
                </a:solidFill>
                <a:latin typeface="微软雅黑" panose="020B0503020204020204" charset="-122"/>
                <a:ea typeface="微软雅黑" panose="020B0503020204020204" charset="-122"/>
              </a:rPr>
              <a:t>使得对机器智能的探索从哲学层面上升到科学研究层面</a:t>
            </a:r>
            <a:endParaRPr lang="en-US" altLang="zh-CN" sz="1800" b="0" dirty="0">
              <a:solidFill>
                <a:srgbClr val="FF0000"/>
              </a:solidFill>
              <a:latin typeface="微软雅黑" panose="020B0503020204020204" charset="-122"/>
              <a:ea typeface="微软雅黑" panose="020B0503020204020204" charset="-122"/>
            </a:endParaRPr>
          </a:p>
          <a:p>
            <a:pPr algn="just">
              <a:lnSpc>
                <a:spcPct val="100000"/>
              </a:lnSpc>
              <a:spcBef>
                <a:spcPts val="1200"/>
              </a:spcBef>
            </a:pPr>
            <a:r>
              <a:rPr lang="zh-CN" altLang="en-US" sz="1800" b="0" dirty="0">
                <a:solidFill>
                  <a:srgbClr val="FF0000"/>
                </a:solidFill>
                <a:latin typeface="微软雅黑" panose="020B0503020204020204" charset="-122"/>
                <a:ea typeface="微软雅黑" panose="020B0503020204020204" charset="-122"/>
              </a:rPr>
              <a:t>图灵测试会在测试者在与被测试者 </a:t>
            </a:r>
            <a:r>
              <a:rPr lang="en-US" altLang="zh-CN" sz="1800" b="0" dirty="0">
                <a:solidFill>
                  <a:srgbClr val="FF0000"/>
                </a:solidFill>
                <a:latin typeface="微软雅黑" panose="020B0503020204020204" charset="-122"/>
                <a:ea typeface="微软雅黑" panose="020B0503020204020204" charset="-122"/>
              </a:rPr>
              <a:t>(</a:t>
            </a:r>
            <a:r>
              <a:rPr lang="zh-CN" altLang="en-US" sz="1800" b="0" dirty="0">
                <a:solidFill>
                  <a:srgbClr val="FF0000"/>
                </a:solidFill>
                <a:latin typeface="微软雅黑" panose="020B0503020204020204" charset="-122"/>
                <a:ea typeface="微软雅黑" panose="020B0503020204020204" charset="-122"/>
              </a:rPr>
              <a:t>一个人和一台机器</a:t>
            </a:r>
            <a:r>
              <a:rPr lang="en-US" altLang="zh-CN" sz="1800" b="0" dirty="0">
                <a:solidFill>
                  <a:srgbClr val="FF0000"/>
                </a:solidFill>
                <a:latin typeface="微软雅黑" panose="020B0503020204020204" charset="-122"/>
                <a:ea typeface="微软雅黑" panose="020B0503020204020204" charset="-122"/>
              </a:rPr>
              <a:t>) </a:t>
            </a:r>
            <a:r>
              <a:rPr lang="zh-CN" altLang="en-US" sz="1800" b="0" dirty="0">
                <a:solidFill>
                  <a:srgbClr val="FF0000"/>
                </a:solidFill>
                <a:latin typeface="微软雅黑" panose="020B0503020204020204" charset="-122"/>
                <a:ea typeface="微软雅黑" panose="020B0503020204020204" charset="-122"/>
              </a:rPr>
              <a:t>隔开的情况下，通过一些装置（如键盘）向被测试者随意提问。进行多次测试后，</a:t>
            </a:r>
            <a:r>
              <a:rPr lang="zh-CN" altLang="en-US" sz="1800" dirty="0">
                <a:solidFill>
                  <a:srgbClr val="FF0000"/>
                </a:solidFill>
                <a:latin typeface="微软雅黑" panose="020B0503020204020204" charset="-122"/>
                <a:ea typeface="微软雅黑" panose="020B0503020204020204" charset="-122"/>
              </a:rPr>
              <a:t>如果机器让平均每个测试者做出超过</a:t>
            </a:r>
            <a:r>
              <a:rPr lang="en-US" altLang="zh-CN" sz="1800" dirty="0">
                <a:solidFill>
                  <a:srgbClr val="FF0000"/>
                </a:solidFill>
                <a:latin typeface="微软雅黑" panose="020B0503020204020204" charset="-122"/>
                <a:ea typeface="微软雅黑" panose="020B0503020204020204" charset="-122"/>
              </a:rPr>
              <a:t>30%</a:t>
            </a:r>
            <a:r>
              <a:rPr lang="zh-CN" altLang="en-US" sz="1800" dirty="0">
                <a:solidFill>
                  <a:srgbClr val="FF0000"/>
                </a:solidFill>
                <a:latin typeface="微软雅黑" panose="020B0503020204020204" charset="-122"/>
                <a:ea typeface="微软雅黑" panose="020B0503020204020204" charset="-122"/>
              </a:rPr>
              <a:t>的误判</a:t>
            </a:r>
            <a:r>
              <a:rPr lang="zh-CN" altLang="en-US" sz="1800" b="0" dirty="0">
                <a:solidFill>
                  <a:srgbClr val="FF0000"/>
                </a:solidFill>
                <a:latin typeface="微软雅黑" panose="020B0503020204020204" charset="-122"/>
                <a:ea typeface="微软雅黑" panose="020B0503020204020204" charset="-122"/>
              </a:rPr>
              <a:t>，那么这台机器就通过了测试，并被认为具有人类智能</a:t>
            </a:r>
            <a:endParaRPr lang="en-US" altLang="zh-CN" sz="1800" b="0" dirty="0">
              <a:solidFill>
                <a:srgbClr val="FF0000"/>
              </a:solidFill>
              <a:latin typeface="微软雅黑" panose="020B0503020204020204" charset="-122"/>
              <a:ea typeface="微软雅黑" panose="020B0503020204020204" charset="-122"/>
            </a:endParaRPr>
          </a:p>
          <a:p>
            <a:pPr algn="just">
              <a:lnSpc>
                <a:spcPct val="100000"/>
              </a:lnSpc>
              <a:spcBef>
                <a:spcPts val="1200"/>
              </a:spcBef>
            </a:pPr>
            <a:r>
              <a:rPr lang="zh-CN" altLang="en-US" sz="1800" b="0" dirty="0">
                <a:latin typeface="微软雅黑" panose="020B0503020204020204" charset="-122"/>
                <a:ea typeface="微软雅黑" panose="020B0503020204020204" charset="-122"/>
              </a:rPr>
              <a:t>超过</a:t>
            </a:r>
            <a:r>
              <a:rPr lang="en-US" altLang="zh-CN" sz="1800" b="0" dirty="0">
                <a:latin typeface="微软雅黑" panose="020B0503020204020204" charset="-122"/>
                <a:ea typeface="微软雅黑" panose="020B0503020204020204" charset="-122"/>
              </a:rPr>
              <a:t>30%</a:t>
            </a:r>
            <a:r>
              <a:rPr lang="zh-CN" altLang="en-US" sz="1800" b="0" dirty="0">
                <a:latin typeface="微软雅黑" panose="020B0503020204020204" charset="-122"/>
                <a:ea typeface="微软雅黑" panose="020B0503020204020204" charset="-122"/>
              </a:rPr>
              <a:t>的标准是阿兰</a:t>
            </a:r>
            <a:r>
              <a:rPr lang="en-US" altLang="zh-CN" sz="1800" b="0" dirty="0">
                <a:latin typeface="微软雅黑" panose="020B0503020204020204" charset="-122"/>
                <a:ea typeface="微软雅黑" panose="020B0503020204020204" charset="-122"/>
              </a:rPr>
              <a:t>•</a:t>
            </a:r>
            <a:r>
              <a:rPr lang="zh-CN" altLang="en-US" sz="1800" b="0" dirty="0">
                <a:latin typeface="微软雅黑" panose="020B0503020204020204" charset="-122"/>
                <a:ea typeface="微软雅黑" panose="020B0503020204020204" charset="-122"/>
              </a:rPr>
              <a:t>图灵对</a:t>
            </a:r>
            <a:r>
              <a:rPr lang="en-US" altLang="zh-CN" sz="1800" b="0" dirty="0">
                <a:latin typeface="微软雅黑" panose="020B0503020204020204" charset="-122"/>
                <a:ea typeface="微软雅黑" panose="020B0503020204020204" charset="-122"/>
              </a:rPr>
              <a:t>2000</a:t>
            </a:r>
            <a:r>
              <a:rPr lang="zh-CN" altLang="en-US" sz="1800" b="0" dirty="0">
                <a:latin typeface="微软雅黑" panose="020B0503020204020204" charset="-122"/>
                <a:ea typeface="微软雅黑" panose="020B0503020204020204" charset="-122"/>
              </a:rPr>
              <a:t>年时的机器思考能力的一个预测（</a:t>
            </a:r>
            <a:r>
              <a:rPr lang="en-US" altLang="zh-CN" sz="1800" b="0" dirty="0">
                <a:latin typeface="微软雅黑" panose="020B0503020204020204" charset="-122"/>
                <a:ea typeface="微软雅黑" panose="020B0503020204020204" charset="-122"/>
              </a:rPr>
              <a:t>10GB</a:t>
            </a:r>
            <a:r>
              <a:rPr lang="zh-CN" altLang="en-US" sz="1800" b="0" dirty="0">
                <a:latin typeface="微软雅黑" panose="020B0503020204020204" charset="-122"/>
                <a:ea typeface="微软雅黑" panose="020B0503020204020204" charset="-122"/>
              </a:rPr>
              <a:t>存储、</a:t>
            </a:r>
            <a:r>
              <a:rPr lang="en-US" altLang="zh-CN" sz="1800" b="0" dirty="0">
                <a:latin typeface="微软雅黑" panose="020B0503020204020204" charset="-122"/>
                <a:ea typeface="微软雅黑" panose="020B0503020204020204" charset="-122"/>
              </a:rPr>
              <a:t>5</a:t>
            </a:r>
            <a:r>
              <a:rPr lang="zh-CN" altLang="en-US" sz="1800" b="0" dirty="0">
                <a:latin typeface="微软雅黑" panose="020B0503020204020204" charset="-122"/>
                <a:ea typeface="微软雅黑" panose="020B0503020204020204" charset="-122"/>
              </a:rPr>
              <a:t>分钟对话）。</a:t>
            </a:r>
            <a:r>
              <a:rPr lang="zh-CN" altLang="en-US" sz="1800" b="0" dirty="0">
                <a:solidFill>
                  <a:srgbClr val="FF0000"/>
                </a:solidFill>
                <a:latin typeface="微软雅黑" panose="020B0503020204020204" charset="-122"/>
                <a:ea typeface="微软雅黑" panose="020B0503020204020204" charset="-122"/>
              </a:rPr>
              <a:t>然而，现在的机器智能仍难以达到图灵测试</a:t>
            </a:r>
            <a:r>
              <a:rPr lang="en-US" altLang="zh-CN" sz="1800" b="0" dirty="0">
                <a:solidFill>
                  <a:srgbClr val="FF0000"/>
                </a:solidFill>
                <a:latin typeface="微软雅黑" panose="020B0503020204020204" charset="-122"/>
                <a:ea typeface="微软雅黑" panose="020B0503020204020204" charset="-122"/>
              </a:rPr>
              <a:t>2000</a:t>
            </a:r>
            <a:r>
              <a:rPr lang="zh-CN" altLang="en-US" sz="1800" b="0" dirty="0">
                <a:solidFill>
                  <a:srgbClr val="FF0000"/>
                </a:solidFill>
                <a:latin typeface="微软雅黑" panose="020B0503020204020204" charset="-122"/>
                <a:ea typeface="微软雅黑" panose="020B0503020204020204" charset="-122"/>
              </a:rPr>
              <a:t>年的标准（有争议）</a:t>
            </a:r>
          </a:p>
        </p:txBody>
      </p:sp>
      <p:pic>
        <p:nvPicPr>
          <p:cNvPr id="3" name="图片 2">
            <a:extLst>
              <a:ext uri="{FF2B5EF4-FFF2-40B4-BE49-F238E27FC236}">
                <a16:creationId xmlns:a16="http://schemas.microsoft.com/office/drawing/2014/main" id="{08175D1A-4F98-4285-CC9D-4194CA14C0F9}"/>
              </a:ext>
            </a:extLst>
          </p:cNvPr>
          <p:cNvPicPr>
            <a:picLocks noChangeAspect="1"/>
          </p:cNvPicPr>
          <p:nvPr/>
        </p:nvPicPr>
        <p:blipFill>
          <a:blip r:embed="rId3"/>
          <a:stretch>
            <a:fillRect/>
          </a:stretch>
        </p:blipFill>
        <p:spPr>
          <a:xfrm>
            <a:off x="2410482" y="2910301"/>
            <a:ext cx="4978016" cy="2630019"/>
          </a:xfrm>
          <a:prstGeom prst="rect">
            <a:avLst/>
          </a:prstGeom>
        </p:spPr>
      </p:pic>
      <p:sp>
        <p:nvSpPr>
          <p:cNvPr id="7" name="文本框 6">
            <a:extLst>
              <a:ext uri="{FF2B5EF4-FFF2-40B4-BE49-F238E27FC236}">
                <a16:creationId xmlns:a16="http://schemas.microsoft.com/office/drawing/2014/main" id="{551D991E-EA6B-6769-0667-25D43797FE42}"/>
              </a:ext>
            </a:extLst>
          </p:cNvPr>
          <p:cNvSpPr txBox="1"/>
          <p:nvPr/>
        </p:nvSpPr>
        <p:spPr>
          <a:xfrm>
            <a:off x="5191586" y="5932378"/>
            <a:ext cx="4581458" cy="646331"/>
          </a:xfrm>
          <a:prstGeom prst="rect">
            <a:avLst/>
          </a:prstGeom>
          <a:noFill/>
        </p:spPr>
        <p:txBody>
          <a:bodyPr wrap="square">
            <a:spAutoFit/>
          </a:bodyPr>
          <a:lstStyle/>
          <a:p>
            <a:r>
              <a:rPr lang="en-US" altLang="zh-CN" dirty="0">
                <a:hlinkClick r:id="rId4"/>
              </a:rPr>
              <a:t>ChatGPT</a:t>
            </a:r>
            <a:r>
              <a:rPr lang="zh-CN" altLang="en-US" dirty="0">
                <a:hlinkClick r:id="rId4"/>
              </a:rPr>
              <a:t>是否能通过图灵测试？ </a:t>
            </a:r>
            <a:r>
              <a:rPr lang="en-US" altLang="zh-CN" dirty="0">
                <a:hlinkClick r:id="rId4"/>
              </a:rPr>
              <a:t>- </a:t>
            </a:r>
            <a:r>
              <a:rPr lang="zh-CN" altLang="en-US" dirty="0">
                <a:hlinkClick r:id="rId4"/>
              </a:rPr>
              <a:t>知乎 </a:t>
            </a:r>
            <a:r>
              <a:rPr lang="en-US" altLang="zh-CN" dirty="0">
                <a:hlinkClick r:id="rId4"/>
              </a:rPr>
              <a:t>(zhihu.com)</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图灵测试</a:t>
            </a:r>
          </a:p>
        </p:txBody>
      </p:sp>
      <p:sp>
        <p:nvSpPr>
          <p:cNvPr id="4" name="矩形 3"/>
          <p:cNvSpPr/>
          <p:nvPr/>
        </p:nvSpPr>
        <p:spPr>
          <a:xfrm>
            <a:off x="161510" y="5138738"/>
            <a:ext cx="8733253" cy="1261884"/>
          </a:xfrm>
          <a:prstGeom prst="rect">
            <a:avLst/>
          </a:prstGeom>
        </p:spPr>
        <p:txBody>
          <a:bodyPr wrap="square">
            <a:spAutoFit/>
          </a:bodyPr>
          <a:lstStyle/>
          <a:p>
            <a:pPr marL="342900" indent="-342900">
              <a:buFont typeface="Arial" panose="020B0604020202020204" pitchFamily="34" charset="0"/>
              <a:buChar char="•"/>
              <a:defRPr/>
            </a:pPr>
            <a:r>
              <a:rPr lang="zh-CN" altLang="en-US" sz="1600" b="1" kern="0" dirty="0">
                <a:solidFill>
                  <a:srgbClr val="0000FF"/>
                </a:solidFill>
                <a:latin typeface="微软雅黑" panose="020B0503020204020204" charset="-122"/>
                <a:ea typeface="微软雅黑" panose="020B0503020204020204" charset="-122"/>
              </a:rPr>
              <a:t>聊天机器人尤金</a:t>
            </a:r>
            <a:r>
              <a:rPr lang="en-US" altLang="zh-CN" sz="1600" b="1" kern="0" dirty="0">
                <a:solidFill>
                  <a:srgbClr val="0000FF"/>
                </a:solidFill>
                <a:latin typeface="微软雅黑" panose="020B0503020204020204" charset="-122"/>
                <a:ea typeface="微软雅黑" panose="020B0503020204020204" charset="-122"/>
              </a:rPr>
              <a:t>·</a:t>
            </a:r>
            <a:r>
              <a:rPr lang="zh-CN" altLang="en-US" sz="1600" b="1" kern="0" dirty="0">
                <a:solidFill>
                  <a:srgbClr val="0000FF"/>
                </a:solidFill>
                <a:latin typeface="微软雅黑" panose="020B0503020204020204" charset="-122"/>
                <a:ea typeface="微软雅黑" panose="020B0503020204020204" charset="-122"/>
              </a:rPr>
              <a:t>古斯特</a:t>
            </a:r>
            <a:r>
              <a:rPr lang="zh-CN" altLang="en-US" sz="1600" b="1" kern="0" dirty="0">
                <a:solidFill>
                  <a:srgbClr val="FF0000"/>
                </a:solidFill>
                <a:latin typeface="微软雅黑" panose="020B0503020204020204" charset="-122"/>
                <a:ea typeface="微软雅黑" panose="020B0503020204020204" charset="-122"/>
              </a:rPr>
              <a:t>号称</a:t>
            </a:r>
            <a:r>
              <a:rPr lang="zh-CN" altLang="en-US" sz="1600" b="1" kern="0" dirty="0">
                <a:solidFill>
                  <a:srgbClr val="0000FF"/>
                </a:solidFill>
                <a:latin typeface="微软雅黑" panose="020B0503020204020204" charset="-122"/>
                <a:ea typeface="微软雅黑" panose="020B0503020204020204" charset="-122"/>
              </a:rPr>
              <a:t>史上第一个通过图灵测试的智能机器人（测试通过率为</a:t>
            </a:r>
            <a:r>
              <a:rPr lang="en-US" altLang="zh-CN" sz="1600" b="1" kern="0" dirty="0">
                <a:solidFill>
                  <a:srgbClr val="0000FF"/>
                </a:solidFill>
                <a:latin typeface="微软雅黑" panose="020B0503020204020204" charset="-122"/>
                <a:ea typeface="微软雅黑" panose="020B0503020204020204" charset="-122"/>
              </a:rPr>
              <a:t>33%</a:t>
            </a:r>
            <a:r>
              <a:rPr lang="zh-CN" altLang="en-US" sz="1600" b="1" kern="0" dirty="0">
                <a:solidFill>
                  <a:srgbClr val="0000FF"/>
                </a:solidFill>
                <a:latin typeface="微软雅黑" panose="020B0503020204020204" charset="-122"/>
                <a:ea typeface="微软雅黑" panose="020B0503020204020204" charset="-122"/>
              </a:rPr>
              <a:t>）</a:t>
            </a:r>
            <a:endParaRPr lang="en-US" altLang="zh-CN" sz="1600" b="1" kern="0" dirty="0">
              <a:solidFill>
                <a:srgbClr val="0000FF"/>
              </a:solidFill>
              <a:latin typeface="微软雅黑" panose="020B0503020204020204" charset="-122"/>
              <a:ea typeface="微软雅黑" panose="020B0503020204020204" charset="-122"/>
            </a:endParaRPr>
          </a:p>
          <a:p>
            <a:pPr marL="342900" indent="-342900">
              <a:buFont typeface="Arial" panose="020B0604020202020204" pitchFamily="34" charset="0"/>
              <a:buChar char="•"/>
              <a:defRPr/>
            </a:pPr>
            <a:r>
              <a:rPr lang="zh-CN" altLang="en-US" sz="1600" b="1" kern="0" dirty="0">
                <a:latin typeface="微软雅黑" panose="020B0503020204020204" charset="-122"/>
                <a:ea typeface="微软雅黑" panose="020B0503020204020204" charset="-122"/>
              </a:rPr>
              <a:t>尤金的设计是尽可能地利用规则漏洞，在 </a:t>
            </a:r>
            <a:r>
              <a:rPr lang="en-US" altLang="zh-CN" sz="1600" b="1" kern="0" dirty="0">
                <a:latin typeface="微软雅黑" panose="020B0503020204020204" charset="-122"/>
                <a:ea typeface="微软雅黑" panose="020B0503020204020204" charset="-122"/>
              </a:rPr>
              <a:t>5 </a:t>
            </a:r>
            <a:r>
              <a:rPr lang="zh-CN" altLang="en-US" sz="1600" b="1" kern="0" dirty="0">
                <a:latin typeface="微软雅黑" panose="020B0503020204020204" charset="-122"/>
                <a:ea typeface="微软雅黑" panose="020B0503020204020204" charset="-122"/>
              </a:rPr>
              <a:t>分钟时长内骗过评委。该程序冒充的是一个来自乌克兰、英语非母语的</a:t>
            </a:r>
            <a:r>
              <a:rPr lang="en-US" altLang="zh-CN" sz="1600" b="1" kern="0" dirty="0">
                <a:latin typeface="微软雅黑" panose="020B0503020204020204" charset="-122"/>
                <a:ea typeface="微软雅黑" panose="020B0503020204020204" charset="-122"/>
              </a:rPr>
              <a:t>13</a:t>
            </a:r>
            <a:r>
              <a:rPr lang="zh-CN" altLang="en-US" sz="1600" b="1" kern="0" dirty="0">
                <a:latin typeface="微软雅黑" panose="020B0503020204020204" charset="-122"/>
                <a:ea typeface="微软雅黑" panose="020B0503020204020204" charset="-122"/>
              </a:rPr>
              <a:t>岁小孩，这实际上不完全公平</a:t>
            </a:r>
            <a:endParaRPr lang="en-US" altLang="zh-CN" sz="1600" b="1" kern="0" dirty="0">
              <a:latin typeface="微软雅黑" panose="020B0503020204020204" charset="-122"/>
              <a:ea typeface="微软雅黑" panose="020B0503020204020204" charset="-122"/>
            </a:endParaRPr>
          </a:p>
          <a:p>
            <a:pPr marL="342900" indent="-342900">
              <a:buFont typeface="Arial" panose="020B0604020202020204" pitchFamily="34" charset="0"/>
              <a:buChar char="•"/>
              <a:defRPr/>
            </a:pPr>
            <a:r>
              <a:rPr lang="zh-CN" altLang="en-US" sz="1600" b="1" kern="0" dirty="0">
                <a:latin typeface="微软雅黑" panose="020B0503020204020204" charset="-122"/>
                <a:ea typeface="微软雅黑" panose="020B0503020204020204" charset="-122"/>
              </a:rPr>
              <a:t>程序实际上是一套人类对话的模拟脚本，远未达到人类认知和思考的水平</a:t>
            </a:r>
            <a:endParaRPr lang="en-US" altLang="zh-CN" sz="1200" b="1" kern="0" dirty="0">
              <a:solidFill>
                <a:srgbClr val="0000FF"/>
              </a:solidFill>
              <a:latin typeface="微软雅黑" panose="020B0503020204020204" charset="-122"/>
              <a:ea typeface="微软雅黑" panose="020B0503020204020204" charset="-122"/>
            </a:endParaRPr>
          </a:p>
          <a:p>
            <a:pPr>
              <a:defRPr/>
            </a:pPr>
            <a:endParaRPr lang="zh-CN" altLang="en-US" sz="1200" dirty="0">
              <a:solidFill>
                <a:srgbClr val="0000FF"/>
              </a:solidFill>
            </a:endParaRPr>
          </a:p>
        </p:txBody>
      </p:sp>
      <p:sp>
        <p:nvSpPr>
          <p:cNvPr id="9220" name="矩形 2"/>
          <p:cNvSpPr>
            <a:spLocks noChangeArrowheads="1"/>
          </p:cNvSpPr>
          <p:nvPr/>
        </p:nvSpPr>
        <p:spPr bwMode="auto">
          <a:xfrm>
            <a:off x="612775" y="838200"/>
            <a:ext cx="8281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009242"/>
                </a:solidFill>
                <a:latin typeface="微软雅黑" panose="020B0503020204020204" charset="-122"/>
                <a:ea typeface="微软雅黑" panose="020B0503020204020204" charset="-122"/>
              </a:rPr>
              <a:t>计算机科学家斯科特</a:t>
            </a:r>
            <a:r>
              <a:rPr lang="en-US" altLang="zh-CN" sz="1800">
                <a:solidFill>
                  <a:srgbClr val="009242"/>
                </a:solidFill>
                <a:latin typeface="微软雅黑" panose="020B0503020204020204" charset="-122"/>
                <a:ea typeface="微软雅黑" panose="020B0503020204020204" charset="-122"/>
              </a:rPr>
              <a:t>·</a:t>
            </a:r>
            <a:r>
              <a:rPr lang="zh-CN" altLang="en-US" sz="1800">
                <a:solidFill>
                  <a:srgbClr val="009242"/>
                </a:solidFill>
                <a:latin typeface="微软雅黑" panose="020B0503020204020204" charset="-122"/>
                <a:ea typeface="微软雅黑" panose="020B0503020204020204" charset="-122"/>
              </a:rPr>
              <a:t>亚伦森和 </a:t>
            </a:r>
            <a:r>
              <a:rPr lang="en-US" altLang="zh-CN" sz="1800">
                <a:solidFill>
                  <a:srgbClr val="009242"/>
                </a:solidFill>
                <a:latin typeface="微软雅黑" panose="020B0503020204020204" charset="-122"/>
                <a:ea typeface="微软雅黑" panose="020B0503020204020204" charset="-122"/>
              </a:rPr>
              <a:t>AI</a:t>
            </a:r>
            <a:r>
              <a:rPr lang="zh-CN" altLang="en-US" sz="1800">
                <a:solidFill>
                  <a:srgbClr val="009242"/>
                </a:solidFill>
                <a:latin typeface="微软雅黑" panose="020B0503020204020204" charset="-122"/>
                <a:ea typeface="微软雅黑" panose="020B0503020204020204" charset="-122"/>
              </a:rPr>
              <a:t>（自称来自乌克兰的</a:t>
            </a:r>
            <a:r>
              <a:rPr lang="en-US" altLang="zh-CN" sz="1800">
                <a:solidFill>
                  <a:srgbClr val="009242"/>
                </a:solidFill>
                <a:latin typeface="微软雅黑" panose="020B0503020204020204" charset="-122"/>
                <a:ea typeface="微软雅黑" panose="020B0503020204020204" charset="-122"/>
              </a:rPr>
              <a:t>13 </a:t>
            </a:r>
            <a:r>
              <a:rPr lang="zh-CN" altLang="en-US" sz="1800">
                <a:solidFill>
                  <a:srgbClr val="009242"/>
                </a:solidFill>
                <a:latin typeface="微软雅黑" panose="020B0503020204020204" charset="-122"/>
                <a:ea typeface="微软雅黑" panose="020B0503020204020204" charset="-122"/>
              </a:rPr>
              <a:t>岁男孩尤金）的对话</a:t>
            </a:r>
          </a:p>
        </p:txBody>
      </p:sp>
      <p:pic>
        <p:nvPicPr>
          <p:cNvPr id="9" name="图片 8"/>
          <p:cNvPicPr>
            <a:picLocks noChangeAspect="1"/>
          </p:cNvPicPr>
          <p:nvPr/>
        </p:nvPicPr>
        <p:blipFill>
          <a:blip r:embed="rId2"/>
          <a:stretch>
            <a:fillRect/>
          </a:stretch>
        </p:blipFill>
        <p:spPr>
          <a:xfrm>
            <a:off x="1422400" y="1316038"/>
            <a:ext cx="6080125" cy="3646487"/>
          </a:xfrm>
          <a:prstGeom prst="rect">
            <a:avLst/>
          </a:prstGeom>
          <a:ln w="127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图灵测试</a:t>
            </a:r>
          </a:p>
        </p:txBody>
      </p:sp>
      <p:sp>
        <p:nvSpPr>
          <p:cNvPr id="4" name="矩形 3"/>
          <p:cNvSpPr/>
          <p:nvPr/>
        </p:nvSpPr>
        <p:spPr>
          <a:xfrm>
            <a:off x="522288" y="908050"/>
            <a:ext cx="8229600" cy="1016000"/>
          </a:xfrm>
          <a:prstGeom prst="rect">
            <a:avLst/>
          </a:prstGeom>
        </p:spPr>
        <p:txBody>
          <a:bodyPr>
            <a:spAutoFit/>
          </a:bodyPr>
          <a:lstStyle/>
          <a:p>
            <a:pPr marL="342900" indent="-342900">
              <a:buFont typeface="Arial" panose="020B0604020202020204" pitchFamily="34" charset="0"/>
              <a:buChar char="•"/>
              <a:defRPr/>
            </a:pPr>
            <a:r>
              <a:rPr lang="zh-CN" altLang="en-US" sz="2000" b="1" kern="0" dirty="0">
                <a:latin typeface="微软雅黑" panose="020B0503020204020204" charset="-122"/>
                <a:ea typeface="微软雅黑" panose="020B0503020204020204" charset="-122"/>
              </a:rPr>
              <a:t>图灵测试主要聚焦在人机对话领域，然而在现实世界的人机对话中，除了文本本身含义外，</a:t>
            </a:r>
            <a:r>
              <a:rPr lang="zh-CN" altLang="en-US" sz="2000" b="1" kern="0" dirty="0">
                <a:solidFill>
                  <a:srgbClr val="FF0000"/>
                </a:solidFill>
                <a:latin typeface="微软雅黑" panose="020B0503020204020204" charset="-122"/>
                <a:ea typeface="微软雅黑" panose="020B0503020204020204" charset="-122"/>
              </a:rPr>
              <a:t>文本背后还隐含着复杂的语义、文化、知识以及情感等，要通过真正的图灵测试，还有很长的路要走</a:t>
            </a:r>
            <a:r>
              <a:rPr lang="en-US" altLang="zh-CN" sz="2000" b="1" kern="0" dirty="0">
                <a:solidFill>
                  <a:srgbClr val="FF0000"/>
                </a:solidFill>
                <a:latin typeface="微软雅黑" panose="020B0503020204020204" charset="-122"/>
                <a:ea typeface="微软雅黑" panose="020B0503020204020204" charset="-122"/>
              </a:rPr>
              <a:t>……</a:t>
            </a:r>
          </a:p>
        </p:txBody>
      </p:sp>
      <p:pic>
        <p:nvPicPr>
          <p:cNvPr id="2" name="图片 1"/>
          <p:cNvPicPr>
            <a:picLocks noChangeAspect="1"/>
          </p:cNvPicPr>
          <p:nvPr/>
        </p:nvPicPr>
        <p:blipFill>
          <a:blip r:embed="rId2"/>
          <a:stretch>
            <a:fillRect/>
          </a:stretch>
        </p:blipFill>
        <p:spPr>
          <a:xfrm>
            <a:off x="5337175" y="2079625"/>
            <a:ext cx="3509963" cy="4352925"/>
          </a:xfrm>
          <a:prstGeom prst="rect">
            <a:avLst/>
          </a:prstGeom>
          <a:ln w="127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7" name="矩形 6"/>
          <p:cNvSpPr/>
          <p:nvPr/>
        </p:nvSpPr>
        <p:spPr>
          <a:xfrm>
            <a:off x="522288" y="2259013"/>
            <a:ext cx="4770437" cy="1016000"/>
          </a:xfrm>
          <a:prstGeom prst="rect">
            <a:avLst/>
          </a:prstGeom>
        </p:spPr>
        <p:txBody>
          <a:bodyPr>
            <a:spAutoFit/>
          </a:bodyPr>
          <a:lstStyle/>
          <a:p>
            <a:pPr marL="342900" indent="-342900">
              <a:buFont typeface="Arial" panose="020B0604020202020204" pitchFamily="34" charset="0"/>
              <a:buChar char="•"/>
              <a:defRPr/>
            </a:pPr>
            <a:r>
              <a:rPr lang="zh-CN" altLang="en-US" sz="2000" b="1" kern="0" dirty="0">
                <a:latin typeface="微软雅黑" panose="020B0503020204020204" charset="-122"/>
                <a:ea typeface="微软雅黑" panose="020B0503020204020204" charset="-122"/>
              </a:rPr>
              <a:t>除了人机对话外，</a:t>
            </a:r>
            <a:r>
              <a:rPr lang="zh-CN" altLang="en-US" sz="2000" b="1" kern="0" dirty="0">
                <a:solidFill>
                  <a:srgbClr val="FF0000"/>
                </a:solidFill>
                <a:latin typeface="微软雅黑" panose="020B0503020204020204" charset="-122"/>
                <a:ea typeface="微软雅黑" panose="020B0503020204020204" charset="-122"/>
              </a:rPr>
              <a:t>现实世界的智能还包含视觉、听觉、触觉，以及感知、认知、决策与推理能力</a:t>
            </a:r>
            <a:endParaRPr lang="en-US" altLang="zh-CN" sz="2000" b="1" kern="0" dirty="0">
              <a:solidFill>
                <a:srgbClr val="FF0000"/>
              </a:solidFill>
              <a:latin typeface="微软雅黑" panose="020B0503020204020204" charset="-122"/>
              <a:ea typeface="微软雅黑" panose="020B0503020204020204" charset="-122"/>
            </a:endParaRPr>
          </a:p>
        </p:txBody>
      </p:sp>
      <p:sp>
        <p:nvSpPr>
          <p:cNvPr id="5" name="矩形 4"/>
          <p:cNvSpPr/>
          <p:nvPr/>
        </p:nvSpPr>
        <p:spPr>
          <a:xfrm>
            <a:off x="566738" y="3473450"/>
            <a:ext cx="4770437" cy="1631950"/>
          </a:xfrm>
          <a:prstGeom prst="rect">
            <a:avLst/>
          </a:prstGeom>
        </p:spPr>
        <p:txBody>
          <a:bodyPr>
            <a:spAutoFit/>
          </a:bodyPr>
          <a:lstStyle/>
          <a:p>
            <a:pPr marL="342900" indent="-342900">
              <a:buFont typeface="Arial" panose="020B0604020202020204" pitchFamily="34" charset="0"/>
              <a:buChar char="•"/>
              <a:defRPr/>
            </a:pPr>
            <a:r>
              <a:rPr lang="zh-CN" altLang="en-US" sz="2000" b="1" kern="0" dirty="0">
                <a:solidFill>
                  <a:srgbClr val="FF0000"/>
                </a:solidFill>
                <a:latin typeface="微软雅黑" panose="020B0503020204020204" charset="-122"/>
                <a:ea typeface="微软雅黑" panose="020B0503020204020204" charset="-122"/>
              </a:rPr>
              <a:t>图灵测试是人工智能的一个充分条件，它本身并没有试图定义人工智能的范畴</a:t>
            </a:r>
            <a:r>
              <a:rPr lang="zh-CN" altLang="en-US" sz="2000" b="1" kern="0" dirty="0">
                <a:latin typeface="微软雅黑" panose="020B0503020204020204" charset="-122"/>
                <a:ea typeface="微软雅黑" panose="020B0503020204020204" charset="-122"/>
              </a:rPr>
              <a:t>。换句话说，一个优秀的人工智能应该“能够”通过图灵测试，但并不表明图灵测试是人工智能的全部</a:t>
            </a:r>
            <a:endParaRPr lang="en-US" altLang="zh-CN" sz="2000" b="1" kern="0" dirty="0">
              <a:latin typeface="微软雅黑" panose="020B0503020204020204" charset="-122"/>
              <a:ea typeface="微软雅黑" panose="020B0503020204020204" charset="-122"/>
            </a:endParaRPr>
          </a:p>
        </p:txBody>
      </p:sp>
      <p:sp>
        <p:nvSpPr>
          <p:cNvPr id="3" name="矩形 2">
            <a:extLst>
              <a:ext uri="{FF2B5EF4-FFF2-40B4-BE49-F238E27FC236}">
                <a16:creationId xmlns:a16="http://schemas.microsoft.com/office/drawing/2014/main" id="{275BA5B2-A370-EDBD-2E75-5FAC1A991455}"/>
              </a:ext>
            </a:extLst>
          </p:cNvPr>
          <p:cNvSpPr/>
          <p:nvPr/>
        </p:nvSpPr>
        <p:spPr>
          <a:xfrm>
            <a:off x="566738" y="5226050"/>
            <a:ext cx="4770437" cy="400110"/>
          </a:xfrm>
          <a:prstGeom prst="rect">
            <a:avLst/>
          </a:prstGeom>
        </p:spPr>
        <p:txBody>
          <a:bodyPr>
            <a:spAutoFit/>
          </a:bodyPr>
          <a:lstStyle/>
          <a:p>
            <a:pPr marL="342900" indent="-342900">
              <a:buFont typeface="Arial" panose="020B0604020202020204" pitchFamily="34" charset="0"/>
              <a:buChar char="•"/>
              <a:defRPr/>
            </a:pPr>
            <a:r>
              <a:rPr lang="zh-CN" altLang="en-US" sz="2000" b="1" kern="0" dirty="0">
                <a:latin typeface="微软雅黑" panose="020B0503020204020204" charset="-122"/>
                <a:ea typeface="微软雅黑" panose="020B0503020204020204" charset="-122"/>
              </a:rPr>
              <a:t>评估机器智能程度可能需要新方法</a:t>
            </a:r>
            <a:endParaRPr lang="en-US" altLang="zh-CN" sz="2000" b="1" kern="0" dirty="0">
              <a:latin typeface="微软雅黑" panose="020B0503020204020204" charset="-122"/>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title"/>
          </p:nvPr>
        </p:nvSpPr>
        <p:spPr>
          <a:xfrm>
            <a:off x="457200" y="98425"/>
            <a:ext cx="8229600" cy="561975"/>
          </a:xfrm>
          <a:noFill/>
        </p:spPr>
        <p:txBody>
          <a:bodyPr>
            <a:normAutofit fontScale="90000"/>
          </a:bodyPr>
          <a:lstStyle/>
          <a:p>
            <a:r>
              <a:rPr lang="en-US" altLang="zh-CN" sz="3600"/>
              <a:t>AI</a:t>
            </a:r>
            <a:r>
              <a:rPr lang="zh-CN" altLang="en-US" sz="3600"/>
              <a:t>缘起之达特茅斯会议</a:t>
            </a:r>
          </a:p>
        </p:txBody>
      </p:sp>
      <p:pic>
        <p:nvPicPr>
          <p:cNvPr id="11267"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954088"/>
            <a:ext cx="399415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矩形 5"/>
          <p:cNvSpPr>
            <a:spLocks noChangeArrowheads="1"/>
          </p:cNvSpPr>
          <p:nvPr/>
        </p:nvSpPr>
        <p:spPr bwMode="auto">
          <a:xfrm>
            <a:off x="4706938" y="1628775"/>
            <a:ext cx="42767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pPr>
            <a:r>
              <a:rPr lang="zh-CN" altLang="en-US" sz="1800">
                <a:solidFill>
                  <a:srgbClr val="0070C0"/>
                </a:solidFill>
                <a:latin typeface="微软雅黑" panose="020B0503020204020204" charset="-122"/>
                <a:ea typeface="微软雅黑" panose="020B0503020204020204" charset="-122"/>
              </a:rPr>
              <a:t>约翰</a:t>
            </a:r>
            <a:r>
              <a:rPr lang="en-US" altLang="zh-CN" sz="1800">
                <a:solidFill>
                  <a:srgbClr val="0070C0"/>
                </a:solidFill>
                <a:latin typeface="微软雅黑" panose="020B0503020204020204" charset="-122"/>
                <a:ea typeface="微软雅黑" panose="020B0503020204020204" charset="-122"/>
              </a:rPr>
              <a:t>·</a:t>
            </a:r>
            <a:r>
              <a:rPr lang="zh-CN" altLang="en-US" sz="1800">
                <a:solidFill>
                  <a:srgbClr val="0070C0"/>
                </a:solidFill>
                <a:latin typeface="微软雅黑" panose="020B0503020204020204" charset="-122"/>
                <a:ea typeface="微软雅黑" panose="020B0503020204020204" charset="-122"/>
              </a:rPr>
              <a:t>麦卡锡（</a:t>
            </a:r>
            <a:r>
              <a:rPr lang="en-US" altLang="zh-CN" sz="1800">
                <a:solidFill>
                  <a:srgbClr val="0070C0"/>
                </a:solidFill>
                <a:latin typeface="微软雅黑" panose="020B0503020204020204" charset="-122"/>
                <a:ea typeface="微软雅黑" panose="020B0503020204020204" charset="-122"/>
              </a:rPr>
              <a:t>J. McCarthy</a:t>
            </a:r>
            <a:r>
              <a:rPr lang="zh-CN" altLang="en-US" sz="1800">
                <a:solidFill>
                  <a:srgbClr val="0070C0"/>
                </a:solidFill>
                <a:latin typeface="微软雅黑" panose="020B0503020204020204" charset="-122"/>
                <a:ea typeface="微软雅黑" panose="020B0503020204020204" charset="-122"/>
              </a:rPr>
              <a:t>）：达特茅斯学院数学助理教授</a:t>
            </a:r>
          </a:p>
          <a:p>
            <a:pPr>
              <a:lnSpc>
                <a:spcPct val="100000"/>
              </a:lnSpc>
              <a:spcBef>
                <a:spcPct val="0"/>
              </a:spcBef>
            </a:pPr>
            <a:r>
              <a:rPr lang="zh-CN" altLang="en-US" sz="1800">
                <a:latin typeface="微软雅黑" panose="020B0503020204020204" charset="-122"/>
                <a:ea typeface="微软雅黑" panose="020B0503020204020204" charset="-122"/>
              </a:rPr>
              <a:t>马文</a:t>
            </a:r>
            <a:r>
              <a:rPr lang="en-US" altLang="zh-CN" sz="1800">
                <a:latin typeface="微软雅黑" panose="020B0503020204020204" charset="-122"/>
                <a:ea typeface="微软雅黑" panose="020B0503020204020204" charset="-122"/>
              </a:rPr>
              <a:t>·</a:t>
            </a:r>
            <a:r>
              <a:rPr lang="zh-CN" altLang="en-US" sz="1800">
                <a:latin typeface="微软雅黑" panose="020B0503020204020204" charset="-122"/>
                <a:ea typeface="微软雅黑" panose="020B0503020204020204" charset="-122"/>
              </a:rPr>
              <a:t>明斯基（</a:t>
            </a:r>
            <a:r>
              <a:rPr lang="en-US" altLang="zh-CN" sz="1800">
                <a:latin typeface="微软雅黑" panose="020B0503020204020204" charset="-122"/>
                <a:ea typeface="微软雅黑" panose="020B0503020204020204" charset="-122"/>
              </a:rPr>
              <a:t>M. L. Minsky</a:t>
            </a:r>
            <a:r>
              <a:rPr lang="zh-CN" altLang="en-US" sz="1800">
                <a:latin typeface="微软雅黑" panose="020B0503020204020204" charset="-122"/>
                <a:ea typeface="微软雅黑" panose="020B0503020204020204" charset="-122"/>
              </a:rPr>
              <a:t>）：哈佛大学数学与神经学初级研究员</a:t>
            </a:r>
          </a:p>
          <a:p>
            <a:pPr>
              <a:lnSpc>
                <a:spcPct val="100000"/>
              </a:lnSpc>
              <a:spcBef>
                <a:spcPct val="0"/>
              </a:spcBef>
            </a:pPr>
            <a:r>
              <a:rPr lang="zh-CN" altLang="en-US" sz="1800">
                <a:latin typeface="微软雅黑" panose="020B0503020204020204" charset="-122"/>
                <a:ea typeface="微软雅黑" panose="020B0503020204020204" charset="-122"/>
              </a:rPr>
              <a:t>克劳德</a:t>
            </a:r>
            <a:r>
              <a:rPr lang="en-US" altLang="zh-CN" sz="1800">
                <a:latin typeface="微软雅黑" panose="020B0503020204020204" charset="-122"/>
                <a:ea typeface="微软雅黑" panose="020B0503020204020204" charset="-122"/>
              </a:rPr>
              <a:t>·</a:t>
            </a:r>
            <a:r>
              <a:rPr lang="zh-CN" altLang="en-US" sz="1800">
                <a:latin typeface="微软雅黑" panose="020B0503020204020204" charset="-122"/>
                <a:ea typeface="微软雅黑" panose="020B0503020204020204" charset="-122"/>
              </a:rPr>
              <a:t>香农（</a:t>
            </a:r>
            <a:r>
              <a:rPr lang="en-US" altLang="zh-CN" sz="1800">
                <a:latin typeface="微软雅黑" panose="020B0503020204020204" charset="-122"/>
                <a:ea typeface="微软雅黑" panose="020B0503020204020204" charset="-122"/>
              </a:rPr>
              <a:t>C. E. Shannon</a:t>
            </a:r>
            <a:r>
              <a:rPr lang="zh-CN" altLang="en-US" sz="1800">
                <a:latin typeface="微软雅黑" panose="020B0503020204020204" charset="-122"/>
                <a:ea typeface="微软雅黑" panose="020B0503020204020204" charset="-122"/>
              </a:rPr>
              <a:t>）：贝尔电话实验室数学家与信息论奠基人</a:t>
            </a:r>
            <a:endParaRPr lang="en-US" altLang="zh-CN" sz="1800">
              <a:latin typeface="微软雅黑" panose="020B0503020204020204" charset="-122"/>
              <a:ea typeface="微软雅黑" panose="020B0503020204020204" charset="-122"/>
            </a:endParaRPr>
          </a:p>
          <a:p>
            <a:pPr>
              <a:lnSpc>
                <a:spcPct val="100000"/>
              </a:lnSpc>
              <a:spcBef>
                <a:spcPct val="0"/>
              </a:spcBef>
            </a:pPr>
            <a:r>
              <a:rPr lang="en-US" altLang="zh-CN" sz="1800">
                <a:latin typeface="微软雅黑" panose="020B0503020204020204" charset="-122"/>
                <a:ea typeface="微软雅黑" panose="020B0503020204020204" charset="-122"/>
              </a:rPr>
              <a:t>N. Rochester</a:t>
            </a:r>
            <a:r>
              <a:rPr lang="zh-CN" altLang="en-US" sz="1800">
                <a:latin typeface="微软雅黑" panose="020B0503020204020204" charset="-122"/>
                <a:ea typeface="微软雅黑" panose="020B0503020204020204" charset="-122"/>
              </a:rPr>
              <a:t>：</a:t>
            </a:r>
            <a:r>
              <a:rPr lang="en-US" altLang="zh-CN" sz="1800">
                <a:latin typeface="微软雅黑" panose="020B0503020204020204" charset="-122"/>
                <a:ea typeface="微软雅黑" panose="020B0503020204020204" charset="-122"/>
              </a:rPr>
              <a:t>IBM</a:t>
            </a:r>
            <a:r>
              <a:rPr lang="zh-CN" altLang="en-US" sz="1800">
                <a:latin typeface="微软雅黑" panose="020B0503020204020204" charset="-122"/>
                <a:ea typeface="微软雅黑" panose="020B0503020204020204" charset="-122"/>
              </a:rPr>
              <a:t>信息研究经理，</a:t>
            </a:r>
            <a:r>
              <a:rPr lang="en-US" altLang="zh-CN" sz="1800">
                <a:latin typeface="微软雅黑" panose="020B0503020204020204" charset="-122"/>
                <a:ea typeface="微软雅黑" panose="020B0503020204020204" charset="-122"/>
              </a:rPr>
              <a:t>IBM</a:t>
            </a:r>
            <a:r>
              <a:rPr lang="zh-CN" altLang="en-US" sz="1800">
                <a:latin typeface="微软雅黑" panose="020B0503020204020204" charset="-122"/>
                <a:ea typeface="微软雅黑" panose="020B0503020204020204" charset="-122"/>
              </a:rPr>
              <a:t>第一代通用机</a:t>
            </a:r>
            <a:r>
              <a:rPr lang="en-US" altLang="zh-CN" sz="1800">
                <a:latin typeface="微软雅黑" panose="020B0503020204020204" charset="-122"/>
                <a:ea typeface="微软雅黑" panose="020B0503020204020204" charset="-122"/>
              </a:rPr>
              <a:t>701</a:t>
            </a:r>
            <a:r>
              <a:rPr lang="zh-CN" altLang="en-US" sz="1800">
                <a:latin typeface="微软雅黑" panose="020B0503020204020204" charset="-122"/>
                <a:ea typeface="微软雅黑" panose="020B0503020204020204" charset="-122"/>
              </a:rPr>
              <a:t>的主设计师</a:t>
            </a:r>
          </a:p>
        </p:txBody>
      </p:sp>
      <p:sp>
        <p:nvSpPr>
          <p:cNvPr id="11269" name="矩形 7"/>
          <p:cNvSpPr>
            <a:spLocks noChangeArrowheads="1"/>
          </p:cNvSpPr>
          <p:nvPr/>
        </p:nvSpPr>
        <p:spPr bwMode="auto">
          <a:xfrm>
            <a:off x="6111875" y="1089025"/>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0000FF"/>
                </a:solidFill>
                <a:latin typeface="微软雅黑" panose="020B0503020204020204" charset="-122"/>
                <a:ea typeface="微软雅黑" panose="020B0503020204020204" charset="-122"/>
              </a:rPr>
              <a:t>四位发起人</a:t>
            </a:r>
          </a:p>
        </p:txBody>
      </p:sp>
      <p:sp>
        <p:nvSpPr>
          <p:cNvPr id="11270" name="矩形 8"/>
          <p:cNvSpPr>
            <a:spLocks noChangeArrowheads="1"/>
          </p:cNvSpPr>
          <p:nvPr/>
        </p:nvSpPr>
        <p:spPr bwMode="auto">
          <a:xfrm>
            <a:off x="630238" y="4491038"/>
            <a:ext cx="80565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1200"/>
              </a:spcBef>
            </a:pPr>
            <a:r>
              <a:rPr lang="en-US" altLang="zh-CN" sz="2000">
                <a:latin typeface="微软雅黑" panose="020B0503020204020204" charset="-122"/>
                <a:ea typeface="微软雅黑" panose="020B0503020204020204" charset="-122"/>
              </a:rPr>
              <a:t>1956</a:t>
            </a:r>
            <a:r>
              <a:rPr lang="zh-CN" altLang="en-US" sz="2000">
                <a:latin typeface="微软雅黑" panose="020B0503020204020204" charset="-122"/>
                <a:ea typeface="微软雅黑" panose="020B0503020204020204" charset="-122"/>
              </a:rPr>
              <a:t>年美国达特茅斯人工智能研讨会：</a:t>
            </a:r>
            <a:r>
              <a:rPr lang="zh-CN" altLang="en-US" sz="2000">
                <a:solidFill>
                  <a:srgbClr val="FF0000"/>
                </a:solidFill>
                <a:latin typeface="微软雅黑" panose="020B0503020204020204" charset="-122"/>
                <a:ea typeface="微软雅黑" panose="020B0503020204020204" charset="-122"/>
              </a:rPr>
              <a:t>“人工智能” 概念诞生，人工智能正式称为一门研究学科</a:t>
            </a:r>
            <a:endParaRPr lang="en-US" altLang="zh-CN" sz="2000">
              <a:solidFill>
                <a:srgbClr val="FF0000"/>
              </a:solidFill>
              <a:latin typeface="微软雅黑" panose="020B0503020204020204" charset="-122"/>
              <a:ea typeface="微软雅黑" panose="020B0503020204020204" charset="-122"/>
            </a:endParaRPr>
          </a:p>
          <a:p>
            <a:pPr>
              <a:lnSpc>
                <a:spcPct val="100000"/>
              </a:lnSpc>
              <a:spcBef>
                <a:spcPts val="1200"/>
              </a:spcBef>
            </a:pPr>
            <a:r>
              <a:rPr lang="zh-CN" altLang="en-US" sz="2000">
                <a:latin typeface="微软雅黑" panose="020B0503020204020204" charset="-122"/>
                <a:ea typeface="微软雅黑" panose="020B0503020204020204" charset="-122"/>
              </a:rPr>
              <a:t>人工智能（</a:t>
            </a:r>
            <a:r>
              <a:rPr lang="en-US" altLang="zh-CN" sz="2000">
                <a:latin typeface="微软雅黑" panose="020B0503020204020204" charset="-122"/>
                <a:ea typeface="微软雅黑" panose="020B0503020204020204" charset="-122"/>
              </a:rPr>
              <a:t>Artificial Intelligence</a:t>
            </a:r>
            <a:r>
              <a:rPr lang="zh-CN" altLang="en-US" sz="2000">
                <a:latin typeface="微软雅黑" panose="020B0503020204020204" charset="-122"/>
                <a:ea typeface="微软雅黑" panose="020B0503020204020204" charset="-122"/>
              </a:rPr>
              <a:t>）就是要让机器的行为像人所表现出来的智能行为一样，能够进行感知、认知、决策、执行</a:t>
            </a:r>
            <a:endParaRPr lang="en-US" altLang="zh-CN" sz="2000">
              <a:latin typeface="微软雅黑" panose="020B0503020204020204" charset="-122"/>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人工智能的四个层面</a:t>
            </a:r>
          </a:p>
        </p:txBody>
      </p:sp>
      <p:sp>
        <p:nvSpPr>
          <p:cNvPr id="13315" name="矩形 8"/>
          <p:cNvSpPr>
            <a:spLocks noChangeArrowheads="1"/>
          </p:cNvSpPr>
          <p:nvPr/>
        </p:nvSpPr>
        <p:spPr bwMode="auto">
          <a:xfrm>
            <a:off x="657225" y="5526088"/>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1200"/>
              </a:spcBef>
              <a:buFontTx/>
              <a:buNone/>
            </a:pPr>
            <a:r>
              <a:rPr lang="zh-CN" altLang="en-US" sz="2000">
                <a:solidFill>
                  <a:srgbClr val="FF0000"/>
                </a:solidFill>
                <a:latin typeface="微软雅黑" panose="020B0503020204020204" charset="-122"/>
                <a:ea typeface="微软雅黑" panose="020B0503020204020204" charset="-122"/>
              </a:rPr>
              <a:t>计算智能</a:t>
            </a:r>
            <a:endParaRPr lang="en-US" altLang="zh-CN" sz="2000">
              <a:solidFill>
                <a:srgbClr val="FF0000"/>
              </a:solidFill>
              <a:latin typeface="微软雅黑" panose="020B0503020204020204" charset="-122"/>
              <a:ea typeface="微软雅黑" panose="020B0503020204020204" charset="-122"/>
            </a:endParaRPr>
          </a:p>
        </p:txBody>
      </p:sp>
      <p:pic>
        <p:nvPicPr>
          <p:cNvPr id="13316"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6475" y="3473450"/>
            <a:ext cx="2025650"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矩形 9"/>
          <p:cNvSpPr>
            <a:spLocks noChangeArrowheads="1"/>
          </p:cNvSpPr>
          <p:nvPr/>
        </p:nvSpPr>
        <p:spPr bwMode="auto">
          <a:xfrm>
            <a:off x="2771775" y="4713288"/>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1200"/>
              </a:spcBef>
              <a:buFontTx/>
              <a:buNone/>
            </a:pPr>
            <a:r>
              <a:rPr lang="zh-CN" altLang="en-US" sz="2000" dirty="0">
                <a:solidFill>
                  <a:srgbClr val="FF0000"/>
                </a:solidFill>
                <a:latin typeface="微软雅黑" panose="020B0503020204020204" charset="-122"/>
                <a:ea typeface="微软雅黑" panose="020B0503020204020204" charset="-122"/>
              </a:rPr>
              <a:t>感知智能</a:t>
            </a:r>
            <a:endParaRPr lang="en-US" altLang="zh-CN" sz="2000" dirty="0">
              <a:solidFill>
                <a:srgbClr val="FF0000"/>
              </a:solidFill>
              <a:latin typeface="微软雅黑" panose="020B0503020204020204" charset="-122"/>
              <a:ea typeface="微软雅黑" panose="020B0503020204020204" charset="-122"/>
            </a:endParaRPr>
          </a:p>
        </p:txBody>
      </p:sp>
      <p:pic>
        <p:nvPicPr>
          <p:cNvPr id="13318" name="图片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575" y="2649538"/>
            <a:ext cx="2141538"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图片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4330700"/>
            <a:ext cx="18446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矩形 14"/>
          <p:cNvSpPr>
            <a:spLocks noChangeArrowheads="1"/>
          </p:cNvSpPr>
          <p:nvPr/>
        </p:nvSpPr>
        <p:spPr bwMode="auto">
          <a:xfrm>
            <a:off x="4956175" y="3971925"/>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1200"/>
              </a:spcBef>
              <a:buFontTx/>
              <a:buNone/>
            </a:pPr>
            <a:r>
              <a:rPr lang="zh-CN" altLang="en-US" sz="2000">
                <a:solidFill>
                  <a:srgbClr val="FF0000"/>
                </a:solidFill>
                <a:latin typeface="微软雅黑" panose="020B0503020204020204" charset="-122"/>
                <a:ea typeface="微软雅黑" panose="020B0503020204020204" charset="-122"/>
              </a:rPr>
              <a:t>认知智能</a:t>
            </a:r>
            <a:endParaRPr lang="en-US" altLang="zh-CN" sz="2000">
              <a:solidFill>
                <a:srgbClr val="FF0000"/>
              </a:solidFill>
              <a:latin typeface="微软雅黑" panose="020B0503020204020204" charset="-122"/>
              <a:ea typeface="微软雅黑" panose="020B0503020204020204" charset="-122"/>
            </a:endParaRPr>
          </a:p>
        </p:txBody>
      </p:sp>
      <p:sp>
        <p:nvSpPr>
          <p:cNvPr id="13321" name="矩形 16"/>
          <p:cNvSpPr>
            <a:spLocks noChangeArrowheads="1"/>
          </p:cNvSpPr>
          <p:nvPr/>
        </p:nvSpPr>
        <p:spPr bwMode="auto">
          <a:xfrm>
            <a:off x="7407275" y="3170238"/>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1200"/>
              </a:spcBef>
              <a:buFontTx/>
              <a:buNone/>
            </a:pPr>
            <a:r>
              <a:rPr lang="zh-CN" altLang="en-US" sz="2000">
                <a:solidFill>
                  <a:srgbClr val="FF0000"/>
                </a:solidFill>
                <a:latin typeface="微软雅黑" panose="020B0503020204020204" charset="-122"/>
                <a:ea typeface="微软雅黑" panose="020B0503020204020204" charset="-122"/>
              </a:rPr>
              <a:t>行动智能</a:t>
            </a:r>
            <a:endParaRPr lang="en-US" altLang="zh-CN" sz="2000">
              <a:solidFill>
                <a:srgbClr val="FF0000"/>
              </a:solidFill>
              <a:latin typeface="微软雅黑" panose="020B0503020204020204" charset="-122"/>
              <a:ea typeface="微软雅黑" panose="020B0503020204020204" charset="-122"/>
            </a:endParaRPr>
          </a:p>
        </p:txBody>
      </p:sp>
      <p:sp>
        <p:nvSpPr>
          <p:cNvPr id="13322" name="矩形 15"/>
          <p:cNvSpPr>
            <a:spLocks noChangeArrowheads="1"/>
          </p:cNvSpPr>
          <p:nvPr/>
        </p:nvSpPr>
        <p:spPr bwMode="auto">
          <a:xfrm>
            <a:off x="431800" y="6264275"/>
            <a:ext cx="208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1200"/>
              </a:spcBef>
              <a:buFontTx/>
              <a:buNone/>
            </a:pPr>
            <a:r>
              <a:rPr lang="en-US" altLang="zh-CN" sz="1400">
                <a:latin typeface="微软雅黑" panose="020B0503020204020204" charset="-122"/>
                <a:ea typeface="微软雅黑" panose="020B0503020204020204" charset="-122"/>
              </a:rPr>
              <a:t> </a:t>
            </a:r>
            <a:r>
              <a:rPr lang="zh-CN" altLang="en-US" sz="1400">
                <a:latin typeface="微软雅黑" panose="020B0503020204020204" charset="-122"/>
                <a:ea typeface="微软雅黑" panose="020B0503020204020204" charset="-122"/>
              </a:rPr>
              <a:t> </a:t>
            </a:r>
            <a:endParaRPr lang="en-US" altLang="zh-CN" sz="1400">
              <a:latin typeface="微软雅黑" panose="020B0503020204020204" charset="-122"/>
              <a:ea typeface="微软雅黑" panose="020B0503020204020204" charset="-122"/>
            </a:endParaRPr>
          </a:p>
        </p:txBody>
      </p:sp>
      <p:sp>
        <p:nvSpPr>
          <p:cNvPr id="13323" name="矩形 18"/>
          <p:cNvSpPr>
            <a:spLocks noChangeArrowheads="1"/>
          </p:cNvSpPr>
          <p:nvPr/>
        </p:nvSpPr>
        <p:spPr bwMode="auto">
          <a:xfrm>
            <a:off x="657225" y="5894388"/>
            <a:ext cx="1214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1200"/>
              </a:spcBef>
              <a:buFontTx/>
              <a:buNone/>
            </a:pPr>
            <a:r>
              <a:rPr lang="zh-CN" altLang="en-US" sz="2000">
                <a:solidFill>
                  <a:srgbClr val="0000FF"/>
                </a:solidFill>
                <a:latin typeface="微软雅黑" panose="020B0503020204020204" charset="-122"/>
                <a:ea typeface="微软雅黑" panose="020B0503020204020204" charset="-122"/>
              </a:rPr>
              <a:t>能存会算</a:t>
            </a:r>
            <a:endParaRPr lang="en-US" altLang="zh-CN" sz="2000">
              <a:solidFill>
                <a:srgbClr val="0000FF"/>
              </a:solidFill>
              <a:latin typeface="微软雅黑" panose="020B0503020204020204" charset="-122"/>
              <a:ea typeface="微软雅黑" panose="020B0503020204020204" charset="-122"/>
            </a:endParaRPr>
          </a:p>
        </p:txBody>
      </p:sp>
      <p:sp>
        <p:nvSpPr>
          <p:cNvPr id="22" name="箭头: 圆角右 21"/>
          <p:cNvSpPr/>
          <p:nvPr/>
        </p:nvSpPr>
        <p:spPr>
          <a:xfrm>
            <a:off x="1649413" y="3616325"/>
            <a:ext cx="584200" cy="65246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4" name="箭头: 圆角右 23"/>
          <p:cNvSpPr/>
          <p:nvPr/>
        </p:nvSpPr>
        <p:spPr>
          <a:xfrm>
            <a:off x="3727450" y="2738438"/>
            <a:ext cx="585788" cy="6524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5" name="箭头: 圆角右 24"/>
          <p:cNvSpPr/>
          <p:nvPr/>
        </p:nvSpPr>
        <p:spPr>
          <a:xfrm>
            <a:off x="6180138" y="2058988"/>
            <a:ext cx="584200" cy="56197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3327" name="矩形 22"/>
          <p:cNvSpPr>
            <a:spLocks noChangeArrowheads="1"/>
          </p:cNvSpPr>
          <p:nvPr/>
        </p:nvSpPr>
        <p:spPr bwMode="auto">
          <a:xfrm>
            <a:off x="180975" y="2687638"/>
            <a:ext cx="19653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pPr>
            <a:r>
              <a:rPr lang="zh-CN" altLang="en-US" sz="1400">
                <a:latin typeface="微软雅黑" panose="020B0503020204020204" charset="-122"/>
                <a:ea typeface="微软雅黑" panose="020B0503020204020204" charset="-122"/>
              </a:rPr>
              <a:t>机器拥有超强的记忆存储力和超快的计算能力</a:t>
            </a:r>
            <a:endParaRPr lang="en-US" altLang="zh-CN" sz="1400">
              <a:latin typeface="微软雅黑" panose="020B0503020204020204" charset="-122"/>
              <a:ea typeface="微软雅黑" panose="020B0503020204020204" charset="-122"/>
            </a:endParaRPr>
          </a:p>
          <a:p>
            <a:pPr>
              <a:lnSpc>
                <a:spcPct val="100000"/>
              </a:lnSpc>
              <a:spcBef>
                <a:spcPct val="0"/>
              </a:spcBef>
            </a:pPr>
            <a:r>
              <a:rPr lang="zh-CN" altLang="en-US" sz="1400">
                <a:latin typeface="微软雅黑" panose="020B0503020204020204" charset="-122"/>
                <a:ea typeface="微软雅黑" panose="020B0503020204020204" charset="-122"/>
              </a:rPr>
              <a:t>机器在强运算方面已远超人类</a:t>
            </a:r>
            <a:endParaRPr lang="en-US" altLang="zh-CN" sz="1400">
              <a:latin typeface="微软雅黑" panose="020B0503020204020204" charset="-122"/>
              <a:ea typeface="微软雅黑" panose="020B0503020204020204" charset="-122"/>
            </a:endParaRPr>
          </a:p>
        </p:txBody>
      </p:sp>
      <p:sp>
        <p:nvSpPr>
          <p:cNvPr id="13328" name="矩形 27"/>
          <p:cNvSpPr>
            <a:spLocks noChangeArrowheads="1"/>
          </p:cNvSpPr>
          <p:nvPr/>
        </p:nvSpPr>
        <p:spPr bwMode="auto">
          <a:xfrm>
            <a:off x="2808288" y="5113338"/>
            <a:ext cx="1214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0000FF"/>
                </a:solidFill>
                <a:latin typeface="微软雅黑" panose="020B0503020204020204" charset="-122"/>
                <a:ea typeface="微软雅黑" panose="020B0503020204020204" charset="-122"/>
              </a:rPr>
              <a:t>能听会说</a:t>
            </a:r>
            <a:endParaRPr lang="en-US" altLang="zh-CN" sz="2000">
              <a:solidFill>
                <a:srgbClr val="0000FF"/>
              </a:solidFill>
              <a:latin typeface="微软雅黑" panose="020B0503020204020204" charset="-122"/>
              <a:ea typeface="微软雅黑" panose="020B0503020204020204" charset="-122"/>
            </a:endParaRPr>
          </a:p>
          <a:p>
            <a:pPr>
              <a:lnSpc>
                <a:spcPct val="100000"/>
              </a:lnSpc>
              <a:spcBef>
                <a:spcPct val="0"/>
              </a:spcBef>
              <a:buFontTx/>
              <a:buNone/>
            </a:pPr>
            <a:r>
              <a:rPr lang="zh-CN" altLang="en-US" sz="2000">
                <a:solidFill>
                  <a:srgbClr val="0000FF"/>
                </a:solidFill>
                <a:latin typeface="微软雅黑" panose="020B0503020204020204" charset="-122"/>
                <a:ea typeface="微软雅黑" panose="020B0503020204020204" charset="-122"/>
              </a:rPr>
              <a:t>能看会认</a:t>
            </a:r>
            <a:endParaRPr lang="en-US" altLang="zh-CN" sz="2000">
              <a:solidFill>
                <a:srgbClr val="0000FF"/>
              </a:solidFill>
              <a:latin typeface="微软雅黑" panose="020B0503020204020204" charset="-122"/>
              <a:ea typeface="微软雅黑" panose="020B0503020204020204" charset="-122"/>
            </a:endParaRPr>
          </a:p>
        </p:txBody>
      </p:sp>
      <p:sp>
        <p:nvSpPr>
          <p:cNvPr id="13329" name="矩形 28"/>
          <p:cNvSpPr>
            <a:spLocks noChangeArrowheads="1"/>
          </p:cNvSpPr>
          <p:nvPr/>
        </p:nvSpPr>
        <p:spPr bwMode="auto">
          <a:xfrm>
            <a:off x="1992313" y="1906588"/>
            <a:ext cx="24812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pPr>
            <a:r>
              <a:rPr lang="zh-CN" altLang="en-US" sz="1400">
                <a:latin typeface="微软雅黑" panose="020B0503020204020204" charset="-122"/>
                <a:ea typeface="微软雅黑" panose="020B0503020204020204" charset="-122"/>
              </a:rPr>
              <a:t>机器具备视觉、听觉、触觉等感知能力</a:t>
            </a:r>
            <a:endParaRPr lang="en-US" altLang="zh-CN" sz="1400">
              <a:latin typeface="微软雅黑" panose="020B0503020204020204" charset="-122"/>
              <a:ea typeface="微软雅黑" panose="020B0503020204020204" charset="-122"/>
            </a:endParaRPr>
          </a:p>
          <a:p>
            <a:pPr>
              <a:lnSpc>
                <a:spcPct val="100000"/>
              </a:lnSpc>
              <a:spcBef>
                <a:spcPct val="0"/>
              </a:spcBef>
            </a:pPr>
            <a:r>
              <a:rPr lang="zh-CN" altLang="en-US" sz="1400">
                <a:latin typeface="微软雅黑" panose="020B0503020204020204" charset="-122"/>
                <a:ea typeface="微软雅黑" panose="020B0503020204020204" charset="-122"/>
              </a:rPr>
              <a:t>机器在感知方面已经达到甚至超越人类水平</a:t>
            </a:r>
            <a:endParaRPr lang="en-US" altLang="zh-CN" sz="1400">
              <a:latin typeface="微软雅黑" panose="020B0503020204020204" charset="-122"/>
              <a:ea typeface="微软雅黑" panose="020B0503020204020204" charset="-122"/>
            </a:endParaRPr>
          </a:p>
        </p:txBody>
      </p:sp>
      <p:sp>
        <p:nvSpPr>
          <p:cNvPr id="13330" name="矩形 30"/>
          <p:cNvSpPr>
            <a:spLocks noChangeArrowheads="1"/>
          </p:cNvSpPr>
          <p:nvPr/>
        </p:nvSpPr>
        <p:spPr bwMode="auto">
          <a:xfrm>
            <a:off x="5121275" y="4291013"/>
            <a:ext cx="12144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0000FF"/>
                </a:solidFill>
                <a:latin typeface="微软雅黑" panose="020B0503020204020204" charset="-122"/>
                <a:ea typeface="微软雅黑" panose="020B0503020204020204" charset="-122"/>
              </a:rPr>
              <a:t>能理解</a:t>
            </a:r>
            <a:endParaRPr lang="en-US" altLang="zh-CN" sz="2000">
              <a:solidFill>
                <a:srgbClr val="0000FF"/>
              </a:solidFill>
              <a:latin typeface="微软雅黑" panose="020B0503020204020204" charset="-122"/>
              <a:ea typeface="微软雅黑" panose="020B0503020204020204" charset="-122"/>
            </a:endParaRPr>
          </a:p>
          <a:p>
            <a:pPr>
              <a:lnSpc>
                <a:spcPct val="100000"/>
              </a:lnSpc>
              <a:spcBef>
                <a:spcPct val="0"/>
              </a:spcBef>
              <a:buFontTx/>
              <a:buNone/>
            </a:pPr>
            <a:r>
              <a:rPr lang="zh-CN" altLang="en-US" sz="2000">
                <a:solidFill>
                  <a:srgbClr val="0000FF"/>
                </a:solidFill>
                <a:latin typeface="微软雅黑" panose="020B0503020204020204" charset="-122"/>
                <a:ea typeface="微软雅黑" panose="020B0503020204020204" charset="-122"/>
              </a:rPr>
              <a:t>能思考</a:t>
            </a:r>
            <a:endParaRPr lang="en-US" altLang="zh-CN" sz="2000">
              <a:solidFill>
                <a:srgbClr val="0000FF"/>
              </a:solidFill>
              <a:latin typeface="微软雅黑" panose="020B0503020204020204" charset="-122"/>
              <a:ea typeface="微软雅黑" panose="020B0503020204020204" charset="-122"/>
            </a:endParaRPr>
          </a:p>
          <a:p>
            <a:pPr>
              <a:lnSpc>
                <a:spcPct val="100000"/>
              </a:lnSpc>
              <a:spcBef>
                <a:spcPct val="0"/>
              </a:spcBef>
              <a:buFontTx/>
              <a:buNone/>
            </a:pPr>
            <a:r>
              <a:rPr lang="zh-CN" altLang="en-US" sz="2000">
                <a:solidFill>
                  <a:srgbClr val="0000FF"/>
                </a:solidFill>
                <a:latin typeface="微软雅黑" panose="020B0503020204020204" charset="-122"/>
                <a:ea typeface="微软雅黑" panose="020B0503020204020204" charset="-122"/>
              </a:rPr>
              <a:t>能决策</a:t>
            </a:r>
            <a:endParaRPr lang="en-US" altLang="zh-CN" sz="2000">
              <a:solidFill>
                <a:srgbClr val="0000FF"/>
              </a:solidFill>
              <a:latin typeface="微软雅黑" panose="020B0503020204020204" charset="-122"/>
              <a:ea typeface="微软雅黑" panose="020B0503020204020204" charset="-122"/>
            </a:endParaRPr>
          </a:p>
        </p:txBody>
      </p:sp>
      <p:sp>
        <p:nvSpPr>
          <p:cNvPr id="13331" name="矩形 31"/>
          <p:cNvSpPr>
            <a:spLocks noChangeArrowheads="1"/>
          </p:cNvSpPr>
          <p:nvPr/>
        </p:nvSpPr>
        <p:spPr bwMode="auto">
          <a:xfrm>
            <a:off x="4392613" y="1141413"/>
            <a:ext cx="21478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just">
              <a:lnSpc>
                <a:spcPct val="100000"/>
              </a:lnSpc>
              <a:spcBef>
                <a:spcPct val="0"/>
              </a:spcBef>
            </a:pPr>
            <a:r>
              <a:rPr lang="zh-CN" altLang="en-US" sz="1400" dirty="0">
                <a:latin typeface="微软雅黑" panose="020B0503020204020204" charset="-122"/>
                <a:ea typeface="微软雅黑" panose="020B0503020204020204" charset="-122"/>
              </a:rPr>
              <a:t>机器具备逻辑推理、知识理解以及思考决策等认知能力</a:t>
            </a:r>
            <a:endParaRPr lang="en-US" altLang="zh-CN" sz="1400" dirty="0">
              <a:latin typeface="微软雅黑" panose="020B0503020204020204" charset="-122"/>
              <a:ea typeface="微软雅黑" panose="020B0503020204020204" charset="-122"/>
            </a:endParaRPr>
          </a:p>
          <a:p>
            <a:pPr algn="just">
              <a:lnSpc>
                <a:spcPct val="100000"/>
              </a:lnSpc>
              <a:spcBef>
                <a:spcPct val="0"/>
              </a:spcBef>
            </a:pPr>
            <a:r>
              <a:rPr lang="zh-CN" altLang="en-US" sz="1400" dirty="0">
                <a:latin typeface="微软雅黑" panose="020B0503020204020204" charset="-122"/>
                <a:ea typeface="微软雅黑" panose="020B0503020204020204" charset="-122"/>
              </a:rPr>
              <a:t>正在发展中</a:t>
            </a:r>
            <a:endParaRPr lang="en-US" altLang="zh-CN" sz="1400" dirty="0">
              <a:latin typeface="微软雅黑" panose="020B0503020204020204" charset="-122"/>
              <a:ea typeface="微软雅黑" panose="020B0503020204020204" charset="-122"/>
            </a:endParaRPr>
          </a:p>
        </p:txBody>
      </p:sp>
      <p:pic>
        <p:nvPicPr>
          <p:cNvPr id="13332" name="图片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7038" y="1898650"/>
            <a:ext cx="22256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矩形 34"/>
          <p:cNvSpPr>
            <a:spLocks noChangeArrowheads="1"/>
          </p:cNvSpPr>
          <p:nvPr/>
        </p:nvSpPr>
        <p:spPr bwMode="auto">
          <a:xfrm>
            <a:off x="7292975" y="3570288"/>
            <a:ext cx="1466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2000">
                <a:solidFill>
                  <a:srgbClr val="0000FF"/>
                </a:solidFill>
                <a:latin typeface="微软雅黑" panose="020B0503020204020204" charset="-122"/>
                <a:ea typeface="微软雅黑" panose="020B0503020204020204" charset="-122"/>
              </a:rPr>
              <a:t>能自主学习</a:t>
            </a:r>
            <a:endParaRPr lang="en-US" altLang="zh-CN" sz="2000">
              <a:solidFill>
                <a:srgbClr val="0000FF"/>
              </a:solidFill>
              <a:latin typeface="微软雅黑" panose="020B0503020204020204" charset="-122"/>
              <a:ea typeface="微软雅黑" panose="020B0503020204020204" charset="-122"/>
            </a:endParaRPr>
          </a:p>
          <a:p>
            <a:pPr>
              <a:lnSpc>
                <a:spcPct val="100000"/>
              </a:lnSpc>
              <a:spcBef>
                <a:spcPct val="0"/>
              </a:spcBef>
              <a:buFontTx/>
              <a:buNone/>
            </a:pPr>
            <a:r>
              <a:rPr lang="zh-CN" altLang="en-US" sz="2000">
                <a:solidFill>
                  <a:srgbClr val="0000FF"/>
                </a:solidFill>
                <a:latin typeface="微软雅黑" panose="020B0503020204020204" charset="-122"/>
                <a:ea typeface="微软雅黑" panose="020B0503020204020204" charset="-122"/>
              </a:rPr>
              <a:t>能自主决策</a:t>
            </a:r>
            <a:endParaRPr lang="en-US" altLang="zh-CN" sz="2000">
              <a:solidFill>
                <a:srgbClr val="0000FF"/>
              </a:solidFill>
              <a:latin typeface="微软雅黑" panose="020B0503020204020204" charset="-122"/>
              <a:ea typeface="微软雅黑" panose="020B0503020204020204" charset="-122"/>
            </a:endParaRPr>
          </a:p>
        </p:txBody>
      </p:sp>
      <p:sp>
        <p:nvSpPr>
          <p:cNvPr id="13334" name="矩形 35"/>
          <p:cNvSpPr>
            <a:spLocks noChangeArrowheads="1"/>
          </p:cNvSpPr>
          <p:nvPr/>
        </p:nvSpPr>
        <p:spPr bwMode="auto">
          <a:xfrm>
            <a:off x="6535738" y="793750"/>
            <a:ext cx="23304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just">
              <a:lnSpc>
                <a:spcPct val="100000"/>
              </a:lnSpc>
              <a:spcBef>
                <a:spcPct val="0"/>
              </a:spcBef>
            </a:pPr>
            <a:r>
              <a:rPr lang="zh-CN" altLang="en-US" sz="1400">
                <a:latin typeface="微软雅黑" panose="020B0503020204020204" charset="-122"/>
                <a:ea typeface="微软雅黑" panose="020B0503020204020204" charset="-122"/>
              </a:rPr>
              <a:t>机器具备自主化、自学习、自决策、自适应等能力</a:t>
            </a:r>
            <a:endParaRPr lang="en-US" altLang="zh-CN" sz="1400">
              <a:latin typeface="微软雅黑" panose="020B0503020204020204" charset="-122"/>
              <a:ea typeface="微软雅黑" panose="020B0503020204020204" charset="-122"/>
            </a:endParaRPr>
          </a:p>
          <a:p>
            <a:pPr algn="just">
              <a:lnSpc>
                <a:spcPct val="100000"/>
              </a:lnSpc>
              <a:spcBef>
                <a:spcPct val="0"/>
              </a:spcBef>
            </a:pPr>
            <a:r>
              <a:rPr lang="zh-CN" altLang="en-US" sz="1400">
                <a:latin typeface="微软雅黑" panose="020B0503020204020204" charset="-122"/>
                <a:ea typeface="微软雅黑" panose="020B0503020204020204" charset="-122"/>
              </a:rPr>
              <a:t>目前机器智能远未达到</a:t>
            </a:r>
            <a:endParaRPr lang="en-US" altLang="zh-CN" sz="1400">
              <a:latin typeface="微软雅黑" panose="020B0503020204020204" charset="-122"/>
              <a:ea typeface="微软雅黑" panose="020B0503020204020204" charset="-122"/>
            </a:endParaRPr>
          </a:p>
        </p:txBody>
      </p:sp>
      <p:sp>
        <p:nvSpPr>
          <p:cNvPr id="37" name="椭圆 36"/>
          <p:cNvSpPr/>
          <p:nvPr/>
        </p:nvSpPr>
        <p:spPr>
          <a:xfrm>
            <a:off x="5337175" y="5202238"/>
            <a:ext cx="3763963" cy="795337"/>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zh-CN" altLang="en-US" sz="2000" b="1" dirty="0">
                <a:latin typeface="微软雅黑" panose="020B0503020204020204" charset="-122"/>
                <a:ea typeface="微软雅黑" panose="020B0503020204020204" charset="-122"/>
              </a:rPr>
              <a:t>强（通用）人工智能</a:t>
            </a:r>
          </a:p>
        </p:txBody>
      </p:sp>
      <p:sp>
        <p:nvSpPr>
          <p:cNvPr id="39" name="椭圆 38"/>
          <p:cNvSpPr/>
          <p:nvPr/>
        </p:nvSpPr>
        <p:spPr>
          <a:xfrm>
            <a:off x="1871663" y="5997575"/>
            <a:ext cx="3128962" cy="708025"/>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zh-CN" altLang="en-US" sz="2000" b="1" dirty="0">
                <a:latin typeface="微软雅黑" panose="020B0503020204020204" charset="-122"/>
                <a:ea typeface="微软雅黑" panose="020B0503020204020204" charset="-122"/>
              </a:rPr>
              <a:t>  弱人工智能</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人工智能之三大流派</a:t>
            </a:r>
          </a:p>
        </p:txBody>
      </p:sp>
      <p:sp>
        <p:nvSpPr>
          <p:cNvPr id="15363" name="矩形 5"/>
          <p:cNvSpPr>
            <a:spLocks noChangeArrowheads="1"/>
          </p:cNvSpPr>
          <p:nvPr/>
        </p:nvSpPr>
        <p:spPr bwMode="auto">
          <a:xfrm>
            <a:off x="482600" y="954088"/>
            <a:ext cx="82296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1200"/>
              </a:spcBef>
            </a:pPr>
            <a:r>
              <a:rPr lang="en-US" altLang="zh-CN" sz="2000">
                <a:latin typeface="微软雅黑" panose="020B0503020204020204" charset="-122"/>
                <a:ea typeface="微软雅黑" panose="020B0503020204020204" charset="-122"/>
              </a:rPr>
              <a:t>1956</a:t>
            </a:r>
            <a:r>
              <a:rPr lang="zh-CN" altLang="en-US" sz="2000">
                <a:latin typeface="微软雅黑" panose="020B0503020204020204" charset="-122"/>
                <a:ea typeface="微软雅黑" panose="020B0503020204020204" charset="-122"/>
              </a:rPr>
              <a:t>年的美国达特茅斯人工智能研讨会开启了 “人工智能”研究的大幕，</a:t>
            </a:r>
            <a:r>
              <a:rPr lang="zh-CN" altLang="en-US" sz="2000">
                <a:solidFill>
                  <a:srgbClr val="FF0000"/>
                </a:solidFill>
                <a:latin typeface="微软雅黑" panose="020B0503020204020204" charset="-122"/>
                <a:ea typeface="微软雅黑" panose="020B0503020204020204" charset="-122"/>
              </a:rPr>
              <a:t>但是如何开展人工智能研究、如何设计通用的理论指导人工智能研究仍是一个开放性课题</a:t>
            </a:r>
            <a:r>
              <a:rPr lang="zh-CN" altLang="en-US" sz="2000">
                <a:latin typeface="微软雅黑" panose="020B0503020204020204" charset="-122"/>
                <a:ea typeface="微软雅黑" panose="020B0503020204020204" charset="-122"/>
              </a:rPr>
              <a:t>。因此，在人工智能的研究过程中诞生了很多不同的流派</a:t>
            </a:r>
            <a:endParaRPr lang="en-US" altLang="zh-CN" sz="2000">
              <a:latin typeface="微软雅黑" panose="020B0503020204020204" charset="-122"/>
              <a:ea typeface="微软雅黑" panose="020B0503020204020204" charset="-122"/>
            </a:endParaRPr>
          </a:p>
        </p:txBody>
      </p:sp>
      <p:pic>
        <p:nvPicPr>
          <p:cNvPr id="15364"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500" y="3182938"/>
            <a:ext cx="2554288" cy="15398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5" name="矩形 7"/>
          <p:cNvSpPr>
            <a:spLocks noChangeArrowheads="1"/>
          </p:cNvSpPr>
          <p:nvPr/>
        </p:nvSpPr>
        <p:spPr bwMode="auto">
          <a:xfrm>
            <a:off x="1466850" y="48641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0000FF"/>
                </a:solidFill>
                <a:latin typeface="微软雅黑" panose="020B0503020204020204" charset="-122"/>
                <a:ea typeface="微软雅黑" panose="020B0503020204020204" charset="-122"/>
              </a:rPr>
              <a:t>符号主义</a:t>
            </a:r>
            <a:endParaRPr lang="zh-CN" altLang="en-US" sz="1800" b="0">
              <a:solidFill>
                <a:srgbClr val="0000FF"/>
              </a:solidFill>
            </a:endParaRPr>
          </a:p>
        </p:txBody>
      </p:sp>
      <p:pic>
        <p:nvPicPr>
          <p:cNvPr id="1536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1063" y="3175000"/>
            <a:ext cx="2386012" cy="1543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67" name="矩形 10"/>
          <p:cNvSpPr>
            <a:spLocks noChangeArrowheads="1"/>
          </p:cNvSpPr>
          <p:nvPr/>
        </p:nvSpPr>
        <p:spPr bwMode="auto">
          <a:xfrm>
            <a:off x="449263" y="2330450"/>
            <a:ext cx="8037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ts val="1200"/>
              </a:spcBef>
            </a:pPr>
            <a:r>
              <a:rPr lang="zh-CN" altLang="en-US" sz="2000">
                <a:solidFill>
                  <a:srgbClr val="FF0000"/>
                </a:solidFill>
                <a:latin typeface="微软雅黑" panose="020B0503020204020204" charset="-122"/>
                <a:ea typeface="微软雅黑" panose="020B0503020204020204" charset="-122"/>
              </a:rPr>
              <a:t>归纳起来，可分为符号主义、连接主义以及行动主义三大流派</a:t>
            </a:r>
            <a:endParaRPr lang="en-US" altLang="zh-CN" sz="2000">
              <a:solidFill>
                <a:srgbClr val="FF0000"/>
              </a:solidFill>
              <a:latin typeface="微软雅黑" panose="020B0503020204020204" charset="-122"/>
              <a:ea typeface="微软雅黑" panose="020B0503020204020204" charset="-122"/>
            </a:endParaRPr>
          </a:p>
        </p:txBody>
      </p:sp>
      <p:sp>
        <p:nvSpPr>
          <p:cNvPr id="15368" name="矩形 13"/>
          <p:cNvSpPr>
            <a:spLocks noChangeArrowheads="1"/>
          </p:cNvSpPr>
          <p:nvPr/>
        </p:nvSpPr>
        <p:spPr bwMode="auto">
          <a:xfrm>
            <a:off x="4214813" y="48641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0000FF"/>
                </a:solidFill>
                <a:latin typeface="微软雅黑" panose="020B0503020204020204" charset="-122"/>
                <a:ea typeface="微软雅黑" panose="020B0503020204020204" charset="-122"/>
              </a:rPr>
              <a:t>连接主义</a:t>
            </a:r>
            <a:endParaRPr lang="zh-CN" altLang="en-US" sz="1800" b="0">
              <a:solidFill>
                <a:srgbClr val="0000FF"/>
              </a:solidFill>
            </a:endParaRPr>
          </a:p>
        </p:txBody>
      </p:sp>
      <p:pic>
        <p:nvPicPr>
          <p:cNvPr id="15369"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7775" y="3182938"/>
            <a:ext cx="2298700" cy="1530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370" name="矩形 15"/>
          <p:cNvSpPr>
            <a:spLocks noChangeArrowheads="1"/>
          </p:cNvSpPr>
          <p:nvPr/>
        </p:nvSpPr>
        <p:spPr bwMode="auto">
          <a:xfrm>
            <a:off x="6986588" y="48641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0000FF"/>
                </a:solidFill>
                <a:latin typeface="微软雅黑" panose="020B0503020204020204" charset="-122"/>
                <a:ea typeface="微软雅黑" panose="020B0503020204020204" charset="-122"/>
              </a:rPr>
              <a:t>行动主义</a:t>
            </a:r>
            <a:endParaRPr lang="zh-CN" altLang="en-US" sz="1800" b="0">
              <a:solidFill>
                <a:srgbClr val="0000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符号主义派系</a:t>
            </a:r>
          </a:p>
        </p:txBody>
      </p:sp>
      <p:sp>
        <p:nvSpPr>
          <p:cNvPr id="26" name="矩形 25"/>
          <p:cNvSpPr/>
          <p:nvPr/>
        </p:nvSpPr>
        <p:spPr>
          <a:xfrm>
            <a:off x="161925" y="1089025"/>
            <a:ext cx="8775700" cy="3092450"/>
          </a:xfrm>
          <a:prstGeom prst="rect">
            <a:avLst/>
          </a:prstGeom>
        </p:spPr>
        <p:txBody>
          <a:bodyPr>
            <a:spAutoFit/>
          </a:bodyPr>
          <a:lstStyle/>
          <a:p>
            <a:pPr marL="342900" indent="-342900">
              <a:spcBef>
                <a:spcPts val="600"/>
              </a:spcBef>
              <a:buFont typeface="Arial" panose="020B0604020202020204" pitchFamily="34" charset="0"/>
              <a:buChar char="•"/>
              <a:defRPr/>
            </a:pPr>
            <a:r>
              <a:rPr lang="zh-CN" altLang="en-US" b="1" kern="0" dirty="0">
                <a:solidFill>
                  <a:srgbClr val="FF0000"/>
                </a:solidFill>
                <a:latin typeface="微软雅黑" panose="020B0503020204020204" charset="-122"/>
                <a:ea typeface="微软雅黑" panose="020B0503020204020204" charset="-122"/>
              </a:rPr>
              <a:t>符号主义：以基于知识工程的专家系统研究为代表，利用应用逻辑推理法则模拟人类智能活动。</a:t>
            </a:r>
            <a:r>
              <a:rPr lang="zh-CN" altLang="en-US" b="1" kern="0" dirty="0">
                <a:latin typeface="微软雅黑" panose="020B0503020204020204" charset="-122"/>
                <a:ea typeface="微软雅黑" panose="020B0503020204020204" charset="-122"/>
              </a:rPr>
              <a:t>具体来讲，符号主义认为人类认知和思维的基本单元是符号，而基于符号的一系列运算就构成了认知的过程，所以人和计算机都可以被看成具备逻辑推理能力的符号系统，换句话说，计算机可以通过各种符号运算来模拟人的“智能”</a:t>
            </a:r>
            <a:endParaRPr lang="en-US" altLang="zh-CN"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代表性成果为</a:t>
            </a:r>
            <a:r>
              <a:rPr lang="en-US" altLang="zh-CN" b="1" kern="0" dirty="0">
                <a:latin typeface="微软雅黑" panose="020B0503020204020204" charset="-122"/>
                <a:ea typeface="微软雅黑" panose="020B0503020204020204" charset="-122"/>
              </a:rPr>
              <a:t>Allen</a:t>
            </a:r>
            <a:r>
              <a:rPr lang="zh-CN" altLang="en-US" b="1" kern="0" dirty="0">
                <a:latin typeface="微软雅黑" panose="020B0503020204020204" charset="-122"/>
                <a:ea typeface="微软雅黑" panose="020B0503020204020204" charset="-122"/>
              </a:rPr>
              <a:t>等人发明的“逻辑理论家”（利用机器实现数学证明）、启发式搜索、专家系统、知识工程等</a:t>
            </a:r>
            <a:endParaRPr lang="en-US" altLang="zh-CN"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符号主义曾长期一枝独秀，为人工智能的发展作出重要贡献，尤其是专家系统的成功开发与应用，为人工智能走向工程应用和实现理论联系实际具有特别重要的意义</a:t>
            </a:r>
            <a:endParaRPr lang="en-US" altLang="zh-CN"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代表性案例：</a:t>
            </a:r>
            <a:r>
              <a:rPr lang="en-US" altLang="zh-CN" b="1" kern="0" dirty="0">
                <a:solidFill>
                  <a:srgbClr val="0000FF"/>
                </a:solidFill>
                <a:latin typeface="微软雅黑" panose="020B0503020204020204" charset="-122"/>
                <a:ea typeface="微软雅黑" panose="020B0503020204020204" charset="-122"/>
              </a:rPr>
              <a:t>IBM</a:t>
            </a:r>
            <a:r>
              <a:rPr lang="zh-CN" altLang="en-US" b="1" kern="0" dirty="0">
                <a:solidFill>
                  <a:srgbClr val="0000FF"/>
                </a:solidFill>
                <a:latin typeface="微软雅黑" panose="020B0503020204020204" charset="-122"/>
                <a:ea typeface="微软雅黑" panose="020B0503020204020204" charset="-122"/>
              </a:rPr>
              <a:t>公司研发的自动问答机器人</a:t>
            </a:r>
            <a:r>
              <a:rPr lang="en-US" altLang="zh-CN" b="1" kern="0" dirty="0">
                <a:solidFill>
                  <a:srgbClr val="0000FF"/>
                </a:solidFill>
                <a:latin typeface="微软雅黑" panose="020B0503020204020204" charset="-122"/>
                <a:ea typeface="微软雅黑" panose="020B0503020204020204" charset="-122"/>
              </a:rPr>
              <a:t>Watson</a:t>
            </a:r>
            <a:r>
              <a:rPr lang="zh-CN" altLang="en-US" b="1" kern="0" dirty="0">
                <a:solidFill>
                  <a:srgbClr val="0000FF"/>
                </a:solidFill>
                <a:latin typeface="微软雅黑" panose="020B0503020204020204" charset="-122"/>
                <a:ea typeface="微软雅黑" panose="020B0503020204020204" charset="-122"/>
              </a:rPr>
              <a:t>在美国最受欢迎的智力竞赛节目</a:t>
            </a:r>
            <a:r>
              <a:rPr lang="en-US" altLang="zh-CN" b="1" kern="0" dirty="0">
                <a:solidFill>
                  <a:srgbClr val="0000FF"/>
                </a:solidFill>
                <a:latin typeface="微软雅黑" panose="020B0503020204020204" charset="-122"/>
                <a:ea typeface="微软雅黑" panose="020B0503020204020204" charset="-122"/>
              </a:rPr>
              <a:t>《</a:t>
            </a:r>
            <a:r>
              <a:rPr lang="zh-CN" altLang="en-US" b="1" kern="0" dirty="0">
                <a:solidFill>
                  <a:srgbClr val="0000FF"/>
                </a:solidFill>
                <a:latin typeface="微软雅黑" panose="020B0503020204020204" charset="-122"/>
                <a:ea typeface="微软雅黑" panose="020B0503020204020204" charset="-122"/>
              </a:rPr>
              <a:t>危险边缘</a:t>
            </a:r>
            <a:r>
              <a:rPr lang="en-US" altLang="zh-CN" b="1" kern="0" dirty="0">
                <a:solidFill>
                  <a:srgbClr val="0000FF"/>
                </a:solidFill>
                <a:latin typeface="微软雅黑" panose="020B0503020204020204" charset="-122"/>
                <a:ea typeface="微软雅黑" panose="020B0503020204020204" charset="-122"/>
              </a:rPr>
              <a:t>》</a:t>
            </a:r>
            <a:r>
              <a:rPr lang="zh-CN" altLang="en-US" b="1" kern="0" dirty="0">
                <a:solidFill>
                  <a:srgbClr val="0000FF"/>
                </a:solidFill>
                <a:latin typeface="微软雅黑" panose="020B0503020204020204" charset="-122"/>
                <a:ea typeface="微软雅黑" panose="020B0503020204020204" charset="-122"/>
              </a:rPr>
              <a:t>（类似江苏卫视</a:t>
            </a:r>
            <a:r>
              <a:rPr lang="en-US" altLang="zh-CN" b="1" kern="0" dirty="0">
                <a:solidFill>
                  <a:srgbClr val="0000FF"/>
                </a:solidFill>
                <a:latin typeface="微软雅黑" panose="020B0503020204020204" charset="-122"/>
                <a:ea typeface="微软雅黑" panose="020B0503020204020204" charset="-122"/>
              </a:rPr>
              <a:t>《</a:t>
            </a:r>
            <a:r>
              <a:rPr lang="zh-CN" altLang="en-US" b="1" kern="0" dirty="0">
                <a:solidFill>
                  <a:srgbClr val="0000FF"/>
                </a:solidFill>
                <a:latin typeface="微软雅黑" panose="020B0503020204020204" charset="-122"/>
                <a:ea typeface="微软雅黑" panose="020B0503020204020204" charset="-122"/>
              </a:rPr>
              <a:t>一站到底</a:t>
            </a:r>
            <a:r>
              <a:rPr lang="en-US" altLang="zh-CN" b="1" kern="0" dirty="0">
                <a:solidFill>
                  <a:srgbClr val="0000FF"/>
                </a:solidFill>
                <a:latin typeface="微软雅黑" panose="020B0503020204020204" charset="-122"/>
                <a:ea typeface="微软雅黑" panose="020B0503020204020204" charset="-122"/>
              </a:rPr>
              <a:t>》</a:t>
            </a:r>
            <a:r>
              <a:rPr lang="zh-CN" altLang="en-US" b="1" kern="0" dirty="0">
                <a:solidFill>
                  <a:srgbClr val="0000FF"/>
                </a:solidFill>
                <a:latin typeface="微软雅黑" panose="020B0503020204020204" charset="-122"/>
                <a:ea typeface="微软雅黑" panose="020B0503020204020204" charset="-122"/>
              </a:rPr>
              <a:t>）中击败人类</a:t>
            </a:r>
            <a:endParaRPr lang="en-US" altLang="zh-CN" b="1" kern="0" dirty="0">
              <a:solidFill>
                <a:srgbClr val="0000FF"/>
              </a:solidFill>
              <a:latin typeface="微软雅黑" panose="020B0503020204020204" charset="-122"/>
              <a:ea typeface="微软雅黑" panose="020B0503020204020204" charset="-122"/>
            </a:endParaRPr>
          </a:p>
        </p:txBody>
      </p:sp>
      <p:pic>
        <p:nvPicPr>
          <p:cNvPr id="17412"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3338" y="4419600"/>
            <a:ext cx="314642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876925" y="6264275"/>
            <a:ext cx="1617663" cy="369888"/>
          </a:xfrm>
          <a:prstGeom prst="rect">
            <a:avLst/>
          </a:prstGeom>
        </p:spPr>
        <p:txBody>
          <a:bodyPr wrap="none">
            <a:spAutoFit/>
          </a:bodyPr>
          <a:lstStyle/>
          <a:p>
            <a:pPr>
              <a:defRPr/>
            </a:pPr>
            <a:r>
              <a:rPr lang="en-US" altLang="zh-CN" b="1" kern="0" dirty="0">
                <a:solidFill>
                  <a:srgbClr val="0000FF"/>
                </a:solidFill>
                <a:latin typeface="微软雅黑" panose="020B0503020204020204" charset="-122"/>
                <a:ea typeface="微软雅黑" panose="020B0503020204020204" charset="-122"/>
              </a:rPr>
              <a:t>IBM</a:t>
            </a:r>
            <a:r>
              <a:rPr lang="zh-CN" altLang="en-US" b="1" kern="0" dirty="0">
                <a:solidFill>
                  <a:srgbClr val="0000FF"/>
                </a:solidFill>
                <a:latin typeface="微软雅黑" panose="020B0503020204020204" charset="-122"/>
                <a:ea typeface="微软雅黑" panose="020B0503020204020204" charset="-122"/>
              </a:rPr>
              <a:t> </a:t>
            </a:r>
            <a:r>
              <a:rPr lang="en-US" altLang="zh-CN" b="1" kern="0" dirty="0">
                <a:solidFill>
                  <a:srgbClr val="0000FF"/>
                </a:solidFill>
                <a:latin typeface="微软雅黑" panose="020B0503020204020204" charset="-122"/>
                <a:ea typeface="微软雅黑" panose="020B0503020204020204" charset="-122"/>
              </a:rPr>
              <a:t>Watson</a:t>
            </a:r>
            <a:endParaRPr lang="zh-CN" altLang="en-US" dirty="0">
              <a:solidFill>
                <a:srgbClr val="0000FF"/>
              </a:solidFill>
            </a:endParaRPr>
          </a:p>
        </p:txBody>
      </p:sp>
      <p:pic>
        <p:nvPicPr>
          <p:cNvPr id="17414"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763" y="4359275"/>
            <a:ext cx="454660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557338" y="6264275"/>
            <a:ext cx="1108075" cy="369888"/>
          </a:xfrm>
          <a:prstGeom prst="rect">
            <a:avLst/>
          </a:prstGeom>
        </p:spPr>
        <p:txBody>
          <a:bodyPr wrap="none">
            <a:spAutoFit/>
          </a:bodyPr>
          <a:lstStyle/>
          <a:p>
            <a:pPr>
              <a:defRPr/>
            </a:pPr>
            <a:r>
              <a:rPr lang="zh-CN" altLang="en-US" b="1" kern="0" dirty="0">
                <a:solidFill>
                  <a:srgbClr val="0000FF"/>
                </a:solidFill>
                <a:latin typeface="微软雅黑" panose="020B0503020204020204" charset="-122"/>
                <a:ea typeface="微软雅黑" panose="020B0503020204020204" charset="-122"/>
              </a:rPr>
              <a:t>专家系统</a:t>
            </a:r>
            <a:endParaRPr lang="zh-CN" altLang="en-US" dirty="0">
              <a:solidFill>
                <a:srgbClr val="0000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连接主义派系</a:t>
            </a:r>
          </a:p>
        </p:txBody>
      </p:sp>
      <p:sp>
        <p:nvSpPr>
          <p:cNvPr id="26" name="矩形 25"/>
          <p:cNvSpPr/>
          <p:nvPr/>
        </p:nvSpPr>
        <p:spPr>
          <a:xfrm>
            <a:off x="184150" y="812800"/>
            <a:ext cx="8709025" cy="2538413"/>
          </a:xfrm>
          <a:prstGeom prst="rect">
            <a:avLst/>
          </a:prstGeom>
        </p:spPr>
        <p:txBody>
          <a:bodyPr>
            <a:spAutoFit/>
          </a:bodyPr>
          <a:lstStyle/>
          <a:p>
            <a:pPr marL="342900" indent="-342900">
              <a:spcBef>
                <a:spcPts val="600"/>
              </a:spcBef>
              <a:buFont typeface="Arial" panose="020B0604020202020204" pitchFamily="34" charset="0"/>
              <a:buChar char="•"/>
              <a:defRPr/>
            </a:pPr>
            <a:r>
              <a:rPr lang="zh-CN" altLang="en-US" b="1" kern="0" dirty="0">
                <a:solidFill>
                  <a:srgbClr val="FF0000"/>
                </a:solidFill>
                <a:latin typeface="微软雅黑" panose="020B0503020204020204" charset="-122"/>
                <a:ea typeface="微软雅黑" panose="020B0503020204020204" charset="-122"/>
              </a:rPr>
              <a:t>连接主义：以人工神经网络研究为代表，核心方法是构建人工神经网络及人工神经网络间连接机制的学习算法，实现对大脑功能的模拟</a:t>
            </a:r>
            <a:endParaRPr lang="en-US" altLang="zh-CN" b="1" kern="0" dirty="0">
              <a:solidFill>
                <a:srgbClr val="FF0000"/>
              </a:solidFill>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连接主义认为人类的认知过程是由大量简单神经元构成的神经网络中的信息处理过程，而不是符号运算</a:t>
            </a:r>
            <a:endParaRPr lang="en-US" altLang="zh-CN"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代表性成果为深度神经网络，包括</a:t>
            </a:r>
            <a:r>
              <a:rPr lang="en-US" altLang="zh-CN" b="1" kern="0" dirty="0">
                <a:latin typeface="微软雅黑" panose="020B0503020204020204" charset="-122"/>
                <a:ea typeface="微软雅黑" panose="020B0503020204020204" charset="-122"/>
              </a:rPr>
              <a:t>BP</a:t>
            </a:r>
            <a:r>
              <a:rPr lang="zh-CN" altLang="en-US" b="1" kern="0" dirty="0">
                <a:latin typeface="微软雅黑" panose="020B0503020204020204" charset="-122"/>
                <a:ea typeface="微软雅黑" panose="020B0503020204020204" charset="-122"/>
              </a:rPr>
              <a:t>反向传播训练方法、卷积神经网络、循环神经网络以及生成神经网络</a:t>
            </a:r>
            <a:endParaRPr lang="en-US" altLang="zh-CN"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代表性案例：</a:t>
            </a:r>
            <a:r>
              <a:rPr lang="en-US" altLang="zh-CN" b="1" kern="0" dirty="0">
                <a:solidFill>
                  <a:srgbClr val="0000FF"/>
                </a:solidFill>
                <a:latin typeface="微软雅黑" panose="020B0503020204020204" charset="-122"/>
                <a:ea typeface="微软雅黑" panose="020B0503020204020204" charset="-122"/>
              </a:rPr>
              <a:t>2015</a:t>
            </a:r>
            <a:r>
              <a:rPr lang="zh-CN" altLang="en-US" b="1" kern="0" dirty="0">
                <a:solidFill>
                  <a:srgbClr val="0000FF"/>
                </a:solidFill>
                <a:latin typeface="微软雅黑" panose="020B0503020204020204" charset="-122"/>
                <a:ea typeface="微软雅黑" panose="020B0503020204020204" charset="-122"/>
              </a:rPr>
              <a:t>年的 </a:t>
            </a:r>
            <a:r>
              <a:rPr lang="en-US" altLang="zh-CN" b="1" kern="0" dirty="0">
                <a:solidFill>
                  <a:srgbClr val="0000FF"/>
                </a:solidFill>
                <a:latin typeface="微软雅黑" panose="020B0503020204020204" charset="-122"/>
                <a:ea typeface="微软雅黑" panose="020B0503020204020204" charset="-122"/>
              </a:rPr>
              <a:t>ImageNet </a:t>
            </a:r>
            <a:r>
              <a:rPr lang="zh-CN" altLang="en-US" b="1" kern="0" dirty="0">
                <a:solidFill>
                  <a:srgbClr val="0000FF"/>
                </a:solidFill>
                <a:latin typeface="微软雅黑" panose="020B0503020204020204" charset="-122"/>
                <a:ea typeface="微软雅黑" panose="020B0503020204020204" charset="-122"/>
              </a:rPr>
              <a:t>图像识别挑战赛中，在识别正确率上，机器首次超越人类</a:t>
            </a:r>
            <a:endParaRPr lang="en-US" altLang="zh-CN" b="1" kern="0" dirty="0">
              <a:solidFill>
                <a:srgbClr val="0000FF"/>
              </a:solidFill>
              <a:latin typeface="微软雅黑" panose="020B0503020204020204" charset="-122"/>
              <a:ea typeface="微软雅黑" panose="020B0503020204020204" charset="-122"/>
            </a:endParaRPr>
          </a:p>
        </p:txBody>
      </p:sp>
      <p:pic>
        <p:nvPicPr>
          <p:cNvPr id="19460"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5875" y="3351213"/>
            <a:ext cx="3109913" cy="1652587"/>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6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600" y="5100638"/>
            <a:ext cx="4948238"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图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6938" y="3343275"/>
            <a:ext cx="3368675" cy="16605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b="1" dirty="0">
                <a:latin typeface="Times New Roman" panose="02020603050405020304" pitchFamily="18" charset="0"/>
                <a:cs typeface="Times New Roman" panose="02020603050405020304" pitchFamily="18" charset="0"/>
              </a:rPr>
              <a:t>智能软件综合研究</a:t>
            </a:r>
          </a:p>
        </p:txBody>
      </p:sp>
      <p:sp>
        <p:nvSpPr>
          <p:cNvPr id="3" name="内容占位符 2"/>
          <p:cNvSpPr>
            <a:spLocks noGrp="1"/>
          </p:cNvSpPr>
          <p:nvPr>
            <p:ph idx="1"/>
          </p:nvPr>
        </p:nvSpPr>
        <p:spPr>
          <a:xfrm>
            <a:off x="232229" y="1107956"/>
            <a:ext cx="8650514" cy="5487662"/>
          </a:xfrm>
        </p:spPr>
        <p:txBody>
          <a:bodyPr>
            <a:normAutofit/>
          </a:bodyPr>
          <a:lstStyle/>
          <a:p>
            <a:r>
              <a:rPr lang="zh-CN" altLang="en-US" sz="2000" dirty="0">
                <a:latin typeface="Times New Roman" panose="02020603050405020304" pitchFamily="18" charset="0"/>
                <a:cs typeface="Times New Roman" panose="02020603050405020304" pitchFamily="18" charset="0"/>
              </a:rPr>
              <a:t>学时</a:t>
            </a:r>
            <a:r>
              <a:rPr lang="en-US" altLang="zh-CN" sz="2000" dirty="0">
                <a:latin typeface="Times New Roman" panose="02020603050405020304" pitchFamily="18" charset="0"/>
                <a:cs typeface="Times New Roman" panose="02020603050405020304" pitchFamily="18" charset="0"/>
              </a:rPr>
              <a:t>: 16</a:t>
            </a:r>
            <a:r>
              <a:rPr lang="zh-CN" altLang="en-US" sz="2000" dirty="0">
                <a:latin typeface="Times New Roman" panose="02020603050405020304" pitchFamily="18" charset="0"/>
                <a:cs typeface="Times New Roman" panose="02020603050405020304" pitchFamily="18" charset="0"/>
              </a:rPr>
              <a:t>课时</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学分：</a:t>
            </a:r>
            <a:r>
              <a:rPr lang="en-US" altLang="zh-CN" sz="2000" dirty="0">
                <a:latin typeface="Times New Roman" panose="02020603050405020304" pitchFamily="18" charset="0"/>
                <a:cs typeface="Times New Roman" panose="02020603050405020304" pitchFamily="18" charset="0"/>
              </a:rPr>
              <a:t>1</a:t>
            </a:r>
          </a:p>
          <a:p>
            <a:r>
              <a:rPr lang="zh-CN" altLang="en-US" sz="2000" dirty="0">
                <a:latin typeface="Times New Roman" panose="02020603050405020304" pitchFamily="18" charset="0"/>
                <a:cs typeface="Times New Roman" panose="02020603050405020304" pitchFamily="18" charset="0"/>
              </a:rPr>
              <a:t>考核</a:t>
            </a:r>
            <a:r>
              <a:rPr lang="en-US" altLang="zh-CN" sz="2000" dirty="0">
                <a:latin typeface="Times New Roman" panose="02020603050405020304" pitchFamily="18" charset="0"/>
                <a:cs typeface="Times New Roman" panose="02020603050405020304" pitchFamily="18" charset="0"/>
              </a:rPr>
              <a:t>:</a:t>
            </a: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2</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5" name="表格 4"/>
          <p:cNvGraphicFramePr>
            <a:graphicFrameLocks noGrp="1"/>
          </p:cNvGraphicFramePr>
          <p:nvPr>
            <p:extLst>
              <p:ext uri="{D42A27DB-BD31-4B8C-83A1-F6EECF244321}">
                <p14:modId xmlns:p14="http://schemas.microsoft.com/office/powerpoint/2010/main" val="3317611466"/>
              </p:ext>
            </p:extLst>
          </p:nvPr>
        </p:nvGraphicFramePr>
        <p:xfrm>
          <a:off x="413657" y="2413179"/>
          <a:ext cx="8287658" cy="2301240"/>
        </p:xfrm>
        <a:graphic>
          <a:graphicData uri="http://schemas.openxmlformats.org/drawingml/2006/table">
            <a:tbl>
              <a:tblPr firstRow="1" bandRow="1">
                <a:tableStyleId>{5C22544A-7EE6-4342-B048-85BDC9FD1C3A}</a:tableStyleId>
              </a:tblPr>
              <a:tblGrid>
                <a:gridCol w="2733821">
                  <a:extLst>
                    <a:ext uri="{9D8B030D-6E8A-4147-A177-3AD203B41FA5}">
                      <a16:colId xmlns:a16="http://schemas.microsoft.com/office/drawing/2014/main" val="1378771054"/>
                    </a:ext>
                  </a:extLst>
                </a:gridCol>
                <a:gridCol w="3015277">
                  <a:extLst>
                    <a:ext uri="{9D8B030D-6E8A-4147-A177-3AD203B41FA5}">
                      <a16:colId xmlns:a16="http://schemas.microsoft.com/office/drawing/2014/main" val="931846182"/>
                    </a:ext>
                  </a:extLst>
                </a:gridCol>
                <a:gridCol w="2538560">
                  <a:extLst>
                    <a:ext uri="{9D8B030D-6E8A-4147-A177-3AD203B41FA5}">
                      <a16:colId xmlns:a16="http://schemas.microsoft.com/office/drawing/2014/main" val="2748577366"/>
                    </a:ext>
                  </a:extLst>
                </a:gridCol>
              </a:tblGrid>
              <a:tr h="370840">
                <a:tc>
                  <a:txBody>
                    <a:bodyPr/>
                    <a:lstStyle/>
                    <a:p>
                      <a:r>
                        <a:rPr lang="zh-CN" altLang="en-US" dirty="0"/>
                        <a:t>考核方式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考核要求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考核权重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602662"/>
                  </a:ext>
                </a:extLst>
              </a:tr>
              <a:tr h="370840">
                <a:tc>
                  <a:txBody>
                    <a:bodyPr/>
                    <a:lstStyle/>
                    <a:p>
                      <a:r>
                        <a:rPr lang="zh-CN" altLang="en-US" dirty="0"/>
                        <a:t>课堂测试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到课率及测试成绩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20%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1677721"/>
                  </a:ext>
                </a:extLst>
              </a:tr>
              <a:tr h="370840">
                <a:tc>
                  <a:txBody>
                    <a:bodyPr/>
                    <a:lstStyle/>
                    <a:p>
                      <a:r>
                        <a:rPr lang="zh-CN" altLang="en-US" dirty="0"/>
                        <a:t>平时作业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设计作品、报告</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30%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9509576"/>
                  </a:ext>
                </a:extLst>
              </a:tr>
              <a:tr h="370840">
                <a:tc>
                  <a:txBody>
                    <a:bodyPr/>
                    <a:lstStyle/>
                    <a:p>
                      <a:r>
                        <a:rPr lang="zh-CN" altLang="en-US" dirty="0"/>
                        <a:t>期末大作业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课堂展示</a:t>
                      </a:r>
                      <a:r>
                        <a:rPr lang="en-US" altLang="zh-CN" dirty="0"/>
                        <a:t>+</a:t>
                      </a:r>
                      <a:r>
                        <a:rPr lang="zh-CN" altLang="en-US" dirty="0"/>
                        <a:t>报告</a:t>
                      </a:r>
                      <a:endParaRPr lang="en-US" altLang="zh-CN" dirty="0"/>
                    </a:p>
                    <a:p>
                      <a:r>
                        <a:rPr lang="en-US" altLang="zh-CN" dirty="0"/>
                        <a:t>PPT</a:t>
                      </a:r>
                      <a:r>
                        <a:rPr lang="zh-CN" altLang="en-US" dirty="0"/>
                        <a:t>、</a:t>
                      </a:r>
                      <a:r>
                        <a:rPr lang="zh-CN" altLang="zh-CN" sz="1800" kern="1200" dirty="0">
                          <a:solidFill>
                            <a:schemeClr val="dk1"/>
                          </a:solidFill>
                          <a:effectLst/>
                          <a:latin typeface="+mn-lt"/>
                          <a:ea typeface="+mn-ea"/>
                          <a:cs typeface="+mn-cs"/>
                        </a:rPr>
                        <a:t>理论基础</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选题及研究方法、分析总结与文档撰写</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50%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3007490"/>
                  </a:ext>
                </a:extLst>
              </a:tr>
            </a:tbl>
          </a:graphicData>
        </a:graphic>
      </p:graphicFrame>
    </p:spTree>
    <p:extLst>
      <p:ext uri="{BB962C8B-B14F-4D97-AF65-F5344CB8AC3E}">
        <p14:creationId xmlns:p14="http://schemas.microsoft.com/office/powerpoint/2010/main" val="3223191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行动主义派系</a:t>
            </a:r>
          </a:p>
        </p:txBody>
      </p:sp>
      <p:sp>
        <p:nvSpPr>
          <p:cNvPr id="26" name="矩形 25"/>
          <p:cNvSpPr/>
          <p:nvPr/>
        </p:nvSpPr>
        <p:spPr>
          <a:xfrm>
            <a:off x="184150" y="998538"/>
            <a:ext cx="8775700" cy="2262187"/>
          </a:xfrm>
          <a:prstGeom prst="rect">
            <a:avLst/>
          </a:prstGeom>
        </p:spPr>
        <p:txBody>
          <a:bodyPr>
            <a:spAutoFit/>
          </a:bodyPr>
          <a:lstStyle/>
          <a:p>
            <a:pPr marL="342900" indent="-342900">
              <a:spcBef>
                <a:spcPts val="600"/>
              </a:spcBef>
              <a:buFont typeface="Arial" panose="020B0604020202020204" pitchFamily="34" charset="0"/>
              <a:buChar char="•"/>
              <a:defRPr/>
            </a:pPr>
            <a:r>
              <a:rPr lang="zh-CN" altLang="en-US" b="1" kern="0" dirty="0">
                <a:solidFill>
                  <a:srgbClr val="FF0000"/>
                </a:solidFill>
                <a:latin typeface="微软雅黑" panose="020B0503020204020204" charset="-122"/>
                <a:ea typeface="微软雅黑" panose="020B0503020204020204" charset="-122"/>
              </a:rPr>
              <a:t>行动主义：以行为动作的感知与控制研究为代表，主要思想是应用控制论，采用进化的方式模拟人类行为活动中表现的智能</a:t>
            </a:r>
            <a:endParaRPr lang="en-US" altLang="zh-CN" b="1" kern="0" dirty="0">
              <a:solidFill>
                <a:srgbClr val="FF0000"/>
              </a:solidFill>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控制论把神经系统的工作原理与信息理论、控制理论、逻辑以及计算机联系起来。早期研究工作重点是模拟人在控制过程中的智能行为和作用，</a:t>
            </a:r>
            <a:r>
              <a:rPr lang="en-US" altLang="zh-CN" b="1" kern="0" dirty="0">
                <a:latin typeface="微软雅黑" panose="020B0503020204020204" charset="-122"/>
                <a:ea typeface="微软雅黑" panose="020B0503020204020204" charset="-122"/>
              </a:rPr>
              <a:t>20</a:t>
            </a:r>
            <a:r>
              <a:rPr lang="zh-CN" altLang="en-US" b="1" kern="0" dirty="0">
                <a:latin typeface="微软雅黑" panose="020B0503020204020204" charset="-122"/>
                <a:ea typeface="微软雅黑" panose="020B0503020204020204" charset="-122"/>
              </a:rPr>
              <a:t>世纪</a:t>
            </a:r>
            <a:r>
              <a:rPr lang="en-US" altLang="zh-CN" b="1" kern="0" dirty="0">
                <a:latin typeface="微软雅黑" panose="020B0503020204020204" charset="-122"/>
                <a:ea typeface="微软雅黑" panose="020B0503020204020204" charset="-122"/>
              </a:rPr>
              <a:t>80</a:t>
            </a:r>
            <a:r>
              <a:rPr lang="zh-CN" altLang="en-US" b="1" kern="0" dirty="0">
                <a:latin typeface="微软雅黑" panose="020B0503020204020204" charset="-122"/>
                <a:ea typeface="微软雅黑" panose="020B0503020204020204" charset="-122"/>
              </a:rPr>
              <a:t>年代诞生了智能控制和智能机器人系统</a:t>
            </a:r>
            <a:endParaRPr lang="en-US" altLang="zh-CN"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代表性成果为“感知</a:t>
            </a:r>
            <a:r>
              <a:rPr lang="en-US" altLang="zh-CN" b="1" kern="0" dirty="0">
                <a:latin typeface="微软雅黑" panose="020B0503020204020204" charset="-122"/>
                <a:ea typeface="微软雅黑" panose="020B0503020204020204" charset="-122"/>
              </a:rPr>
              <a:t>-</a:t>
            </a:r>
            <a:r>
              <a:rPr lang="zh-CN" altLang="en-US" b="1" kern="0" dirty="0">
                <a:latin typeface="微软雅黑" panose="020B0503020204020204" charset="-122"/>
                <a:ea typeface="微软雅黑" panose="020B0503020204020204" charset="-122"/>
              </a:rPr>
              <a:t>动作”模型、强化学习、遗传算法</a:t>
            </a:r>
            <a:endParaRPr lang="en-US" altLang="zh-CN"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代表性案例：</a:t>
            </a:r>
            <a:r>
              <a:rPr lang="zh-CN" altLang="en-US" b="1" kern="0" dirty="0">
                <a:solidFill>
                  <a:srgbClr val="0000FF"/>
                </a:solidFill>
                <a:latin typeface="微软雅黑" panose="020B0503020204020204" charset="-122"/>
                <a:ea typeface="微软雅黑" panose="020B0503020204020204" charset="-122"/>
              </a:rPr>
              <a:t>模拟昆虫行为的六足行走机器人、谷歌的机器狗（</a:t>
            </a:r>
            <a:r>
              <a:rPr lang="en-US" altLang="zh-CN" b="1" kern="0" dirty="0">
                <a:solidFill>
                  <a:srgbClr val="0000FF"/>
                </a:solidFill>
                <a:latin typeface="微软雅黑" panose="020B0503020204020204" charset="-122"/>
                <a:ea typeface="微软雅黑" panose="020B0503020204020204" charset="-122"/>
              </a:rPr>
              <a:t>7.5</a:t>
            </a:r>
            <a:r>
              <a:rPr lang="zh-CN" altLang="en-US" b="1" kern="0" dirty="0">
                <a:solidFill>
                  <a:srgbClr val="0000FF"/>
                </a:solidFill>
                <a:latin typeface="微软雅黑" panose="020B0503020204020204" charset="-122"/>
                <a:ea typeface="微软雅黑" panose="020B0503020204020204" charset="-122"/>
              </a:rPr>
              <a:t>万美元）</a:t>
            </a:r>
            <a:endParaRPr lang="en-US" altLang="zh-CN" b="1" kern="0" dirty="0">
              <a:solidFill>
                <a:srgbClr val="0000FF"/>
              </a:solidFill>
              <a:latin typeface="微软雅黑" panose="020B0503020204020204" charset="-122"/>
              <a:ea typeface="微软雅黑" panose="020B0503020204020204" charset="-122"/>
            </a:endParaRPr>
          </a:p>
        </p:txBody>
      </p:sp>
      <p:pic>
        <p:nvPicPr>
          <p:cNvPr id="2150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3743325"/>
            <a:ext cx="310515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09" name="图片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6850" y="3424238"/>
            <a:ext cx="3014663"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符号主义与连接主义融合派系</a:t>
            </a:r>
          </a:p>
        </p:txBody>
      </p:sp>
      <p:sp>
        <p:nvSpPr>
          <p:cNvPr id="26" name="矩形 25"/>
          <p:cNvSpPr/>
          <p:nvPr/>
        </p:nvSpPr>
        <p:spPr>
          <a:xfrm>
            <a:off x="184150" y="1179513"/>
            <a:ext cx="8775700" cy="3046988"/>
          </a:xfrm>
          <a:prstGeom prst="rect">
            <a:avLst/>
          </a:prstGeom>
        </p:spPr>
        <p:txBody>
          <a:bodyPr>
            <a:spAutoFit/>
          </a:bodyPr>
          <a:lstStyle/>
          <a:p>
            <a:pPr marL="342900" indent="-342900">
              <a:spcBef>
                <a:spcPts val="600"/>
              </a:spcBef>
              <a:buFont typeface="Arial" panose="020B0604020202020204" pitchFamily="34" charset="0"/>
              <a:buChar char="•"/>
              <a:defRPr/>
            </a:pPr>
            <a:r>
              <a:rPr lang="zh-CN" altLang="en-US" b="1" kern="0" dirty="0">
                <a:solidFill>
                  <a:srgbClr val="FF0000"/>
                </a:solidFill>
                <a:latin typeface="微软雅黑" panose="020B0503020204020204" charset="-122"/>
                <a:ea typeface="微软雅黑" panose="020B0503020204020204" charset="-122"/>
              </a:rPr>
              <a:t>符号主义：以基于知识工程和逻辑推理法则的专家系统研究为代表</a:t>
            </a:r>
            <a:endParaRPr lang="en-US" altLang="zh-CN" b="1" kern="0" dirty="0">
              <a:solidFill>
                <a:srgbClr val="FF0000"/>
              </a:solidFill>
              <a:latin typeface="微软雅黑" panose="020B0503020204020204" charset="-122"/>
              <a:ea typeface="微软雅黑" panose="020B0503020204020204" charset="-122"/>
            </a:endParaRPr>
          </a:p>
          <a:p>
            <a:pPr marL="800100" lvl="1"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优点：依赖知识推理，可解释性强</a:t>
            </a:r>
            <a:endParaRPr lang="en-US" altLang="zh-CN" b="1" kern="0" dirty="0">
              <a:latin typeface="微软雅黑" panose="020B0503020204020204" charset="-122"/>
              <a:ea typeface="微软雅黑" panose="020B0503020204020204" charset="-122"/>
            </a:endParaRPr>
          </a:p>
          <a:p>
            <a:pPr marL="800100" lvl="1"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缺点：过度依赖专家知识和规则，不具备学习能力，可扩展性差</a:t>
            </a:r>
            <a:endParaRPr lang="en-US" altLang="zh-CN"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solidFill>
                  <a:srgbClr val="FF0000"/>
                </a:solidFill>
                <a:latin typeface="微软雅黑" panose="020B0503020204020204" charset="-122"/>
                <a:ea typeface="微软雅黑" panose="020B0503020204020204" charset="-122"/>
              </a:rPr>
              <a:t>连接主义：以深度神经网络为代表</a:t>
            </a:r>
            <a:endParaRPr lang="en-US" altLang="zh-CN" b="1" kern="0" dirty="0">
              <a:solidFill>
                <a:srgbClr val="FF0000"/>
              </a:solidFill>
              <a:latin typeface="微软雅黑" panose="020B0503020204020204" charset="-122"/>
              <a:ea typeface="微软雅黑" panose="020B0503020204020204" charset="-122"/>
            </a:endParaRPr>
          </a:p>
          <a:p>
            <a:pPr marL="800100" lvl="1"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优点：具备从海量数据中进行学习的能力，在图像处理、语音识别以及自然语言处理领域效果显著</a:t>
            </a:r>
            <a:endParaRPr lang="en-US" altLang="zh-CN" b="1" kern="0" dirty="0">
              <a:latin typeface="微软雅黑" panose="020B0503020204020204" charset="-122"/>
              <a:ea typeface="微软雅黑" panose="020B0503020204020204" charset="-122"/>
            </a:endParaRPr>
          </a:p>
          <a:p>
            <a:pPr marL="800100" lvl="1"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缺点：泛化能力有限，依赖大量样本；缺乏推理能力和可解释性</a:t>
            </a:r>
            <a:endParaRPr lang="en-US" altLang="zh-CN"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solidFill>
                  <a:srgbClr val="FF0000"/>
                </a:solidFill>
                <a:latin typeface="微软雅黑" panose="020B0503020204020204" charset="-122"/>
                <a:ea typeface="微软雅黑" panose="020B0503020204020204" charset="-122"/>
              </a:rPr>
              <a:t>符号主义</a:t>
            </a:r>
            <a:r>
              <a:rPr lang="en-US" altLang="zh-CN" b="1" kern="0" dirty="0">
                <a:solidFill>
                  <a:srgbClr val="FF0000"/>
                </a:solidFill>
                <a:latin typeface="微软雅黑" panose="020B0503020204020204" charset="-122"/>
                <a:ea typeface="微软雅黑" panose="020B0503020204020204" charset="-122"/>
              </a:rPr>
              <a:t>+</a:t>
            </a:r>
            <a:r>
              <a:rPr lang="zh-CN" altLang="en-US" b="1" kern="0" dirty="0">
                <a:solidFill>
                  <a:srgbClr val="FF0000"/>
                </a:solidFill>
                <a:latin typeface="微软雅黑" panose="020B0503020204020204" charset="-122"/>
                <a:ea typeface="微软雅黑" panose="020B0503020204020204" charset="-122"/>
              </a:rPr>
              <a:t>连接主义：符号主义“重推理”，连接主义“重学习”，如何将符号主义和连接主义进行融合，是未来人工智能发展的一个趋势</a:t>
            </a:r>
            <a:endParaRPr lang="en-US" altLang="zh-CN" b="1" kern="0" dirty="0">
              <a:solidFill>
                <a:srgbClr val="0000FF"/>
              </a:solidFill>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p:txBody>
          <a:bodyPr/>
          <a:lstStyle/>
          <a:p>
            <a:fld id="{B622AA65-96F9-424A-92A5-406D9AA4962E}" type="slidenum">
              <a:rPr lang="zh-CN" altLang="en-US" smtClean="0"/>
              <a:t>22</a:t>
            </a:fld>
            <a:endParaRPr lang="zh-CN" altLang="en-US"/>
          </a:p>
        </p:txBody>
      </p:sp>
      <p:pic>
        <p:nvPicPr>
          <p:cNvPr id="7" name="Picture 2" descr="What's the difference between Artificial Intelligence (AI), Machine Learning, and Deep Learning? ">
            <a:extLst>
              <a:ext uri="{FF2B5EF4-FFF2-40B4-BE49-F238E27FC236}">
                <a16:creationId xmlns:a16="http://schemas.microsoft.com/office/drawing/2014/main" id="{2F495D8F-C38A-4C26-9EDB-57343865B2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66" b="5646"/>
          <a:stretch/>
        </p:blipFill>
        <p:spPr bwMode="auto">
          <a:xfrm>
            <a:off x="22302" y="1267516"/>
            <a:ext cx="9144000" cy="5088835"/>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4">
            <a:extLst>
              <a:ext uri="{FF2B5EF4-FFF2-40B4-BE49-F238E27FC236}">
                <a16:creationId xmlns:a16="http://schemas.microsoft.com/office/drawing/2014/main" id="{39652435-3AEC-457C-B976-61F3F0916F4C}"/>
              </a:ext>
            </a:extLst>
          </p:cNvPr>
          <p:cNvSpPr txBox="1"/>
          <p:nvPr/>
        </p:nvSpPr>
        <p:spPr>
          <a:xfrm>
            <a:off x="2658794" y="895550"/>
            <a:ext cx="143490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人工</a:t>
            </a:r>
            <a:r>
              <a:rPr lang="zh-CN" altLang="en-US" sz="2400" dirty="0">
                <a:latin typeface="微軟正黑體" panose="020B0604030504040204" pitchFamily="34" charset="-120"/>
                <a:ea typeface="微軟正黑體" panose="020B0604030504040204" pitchFamily="34" charset="-120"/>
              </a:rPr>
              <a:t>智能</a:t>
            </a:r>
            <a:endParaRPr lang="zh-TW" altLang="en-US" sz="2400" dirty="0">
              <a:latin typeface="微軟正黑體" panose="020B0604030504040204" pitchFamily="34" charset="-120"/>
              <a:ea typeface="微軟正黑體" panose="020B0604030504040204" pitchFamily="34" charset="-120"/>
            </a:endParaRPr>
          </a:p>
        </p:txBody>
      </p:sp>
      <p:sp>
        <p:nvSpPr>
          <p:cNvPr id="11" name="文字方塊 6">
            <a:extLst>
              <a:ext uri="{FF2B5EF4-FFF2-40B4-BE49-F238E27FC236}">
                <a16:creationId xmlns:a16="http://schemas.microsoft.com/office/drawing/2014/main" id="{54D1E46A-D01E-4217-8589-AD5826A8F430}"/>
              </a:ext>
            </a:extLst>
          </p:cNvPr>
          <p:cNvSpPr txBox="1"/>
          <p:nvPr/>
        </p:nvSpPr>
        <p:spPr>
          <a:xfrm>
            <a:off x="4013527" y="3581640"/>
            <a:ext cx="143490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latin typeface="微軟正黑體" panose="020B0604030504040204" pitchFamily="34" charset="-120"/>
                <a:ea typeface="微軟正黑體" panose="020B0604030504040204" pitchFamily="34" charset="-120"/>
              </a:rPr>
              <a:t>机器学习</a:t>
            </a:r>
            <a:endParaRPr lang="zh-TW" altLang="en-US" sz="2400" dirty="0">
              <a:latin typeface="微軟正黑體" panose="020B0604030504040204" pitchFamily="34" charset="-120"/>
              <a:ea typeface="微軟正黑體" panose="020B0604030504040204" pitchFamily="34" charset="-120"/>
            </a:endParaRPr>
          </a:p>
        </p:txBody>
      </p:sp>
      <p:sp>
        <p:nvSpPr>
          <p:cNvPr id="12" name="文字方塊 7">
            <a:extLst>
              <a:ext uri="{FF2B5EF4-FFF2-40B4-BE49-F238E27FC236}">
                <a16:creationId xmlns:a16="http://schemas.microsoft.com/office/drawing/2014/main" id="{F33CAF70-9B73-4651-9941-8DAC06F2490B}"/>
              </a:ext>
            </a:extLst>
          </p:cNvPr>
          <p:cNvSpPr txBox="1"/>
          <p:nvPr/>
        </p:nvSpPr>
        <p:spPr>
          <a:xfrm>
            <a:off x="6513225" y="3581640"/>
            <a:ext cx="143490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深度</a:t>
            </a:r>
            <a:r>
              <a:rPr lang="zh-CN" altLang="en-US" sz="2400" dirty="0">
                <a:latin typeface="微軟正黑體" panose="020B0604030504040204" pitchFamily="34" charset="-120"/>
                <a:ea typeface="微軟正黑體" panose="020B0604030504040204" pitchFamily="34" charset="-120"/>
              </a:rPr>
              <a:t>学习</a:t>
            </a:r>
            <a:endParaRPr lang="zh-TW" altLang="en-US" sz="2400" dirty="0">
              <a:latin typeface="微軟正黑體" panose="020B0604030504040204" pitchFamily="34" charset="-120"/>
              <a:ea typeface="微軟正黑體" panose="020B0604030504040204" pitchFamily="34" charset="-120"/>
            </a:endParaRPr>
          </a:p>
        </p:txBody>
      </p:sp>
      <p:sp>
        <p:nvSpPr>
          <p:cNvPr id="13" name="文字方塊 5">
            <a:extLst>
              <a:ext uri="{FF2B5EF4-FFF2-40B4-BE49-F238E27FC236}">
                <a16:creationId xmlns:a16="http://schemas.microsoft.com/office/drawing/2014/main" id="{7FCD9B93-B8DA-4DE3-9D59-A7DD46D67C4C}"/>
              </a:ext>
            </a:extLst>
          </p:cNvPr>
          <p:cNvSpPr txBox="1"/>
          <p:nvPr/>
        </p:nvSpPr>
        <p:spPr>
          <a:xfrm>
            <a:off x="4107767" y="895550"/>
            <a:ext cx="85812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a:latin typeface="微軟正黑體" panose="020B0604030504040204" pitchFamily="34" charset="-120"/>
                <a:ea typeface="微軟正黑體" panose="020B0604030504040204" pitchFamily="34" charset="-120"/>
              </a:rPr>
              <a:t>目标</a:t>
            </a:r>
            <a:endParaRPr lang="zh-TW" altLang="en-US" sz="2400" dirty="0">
              <a:latin typeface="微軟正黑體" panose="020B0604030504040204" pitchFamily="34" charset="-120"/>
              <a:ea typeface="微軟正黑體" panose="020B0604030504040204" pitchFamily="34" charset="-120"/>
            </a:endParaRPr>
          </a:p>
        </p:txBody>
      </p:sp>
      <p:sp>
        <p:nvSpPr>
          <p:cNvPr id="14" name="文字方塊 9">
            <a:extLst>
              <a:ext uri="{FF2B5EF4-FFF2-40B4-BE49-F238E27FC236}">
                <a16:creationId xmlns:a16="http://schemas.microsoft.com/office/drawing/2014/main" id="{4A962FA9-A86C-426C-AE3A-AD430E46A8E3}"/>
              </a:ext>
            </a:extLst>
          </p:cNvPr>
          <p:cNvSpPr txBox="1"/>
          <p:nvPr/>
        </p:nvSpPr>
        <p:spPr>
          <a:xfrm>
            <a:off x="4165237" y="1781309"/>
            <a:ext cx="85812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手段</a:t>
            </a:r>
          </a:p>
        </p:txBody>
      </p:sp>
      <p:sp>
        <p:nvSpPr>
          <p:cNvPr id="15" name="文字方塊 10">
            <a:extLst>
              <a:ext uri="{FF2B5EF4-FFF2-40B4-BE49-F238E27FC236}">
                <a16:creationId xmlns:a16="http://schemas.microsoft.com/office/drawing/2014/main" id="{EDD3971D-1131-4B42-95CE-A89AA0D493AC}"/>
              </a:ext>
            </a:extLst>
          </p:cNvPr>
          <p:cNvSpPr txBox="1"/>
          <p:nvPr/>
        </p:nvSpPr>
        <p:spPr>
          <a:xfrm>
            <a:off x="628650" y="3558726"/>
            <a:ext cx="2389749"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2400" dirty="0">
                <a:latin typeface="微軟正黑體" panose="020B0604030504040204" pitchFamily="34" charset="-120"/>
                <a:ea typeface="微軟正黑體" panose="020B0604030504040204" pitchFamily="34" charset="-120"/>
              </a:rPr>
              <a:t>人类实现设定好的规则</a:t>
            </a:r>
            <a:endParaRPr lang="en-US" altLang="zh-TW" sz="2400" dirty="0">
              <a:latin typeface="微軟正黑體" panose="020B0604030504040204" pitchFamily="34" charset="-120"/>
              <a:ea typeface="微軟正黑體" panose="020B0604030504040204" pitchFamily="34" charset="-120"/>
            </a:endParaRPr>
          </a:p>
        </p:txBody>
      </p:sp>
      <p:sp>
        <p:nvSpPr>
          <p:cNvPr id="8" name="Rectangle 3">
            <a:extLst>
              <a:ext uri="{FF2B5EF4-FFF2-40B4-BE49-F238E27FC236}">
                <a16:creationId xmlns:a16="http://schemas.microsoft.com/office/drawing/2014/main" id="{DF0E9E79-D6FF-61F4-CE19-79188DA4E60C}"/>
              </a:ext>
            </a:extLst>
          </p:cNvPr>
          <p:cNvSpPr>
            <a:spLocks noGrp="1" noChangeArrowheads="1"/>
          </p:cNvSpPr>
          <p:nvPr>
            <p:ph type="title"/>
          </p:nvPr>
        </p:nvSpPr>
        <p:spPr>
          <a:xfrm>
            <a:off x="457200" y="98425"/>
            <a:ext cx="8229600" cy="561975"/>
          </a:xfrm>
          <a:noFill/>
        </p:spPr>
        <p:txBody>
          <a:bodyPr>
            <a:normAutofit fontScale="90000"/>
          </a:bodyPr>
          <a:lstStyle/>
          <a:p>
            <a:r>
              <a:rPr lang="zh-CN" altLang="en-US" sz="3600" dirty="0"/>
              <a:t>人工智能算法发展</a:t>
            </a:r>
          </a:p>
        </p:txBody>
      </p:sp>
    </p:spTree>
    <p:extLst>
      <p:ext uri="{BB962C8B-B14F-4D97-AF65-F5344CB8AC3E}">
        <p14:creationId xmlns:p14="http://schemas.microsoft.com/office/powerpoint/2010/main" val="302893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dirty="0"/>
              <a:t>人工智能的“三起两落”</a:t>
            </a:r>
          </a:p>
        </p:txBody>
      </p:sp>
      <p:sp>
        <p:nvSpPr>
          <p:cNvPr id="4" name="矩形 3"/>
          <p:cNvSpPr/>
          <p:nvPr/>
        </p:nvSpPr>
        <p:spPr>
          <a:xfrm>
            <a:off x="412750" y="5678488"/>
            <a:ext cx="1709738" cy="31591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第一次浪潮</a:t>
            </a:r>
          </a:p>
        </p:txBody>
      </p:sp>
      <p:sp>
        <p:nvSpPr>
          <p:cNvPr id="8" name="矩形 7"/>
          <p:cNvSpPr/>
          <p:nvPr/>
        </p:nvSpPr>
        <p:spPr>
          <a:xfrm>
            <a:off x="2130425" y="5678488"/>
            <a:ext cx="1709738" cy="31591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第一次低谷</a:t>
            </a:r>
          </a:p>
        </p:txBody>
      </p:sp>
      <p:sp>
        <p:nvSpPr>
          <p:cNvPr id="9" name="矩形 8"/>
          <p:cNvSpPr/>
          <p:nvPr/>
        </p:nvSpPr>
        <p:spPr>
          <a:xfrm>
            <a:off x="3836988" y="5676900"/>
            <a:ext cx="1709737" cy="31432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第二次浪潮</a:t>
            </a:r>
          </a:p>
        </p:txBody>
      </p:sp>
      <p:sp>
        <p:nvSpPr>
          <p:cNvPr id="10" name="矩形 9"/>
          <p:cNvSpPr/>
          <p:nvPr/>
        </p:nvSpPr>
        <p:spPr>
          <a:xfrm>
            <a:off x="5554663" y="5676900"/>
            <a:ext cx="1711325" cy="314325"/>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第二次低谷</a:t>
            </a:r>
          </a:p>
        </p:txBody>
      </p:sp>
      <p:sp>
        <p:nvSpPr>
          <p:cNvPr id="11" name="矩形 10"/>
          <p:cNvSpPr/>
          <p:nvPr/>
        </p:nvSpPr>
        <p:spPr>
          <a:xfrm>
            <a:off x="7269163" y="5676900"/>
            <a:ext cx="1709737" cy="31432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第三次浪潮</a:t>
            </a:r>
          </a:p>
        </p:txBody>
      </p:sp>
      <p:sp>
        <p:nvSpPr>
          <p:cNvPr id="12" name="箭头: 右 11"/>
          <p:cNvSpPr/>
          <p:nvPr/>
        </p:nvSpPr>
        <p:spPr>
          <a:xfrm>
            <a:off x="412750" y="5949950"/>
            <a:ext cx="8731250" cy="24765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箭头: 右 14"/>
          <p:cNvSpPr/>
          <p:nvPr/>
        </p:nvSpPr>
        <p:spPr>
          <a:xfrm rot="16200000">
            <a:off x="-2082799" y="3527425"/>
            <a:ext cx="4843462" cy="236537"/>
          </a:xfrm>
          <a:prstGeom prst="rightArrow">
            <a:avLst>
              <a:gd name="adj1" fmla="val 50000"/>
              <a:gd name="adj2"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任意多边形: 形状 27"/>
          <p:cNvSpPr/>
          <p:nvPr/>
        </p:nvSpPr>
        <p:spPr>
          <a:xfrm>
            <a:off x="438150" y="733425"/>
            <a:ext cx="8485188" cy="4913313"/>
          </a:xfrm>
          <a:custGeom>
            <a:avLst/>
            <a:gdLst>
              <a:gd name="connsiteX0" fmla="*/ 0 w 8365787"/>
              <a:gd name="connsiteY0" fmla="*/ 4494178 h 4494178"/>
              <a:gd name="connsiteX1" fmla="*/ 340468 w 8365787"/>
              <a:gd name="connsiteY1" fmla="*/ 4212076 h 4494178"/>
              <a:gd name="connsiteX2" fmla="*/ 1609927 w 8365787"/>
              <a:gd name="connsiteY2" fmla="*/ 2928025 h 4494178"/>
              <a:gd name="connsiteX3" fmla="*/ 3287949 w 8365787"/>
              <a:gd name="connsiteY3" fmla="*/ 3487366 h 4494178"/>
              <a:gd name="connsiteX4" fmla="*/ 5043791 w 8365787"/>
              <a:gd name="connsiteY4" fmla="*/ 1969851 h 4494178"/>
              <a:gd name="connsiteX5" fmla="*/ 6566170 w 8365787"/>
              <a:gd name="connsiteY5" fmla="*/ 2504872 h 4494178"/>
              <a:gd name="connsiteX6" fmla="*/ 8365787 w 8365787"/>
              <a:gd name="connsiteY6" fmla="*/ 0 h 449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5787" h="4494178">
                <a:moveTo>
                  <a:pt x="0" y="4494178"/>
                </a:moveTo>
                <a:cubicBezTo>
                  <a:pt x="36073" y="4483639"/>
                  <a:pt x="72147" y="4473101"/>
                  <a:pt x="340468" y="4212076"/>
                </a:cubicBezTo>
                <a:cubicBezTo>
                  <a:pt x="608789" y="3951051"/>
                  <a:pt x="1118680" y="3048810"/>
                  <a:pt x="1609927" y="2928025"/>
                </a:cubicBezTo>
                <a:cubicBezTo>
                  <a:pt x="2101174" y="2807240"/>
                  <a:pt x="2715638" y="3647062"/>
                  <a:pt x="3287949" y="3487366"/>
                </a:cubicBezTo>
                <a:cubicBezTo>
                  <a:pt x="3860260" y="3327670"/>
                  <a:pt x="4497421" y="2133600"/>
                  <a:pt x="5043791" y="1969851"/>
                </a:cubicBezTo>
                <a:cubicBezTo>
                  <a:pt x="5590161" y="1806102"/>
                  <a:pt x="6012504" y="2833180"/>
                  <a:pt x="6566170" y="2504872"/>
                </a:cubicBezTo>
                <a:cubicBezTo>
                  <a:pt x="7119836" y="2176564"/>
                  <a:pt x="7742811" y="1088282"/>
                  <a:pt x="836578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5611" name="矩形 28"/>
          <p:cNvSpPr>
            <a:spLocks noChangeArrowheads="1"/>
          </p:cNvSpPr>
          <p:nvPr/>
        </p:nvSpPr>
        <p:spPr bwMode="auto">
          <a:xfrm>
            <a:off x="522288" y="5329238"/>
            <a:ext cx="18129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l"/>
            </a:pPr>
            <a:r>
              <a:rPr lang="en-US" altLang="zh-CN" sz="1200">
                <a:latin typeface="微软雅黑" panose="020B0503020204020204" charset="-122"/>
                <a:ea typeface="微软雅黑" panose="020B0503020204020204" charset="-122"/>
              </a:rPr>
              <a:t>1956</a:t>
            </a:r>
            <a:r>
              <a:rPr lang="zh-CN" altLang="en-US" sz="1200">
                <a:latin typeface="微软雅黑" panose="020B0503020204020204" charset="-122"/>
                <a:ea typeface="微软雅黑" panose="020B0503020204020204" charset="-122"/>
              </a:rPr>
              <a:t>年达特茅斯会议</a:t>
            </a:r>
          </a:p>
        </p:txBody>
      </p:sp>
      <p:sp>
        <p:nvSpPr>
          <p:cNvPr id="25612" name="矩形 29"/>
          <p:cNvSpPr>
            <a:spLocks noChangeArrowheads="1"/>
          </p:cNvSpPr>
          <p:nvPr/>
        </p:nvSpPr>
        <p:spPr bwMode="auto">
          <a:xfrm>
            <a:off x="792163" y="5049838"/>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l"/>
            </a:pPr>
            <a:r>
              <a:rPr lang="en-US" altLang="zh-CN" sz="1200">
                <a:latin typeface="微软雅黑" panose="020B0503020204020204" charset="-122"/>
                <a:ea typeface="微软雅黑" panose="020B0503020204020204" charset="-122"/>
              </a:rPr>
              <a:t>1957</a:t>
            </a:r>
            <a:r>
              <a:rPr lang="zh-CN" altLang="en-US" sz="1200">
                <a:latin typeface="微软雅黑" panose="020B0503020204020204" charset="-122"/>
                <a:ea typeface="微软雅黑" panose="020B0503020204020204" charset="-122"/>
              </a:rPr>
              <a:t>年</a:t>
            </a:r>
            <a:r>
              <a:rPr lang="en-US" altLang="zh-CN" sz="1200">
                <a:latin typeface="微软雅黑" panose="020B0503020204020204" charset="-122"/>
                <a:ea typeface="微软雅黑" panose="020B0503020204020204" charset="-122"/>
              </a:rPr>
              <a:t>Rosenblatt</a:t>
            </a:r>
            <a:r>
              <a:rPr lang="zh-CN" altLang="en-US" sz="1200">
                <a:latin typeface="微软雅黑" panose="020B0503020204020204" charset="-122"/>
                <a:ea typeface="微软雅黑" panose="020B0503020204020204" charset="-122"/>
              </a:rPr>
              <a:t>提出“感知器”</a:t>
            </a:r>
          </a:p>
        </p:txBody>
      </p:sp>
      <p:sp>
        <p:nvSpPr>
          <p:cNvPr id="25613" name="矩形 31"/>
          <p:cNvSpPr>
            <a:spLocks noChangeArrowheads="1"/>
          </p:cNvSpPr>
          <p:nvPr/>
        </p:nvSpPr>
        <p:spPr bwMode="auto">
          <a:xfrm>
            <a:off x="982663" y="4762500"/>
            <a:ext cx="4572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l"/>
            </a:pPr>
            <a:r>
              <a:rPr lang="en-US" altLang="zh-CN" sz="1200">
                <a:latin typeface="微软雅黑" panose="020B0503020204020204" charset="-122"/>
                <a:ea typeface="微软雅黑" panose="020B0503020204020204" charset="-122"/>
              </a:rPr>
              <a:t>1957</a:t>
            </a:r>
            <a:r>
              <a:rPr lang="zh-CN" altLang="en-US" sz="1200">
                <a:latin typeface="微软雅黑" panose="020B0503020204020204" charset="-122"/>
                <a:ea typeface="微软雅黑" panose="020B0503020204020204" charset="-122"/>
              </a:rPr>
              <a:t>年通用问题求解器</a:t>
            </a:r>
            <a:r>
              <a:rPr lang="en-US" altLang="zh-CN" sz="1200">
                <a:latin typeface="微软雅黑" panose="020B0503020204020204" charset="-122"/>
                <a:ea typeface="微软雅黑" panose="020B0503020204020204" charset="-122"/>
              </a:rPr>
              <a:t>GPS</a:t>
            </a:r>
            <a:endParaRPr lang="zh-CN" altLang="en-US" sz="1200">
              <a:latin typeface="微软雅黑" panose="020B0503020204020204" charset="-122"/>
              <a:ea typeface="微软雅黑" panose="020B0503020204020204" charset="-122"/>
            </a:endParaRPr>
          </a:p>
        </p:txBody>
      </p:sp>
      <p:sp>
        <p:nvSpPr>
          <p:cNvPr id="25614" name="矩形 32"/>
          <p:cNvSpPr>
            <a:spLocks noChangeArrowheads="1"/>
          </p:cNvSpPr>
          <p:nvPr/>
        </p:nvSpPr>
        <p:spPr bwMode="auto">
          <a:xfrm>
            <a:off x="2335213" y="3875088"/>
            <a:ext cx="4572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l"/>
            </a:pPr>
            <a:endParaRPr lang="zh-CN" altLang="en-US" sz="1200">
              <a:latin typeface="微软雅黑" panose="020B0503020204020204" charset="-122"/>
              <a:ea typeface="微软雅黑" panose="020B0503020204020204" charset="-122"/>
            </a:endParaRPr>
          </a:p>
        </p:txBody>
      </p:sp>
      <p:cxnSp>
        <p:nvCxnSpPr>
          <p:cNvPr id="34" name="直接连接符 33"/>
          <p:cNvCxnSpPr/>
          <p:nvPr/>
        </p:nvCxnSpPr>
        <p:spPr>
          <a:xfrm flipH="1">
            <a:off x="2185988" y="1089025"/>
            <a:ext cx="23812" cy="2822575"/>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25616" name="文本框 37"/>
          <p:cNvSpPr txBox="1">
            <a:spLocks noChangeArrowheads="1"/>
          </p:cNvSpPr>
          <p:nvPr/>
        </p:nvSpPr>
        <p:spPr bwMode="auto">
          <a:xfrm>
            <a:off x="836613" y="1778000"/>
            <a:ext cx="17097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charset="-122"/>
                <a:ea typeface="微软雅黑" panose="020B0503020204020204" charset="-122"/>
              </a:rPr>
              <a:t>1956</a:t>
            </a:r>
            <a:r>
              <a:rPr lang="zh-CN" altLang="en-US" sz="1600">
                <a:solidFill>
                  <a:srgbClr val="FF0000"/>
                </a:solidFill>
                <a:latin typeface="微软雅黑" panose="020B0503020204020204" charset="-122"/>
                <a:ea typeface="微软雅黑" panose="020B0503020204020204" charset="-122"/>
              </a:rPr>
              <a:t>年</a:t>
            </a:r>
          </a:p>
        </p:txBody>
      </p:sp>
      <p:sp>
        <p:nvSpPr>
          <p:cNvPr id="25617" name="文本框 39"/>
          <p:cNvSpPr txBox="1">
            <a:spLocks noChangeArrowheads="1"/>
          </p:cNvSpPr>
          <p:nvPr/>
        </p:nvSpPr>
        <p:spPr bwMode="auto">
          <a:xfrm>
            <a:off x="534988" y="2070100"/>
            <a:ext cx="150336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400">
                <a:solidFill>
                  <a:srgbClr val="0000FF"/>
                </a:solidFill>
                <a:latin typeface="微软雅黑" panose="020B0503020204020204" charset="-122"/>
                <a:ea typeface="微软雅黑" panose="020B0503020204020204" charset="-122"/>
              </a:rPr>
              <a:t>开创了人工智能研究第一个黄金时代</a:t>
            </a:r>
            <a:r>
              <a:rPr lang="zh-CN" altLang="en-US" sz="1400">
                <a:latin typeface="微软雅黑" panose="020B0503020204020204" charset="-122"/>
                <a:ea typeface="微软雅黑" panose="020B0503020204020204" charset="-122"/>
              </a:rPr>
              <a:t>，为后续研究奠定了坚实的基础</a:t>
            </a:r>
          </a:p>
        </p:txBody>
      </p:sp>
      <p:cxnSp>
        <p:nvCxnSpPr>
          <p:cNvPr id="41" name="直接连接符 40"/>
          <p:cNvCxnSpPr/>
          <p:nvPr/>
        </p:nvCxnSpPr>
        <p:spPr>
          <a:xfrm>
            <a:off x="3627438" y="1089025"/>
            <a:ext cx="0" cy="3462338"/>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25619" name="矩形 42"/>
          <p:cNvSpPr>
            <a:spLocks noChangeArrowheads="1"/>
          </p:cNvSpPr>
          <p:nvPr/>
        </p:nvSpPr>
        <p:spPr bwMode="auto">
          <a:xfrm>
            <a:off x="1692275" y="4041775"/>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200">
                <a:latin typeface="微软雅黑" panose="020B0503020204020204" charset="-122"/>
                <a:ea typeface="微软雅黑" panose="020B0503020204020204" charset="-122"/>
              </a:rPr>
              <a:t>1973</a:t>
            </a:r>
            <a:r>
              <a:rPr lang="zh-CN" altLang="en-US" sz="1200">
                <a:latin typeface="微软雅黑" panose="020B0503020204020204" charset="-122"/>
                <a:ea typeface="微软雅黑" panose="020B0503020204020204" charset="-122"/>
              </a:rPr>
              <a:t>年</a:t>
            </a:r>
            <a:r>
              <a:rPr lang="en-US" altLang="zh-CN" sz="1200">
                <a:latin typeface="微软雅黑" panose="020B0503020204020204" charset="-122"/>
                <a:ea typeface="微软雅黑" panose="020B0503020204020204" charset="-122"/>
              </a:rPr>
              <a:t>《</a:t>
            </a:r>
            <a:r>
              <a:rPr lang="zh-CN" altLang="en-US" sz="1200">
                <a:latin typeface="微软雅黑" panose="020B0503020204020204" charset="-122"/>
                <a:ea typeface="微软雅黑" panose="020B0503020204020204" charset="-122"/>
              </a:rPr>
              <a:t>莱特希尔报告</a:t>
            </a:r>
            <a:r>
              <a:rPr lang="en-US" altLang="zh-CN" sz="1200">
                <a:latin typeface="微软雅黑" panose="020B0503020204020204" charset="-122"/>
                <a:ea typeface="微软雅黑" panose="020B0503020204020204" charset="-122"/>
              </a:rPr>
              <a:t>》</a:t>
            </a:r>
            <a:endParaRPr lang="zh-CN" altLang="en-US" sz="1200">
              <a:latin typeface="微软雅黑" panose="020B0503020204020204" charset="-122"/>
              <a:ea typeface="微软雅黑" panose="020B0503020204020204" charset="-122"/>
            </a:endParaRPr>
          </a:p>
        </p:txBody>
      </p:sp>
      <p:sp>
        <p:nvSpPr>
          <p:cNvPr id="44" name="椭圆 43"/>
          <p:cNvSpPr/>
          <p:nvPr/>
        </p:nvSpPr>
        <p:spPr>
          <a:xfrm>
            <a:off x="2163763" y="3890963"/>
            <a:ext cx="46037" cy="492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621" name="文本框 45"/>
          <p:cNvSpPr txBox="1">
            <a:spLocks noChangeArrowheads="1"/>
          </p:cNvSpPr>
          <p:nvPr/>
        </p:nvSpPr>
        <p:spPr bwMode="auto">
          <a:xfrm>
            <a:off x="2328863" y="1296988"/>
            <a:ext cx="17097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charset="-122"/>
                <a:ea typeface="微软雅黑" panose="020B0503020204020204" charset="-122"/>
              </a:rPr>
              <a:t>1973</a:t>
            </a:r>
            <a:r>
              <a:rPr lang="zh-CN" altLang="en-US" sz="1600">
                <a:solidFill>
                  <a:srgbClr val="FF0000"/>
                </a:solidFill>
                <a:latin typeface="微软雅黑" panose="020B0503020204020204" charset="-122"/>
                <a:ea typeface="微软雅黑" panose="020B0503020204020204" charset="-122"/>
              </a:rPr>
              <a:t>年</a:t>
            </a:r>
          </a:p>
        </p:txBody>
      </p:sp>
      <p:sp>
        <p:nvSpPr>
          <p:cNvPr id="25622" name="文本框 46"/>
          <p:cNvSpPr txBox="1">
            <a:spLocks noChangeArrowheads="1"/>
          </p:cNvSpPr>
          <p:nvPr/>
        </p:nvSpPr>
        <p:spPr bwMode="auto">
          <a:xfrm>
            <a:off x="2189163" y="1593850"/>
            <a:ext cx="15049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400">
                <a:latin typeface="微软雅黑" panose="020B0503020204020204" charset="-122"/>
                <a:ea typeface="微软雅黑" panose="020B0503020204020204" charset="-122"/>
              </a:rPr>
              <a:t>人工智能研究过与乐观，由于计算机性能的不足以及计算复杂度过高，</a:t>
            </a:r>
            <a:r>
              <a:rPr lang="zh-CN" altLang="en-US" sz="1400">
                <a:solidFill>
                  <a:srgbClr val="0000FF"/>
                </a:solidFill>
                <a:latin typeface="微软雅黑" panose="020B0503020204020204" charset="-122"/>
                <a:ea typeface="微软雅黑" panose="020B0503020204020204" charset="-122"/>
              </a:rPr>
              <a:t>无法解决任何实际的</a:t>
            </a:r>
            <a:r>
              <a:rPr lang="en-US" altLang="zh-CN" sz="1400">
                <a:solidFill>
                  <a:srgbClr val="0000FF"/>
                </a:solidFill>
                <a:latin typeface="微软雅黑" panose="020B0503020204020204" charset="-122"/>
                <a:ea typeface="微软雅黑" panose="020B0503020204020204" charset="-122"/>
              </a:rPr>
              <a:t>AI</a:t>
            </a:r>
            <a:r>
              <a:rPr lang="zh-CN" altLang="en-US" sz="1400">
                <a:solidFill>
                  <a:srgbClr val="0000FF"/>
                </a:solidFill>
                <a:latin typeface="微软雅黑" panose="020B0503020204020204" charset="-122"/>
                <a:ea typeface="微软雅黑" panose="020B0503020204020204" charset="-122"/>
              </a:rPr>
              <a:t>问题，人工智能迎来第一次低谷</a:t>
            </a:r>
          </a:p>
        </p:txBody>
      </p:sp>
      <p:sp>
        <p:nvSpPr>
          <p:cNvPr id="25623" name="矩形 47"/>
          <p:cNvSpPr>
            <a:spLocks noChangeArrowheads="1"/>
          </p:cNvSpPr>
          <p:nvPr/>
        </p:nvSpPr>
        <p:spPr bwMode="auto">
          <a:xfrm>
            <a:off x="3762375" y="4338638"/>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l"/>
            </a:pPr>
            <a:r>
              <a:rPr lang="en-US" altLang="zh-CN" sz="1200">
                <a:latin typeface="微软雅黑" panose="020B0503020204020204" charset="-122"/>
                <a:ea typeface="微软雅黑" panose="020B0503020204020204" charset="-122"/>
              </a:rPr>
              <a:t>1980</a:t>
            </a:r>
            <a:r>
              <a:rPr lang="zh-CN" altLang="en-US" sz="1200">
                <a:latin typeface="微软雅黑" panose="020B0503020204020204" charset="-122"/>
                <a:ea typeface="微软雅黑" panose="020B0503020204020204" charset="-122"/>
              </a:rPr>
              <a:t>年卡内基梅隆大学为</a:t>
            </a:r>
            <a:r>
              <a:rPr lang="en-US" altLang="zh-CN" sz="1200">
                <a:latin typeface="微软雅黑" panose="020B0503020204020204" charset="-122"/>
                <a:ea typeface="微软雅黑" panose="020B0503020204020204" charset="-122"/>
              </a:rPr>
              <a:t>DEC</a:t>
            </a:r>
            <a:r>
              <a:rPr lang="zh-CN" altLang="en-US" sz="1200">
                <a:latin typeface="微软雅黑" panose="020B0503020204020204" charset="-122"/>
                <a:ea typeface="微软雅黑" panose="020B0503020204020204" charset="-122"/>
              </a:rPr>
              <a:t>公司开发的专家系统</a:t>
            </a:r>
          </a:p>
        </p:txBody>
      </p:sp>
      <p:sp>
        <p:nvSpPr>
          <p:cNvPr id="25624" name="矩形 50"/>
          <p:cNvSpPr>
            <a:spLocks noChangeArrowheads="1"/>
          </p:cNvSpPr>
          <p:nvPr/>
        </p:nvSpPr>
        <p:spPr bwMode="auto">
          <a:xfrm>
            <a:off x="4629150" y="3467100"/>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l"/>
            </a:pPr>
            <a:r>
              <a:rPr lang="en-US" altLang="zh-CN" sz="1200">
                <a:latin typeface="微软雅黑" panose="020B0503020204020204" charset="-122"/>
                <a:ea typeface="微软雅黑" panose="020B0503020204020204" charset="-122"/>
              </a:rPr>
              <a:t>1986</a:t>
            </a:r>
            <a:r>
              <a:rPr lang="zh-CN" altLang="en-US" sz="1200">
                <a:latin typeface="微软雅黑" panose="020B0503020204020204" charset="-122"/>
                <a:ea typeface="微软雅黑" panose="020B0503020204020204" charset="-122"/>
              </a:rPr>
              <a:t>年反向传播算法</a:t>
            </a:r>
          </a:p>
        </p:txBody>
      </p:sp>
      <p:sp>
        <p:nvSpPr>
          <p:cNvPr id="25625" name="矩形 51"/>
          <p:cNvSpPr>
            <a:spLocks noChangeArrowheads="1"/>
          </p:cNvSpPr>
          <p:nvPr/>
        </p:nvSpPr>
        <p:spPr bwMode="auto">
          <a:xfrm>
            <a:off x="4183063" y="4046538"/>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l"/>
            </a:pPr>
            <a:r>
              <a:rPr lang="en-US" altLang="zh-CN" sz="1200">
                <a:latin typeface="微软雅黑" panose="020B0503020204020204" charset="-122"/>
                <a:ea typeface="微软雅黑" panose="020B0503020204020204" charset="-122"/>
              </a:rPr>
              <a:t>1982</a:t>
            </a:r>
            <a:r>
              <a:rPr lang="zh-CN" altLang="en-US" sz="1200">
                <a:latin typeface="微软雅黑" panose="020B0503020204020204" charset="-122"/>
                <a:ea typeface="微软雅黑" panose="020B0503020204020204" charset="-122"/>
              </a:rPr>
              <a:t>年日本启动五代机计划：专家系统实用化</a:t>
            </a:r>
          </a:p>
        </p:txBody>
      </p:sp>
      <p:sp>
        <p:nvSpPr>
          <p:cNvPr id="25626" name="文本框 52"/>
          <p:cNvSpPr txBox="1">
            <a:spLocks noChangeArrowheads="1"/>
          </p:cNvSpPr>
          <p:nvPr/>
        </p:nvSpPr>
        <p:spPr bwMode="auto">
          <a:xfrm>
            <a:off x="4127500" y="1143000"/>
            <a:ext cx="1711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charset="-122"/>
                <a:ea typeface="微软雅黑" panose="020B0503020204020204" charset="-122"/>
              </a:rPr>
              <a:t>1980</a:t>
            </a:r>
            <a:r>
              <a:rPr lang="zh-CN" altLang="en-US" sz="1600">
                <a:solidFill>
                  <a:srgbClr val="FF0000"/>
                </a:solidFill>
                <a:latin typeface="微软雅黑" panose="020B0503020204020204" charset="-122"/>
                <a:ea typeface="微软雅黑" panose="020B0503020204020204" charset="-122"/>
              </a:rPr>
              <a:t>年</a:t>
            </a:r>
          </a:p>
        </p:txBody>
      </p:sp>
      <p:sp>
        <p:nvSpPr>
          <p:cNvPr id="25627" name="文本框 53"/>
          <p:cNvSpPr txBox="1">
            <a:spLocks noChangeArrowheads="1"/>
          </p:cNvSpPr>
          <p:nvPr/>
        </p:nvSpPr>
        <p:spPr bwMode="auto">
          <a:xfrm>
            <a:off x="3762375" y="1439863"/>
            <a:ext cx="17097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400">
                <a:solidFill>
                  <a:srgbClr val="0000FF"/>
                </a:solidFill>
                <a:latin typeface="微软雅黑" panose="020B0503020204020204" charset="-122"/>
                <a:ea typeface="微软雅黑" panose="020B0503020204020204" charset="-122"/>
              </a:rPr>
              <a:t>符号主义盛行，专家系统的崛起使得人工智能迎来第二次浪潮</a:t>
            </a:r>
            <a:r>
              <a:rPr lang="zh-CN" altLang="en-US" sz="1400">
                <a:latin typeface="微软雅黑" panose="020B0503020204020204" charset="-122"/>
                <a:ea typeface="微软雅黑" panose="020B0503020204020204" charset="-122"/>
              </a:rPr>
              <a:t>。同时，反向传播算法的出现为神经网络的兴起奠定了基础</a:t>
            </a:r>
            <a:endParaRPr lang="zh-CN" altLang="en-US" sz="1400">
              <a:solidFill>
                <a:srgbClr val="0000FF"/>
              </a:solidFill>
              <a:latin typeface="微软雅黑" panose="020B0503020204020204" charset="-122"/>
              <a:ea typeface="微软雅黑" panose="020B0503020204020204" charset="-122"/>
            </a:endParaRPr>
          </a:p>
        </p:txBody>
      </p:sp>
      <p:cxnSp>
        <p:nvCxnSpPr>
          <p:cNvPr id="55" name="直接连接符 54"/>
          <p:cNvCxnSpPr/>
          <p:nvPr/>
        </p:nvCxnSpPr>
        <p:spPr>
          <a:xfrm>
            <a:off x="5562600" y="1143000"/>
            <a:ext cx="0" cy="1730375"/>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6867525" y="1143000"/>
            <a:ext cx="0" cy="2378075"/>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25630" name="文本框 58"/>
          <p:cNvSpPr txBox="1">
            <a:spLocks noChangeArrowheads="1"/>
          </p:cNvSpPr>
          <p:nvPr/>
        </p:nvSpPr>
        <p:spPr bwMode="auto">
          <a:xfrm>
            <a:off x="5741988" y="957263"/>
            <a:ext cx="17097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charset="-122"/>
                <a:ea typeface="微软雅黑" panose="020B0503020204020204" charset="-122"/>
              </a:rPr>
              <a:t>1987</a:t>
            </a:r>
            <a:r>
              <a:rPr lang="zh-CN" altLang="en-US" sz="1600">
                <a:solidFill>
                  <a:srgbClr val="FF0000"/>
                </a:solidFill>
                <a:latin typeface="微软雅黑" panose="020B0503020204020204" charset="-122"/>
                <a:ea typeface="微软雅黑" panose="020B0503020204020204" charset="-122"/>
              </a:rPr>
              <a:t>年</a:t>
            </a:r>
          </a:p>
        </p:txBody>
      </p:sp>
      <p:sp>
        <p:nvSpPr>
          <p:cNvPr id="25631" name="文本框 59"/>
          <p:cNvSpPr txBox="1">
            <a:spLocks noChangeArrowheads="1"/>
          </p:cNvSpPr>
          <p:nvPr/>
        </p:nvSpPr>
        <p:spPr bwMode="auto">
          <a:xfrm>
            <a:off x="5629275" y="1292225"/>
            <a:ext cx="1233488"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400">
                <a:solidFill>
                  <a:srgbClr val="0000FF"/>
                </a:solidFill>
                <a:latin typeface="微软雅黑" panose="020B0503020204020204" charset="-122"/>
                <a:ea typeface="微软雅黑" panose="020B0503020204020204" charset="-122"/>
              </a:rPr>
              <a:t>专家系统实用性局限，日本五代机计划失败，以神经网络为代表的</a:t>
            </a:r>
            <a:r>
              <a:rPr lang="en-US" altLang="zh-CN" sz="1400">
                <a:solidFill>
                  <a:srgbClr val="0000FF"/>
                </a:solidFill>
                <a:latin typeface="微软雅黑" panose="020B0503020204020204" charset="-122"/>
                <a:ea typeface="微软雅黑" panose="020B0503020204020204" charset="-122"/>
              </a:rPr>
              <a:t>AI</a:t>
            </a:r>
            <a:r>
              <a:rPr lang="zh-CN" altLang="en-US" sz="1400">
                <a:solidFill>
                  <a:srgbClr val="0000FF"/>
                </a:solidFill>
                <a:latin typeface="微软雅黑" panose="020B0503020204020204" charset="-122"/>
                <a:ea typeface="微软雅黑" panose="020B0503020204020204" charset="-122"/>
              </a:rPr>
              <a:t>算法复杂度高</a:t>
            </a:r>
          </a:p>
        </p:txBody>
      </p:sp>
      <p:sp>
        <p:nvSpPr>
          <p:cNvPr id="25632" name="文本框 60"/>
          <p:cNvSpPr txBox="1">
            <a:spLocks noChangeArrowheads="1"/>
          </p:cNvSpPr>
          <p:nvPr/>
        </p:nvSpPr>
        <p:spPr bwMode="auto">
          <a:xfrm>
            <a:off x="7134225" y="711200"/>
            <a:ext cx="1709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600">
                <a:solidFill>
                  <a:srgbClr val="FF0000"/>
                </a:solidFill>
                <a:latin typeface="微软雅黑" panose="020B0503020204020204" charset="-122"/>
                <a:ea typeface="微软雅黑" panose="020B0503020204020204" charset="-122"/>
              </a:rPr>
              <a:t>2006</a:t>
            </a:r>
            <a:r>
              <a:rPr lang="zh-CN" altLang="en-US" sz="1600">
                <a:solidFill>
                  <a:srgbClr val="FF0000"/>
                </a:solidFill>
                <a:latin typeface="微软雅黑" panose="020B0503020204020204" charset="-122"/>
                <a:ea typeface="微软雅黑" panose="020B0503020204020204" charset="-122"/>
              </a:rPr>
              <a:t>年</a:t>
            </a:r>
          </a:p>
        </p:txBody>
      </p:sp>
      <p:sp>
        <p:nvSpPr>
          <p:cNvPr id="25633" name="文本框 61"/>
          <p:cNvSpPr txBox="1">
            <a:spLocks noChangeArrowheads="1"/>
          </p:cNvSpPr>
          <p:nvPr/>
        </p:nvSpPr>
        <p:spPr bwMode="auto">
          <a:xfrm>
            <a:off x="7024688" y="998538"/>
            <a:ext cx="1233487"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just">
              <a:lnSpc>
                <a:spcPct val="100000"/>
              </a:lnSpc>
              <a:spcBef>
                <a:spcPct val="0"/>
              </a:spcBef>
              <a:buFontTx/>
              <a:buNone/>
            </a:pPr>
            <a:r>
              <a:rPr lang="zh-CN" altLang="en-US" sz="1400">
                <a:solidFill>
                  <a:srgbClr val="0000FF"/>
                </a:solidFill>
                <a:latin typeface="微软雅黑" panose="020B0503020204020204" charset="-122"/>
                <a:ea typeface="微软雅黑" panose="020B0503020204020204" charset="-122"/>
              </a:rPr>
              <a:t>算法</a:t>
            </a:r>
            <a:r>
              <a:rPr lang="en-US" altLang="zh-CN" sz="1400">
                <a:solidFill>
                  <a:srgbClr val="0000FF"/>
                </a:solidFill>
                <a:latin typeface="微软雅黑" panose="020B0503020204020204" charset="-122"/>
                <a:ea typeface="微软雅黑" panose="020B0503020204020204" charset="-122"/>
              </a:rPr>
              <a:t>+</a:t>
            </a:r>
            <a:r>
              <a:rPr lang="zh-CN" altLang="en-US" sz="1400">
                <a:solidFill>
                  <a:srgbClr val="0000FF"/>
                </a:solidFill>
                <a:latin typeface="微软雅黑" panose="020B0503020204020204" charset="-122"/>
                <a:ea typeface="微软雅黑" panose="020B0503020204020204" charset="-122"/>
              </a:rPr>
              <a:t>算力</a:t>
            </a:r>
            <a:r>
              <a:rPr lang="en-US" altLang="zh-CN" sz="1400">
                <a:solidFill>
                  <a:srgbClr val="0000FF"/>
                </a:solidFill>
                <a:latin typeface="微软雅黑" panose="020B0503020204020204" charset="-122"/>
                <a:ea typeface="微软雅黑" panose="020B0503020204020204" charset="-122"/>
              </a:rPr>
              <a:t>+</a:t>
            </a:r>
            <a:r>
              <a:rPr lang="zh-CN" altLang="en-US" sz="1400">
                <a:solidFill>
                  <a:srgbClr val="0000FF"/>
                </a:solidFill>
                <a:latin typeface="微软雅黑" panose="020B0503020204020204" charset="-122"/>
                <a:ea typeface="微软雅黑" panose="020B0503020204020204" charset="-122"/>
              </a:rPr>
              <a:t>数据促使了深度学习的爆发，人工智能迎来了第三次浪潮</a:t>
            </a:r>
          </a:p>
        </p:txBody>
      </p:sp>
      <p:sp>
        <p:nvSpPr>
          <p:cNvPr id="25634" name="矩形 62"/>
          <p:cNvSpPr>
            <a:spLocks noChangeArrowheads="1"/>
          </p:cNvSpPr>
          <p:nvPr/>
        </p:nvSpPr>
        <p:spPr bwMode="auto">
          <a:xfrm>
            <a:off x="6757988" y="3406775"/>
            <a:ext cx="2493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l"/>
            </a:pPr>
            <a:r>
              <a:rPr lang="en-US" altLang="zh-CN" sz="1200">
                <a:latin typeface="微软雅黑" panose="020B0503020204020204" charset="-122"/>
                <a:ea typeface="微软雅黑" panose="020B0503020204020204" charset="-122"/>
              </a:rPr>
              <a:t>2006</a:t>
            </a:r>
            <a:r>
              <a:rPr lang="zh-CN" altLang="en-US" sz="1200">
                <a:latin typeface="微软雅黑" panose="020B0503020204020204" charset="-122"/>
                <a:ea typeface="微软雅黑" panose="020B0503020204020204" charset="-122"/>
              </a:rPr>
              <a:t>年</a:t>
            </a:r>
            <a:r>
              <a:rPr lang="en-US" altLang="zh-CN" sz="1200">
                <a:latin typeface="微软雅黑" panose="020B0503020204020204" charset="-122"/>
                <a:ea typeface="微软雅黑" panose="020B0503020204020204" charset="-122"/>
              </a:rPr>
              <a:t>Hinton</a:t>
            </a:r>
            <a:r>
              <a:rPr lang="zh-CN" altLang="en-US" sz="1200">
                <a:latin typeface="微软雅黑" panose="020B0503020204020204" charset="-122"/>
                <a:ea typeface="微软雅黑" panose="020B0503020204020204" charset="-122"/>
              </a:rPr>
              <a:t>提出深度学习</a:t>
            </a:r>
          </a:p>
        </p:txBody>
      </p:sp>
      <p:sp>
        <p:nvSpPr>
          <p:cNvPr id="25635" name="矩形 63"/>
          <p:cNvSpPr>
            <a:spLocks noChangeArrowheads="1"/>
          </p:cNvSpPr>
          <p:nvPr/>
        </p:nvSpPr>
        <p:spPr bwMode="auto">
          <a:xfrm>
            <a:off x="7265988" y="3078163"/>
            <a:ext cx="2493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l"/>
            </a:pPr>
            <a:r>
              <a:rPr lang="en-US" altLang="zh-CN" sz="1200">
                <a:latin typeface="微软雅黑" panose="020B0503020204020204" charset="-122"/>
                <a:ea typeface="微软雅黑" panose="020B0503020204020204" charset="-122"/>
              </a:rPr>
              <a:t>2012</a:t>
            </a:r>
            <a:r>
              <a:rPr lang="zh-CN" altLang="en-US" sz="1200">
                <a:latin typeface="微软雅黑" panose="020B0503020204020204" charset="-122"/>
                <a:ea typeface="微软雅黑" panose="020B0503020204020204" charset="-122"/>
              </a:rPr>
              <a:t>年</a:t>
            </a:r>
            <a:r>
              <a:rPr lang="en-US" altLang="zh-CN" sz="1200">
                <a:latin typeface="微软雅黑" panose="020B0503020204020204" charset="-122"/>
                <a:ea typeface="微软雅黑" panose="020B0503020204020204" charset="-122"/>
              </a:rPr>
              <a:t>AlexNet</a:t>
            </a:r>
            <a:r>
              <a:rPr lang="zh-CN" altLang="en-US" sz="1200">
                <a:latin typeface="微软雅黑" panose="020B0503020204020204" charset="-122"/>
                <a:ea typeface="微软雅黑" panose="020B0503020204020204" charset="-122"/>
              </a:rPr>
              <a:t>诞生</a:t>
            </a:r>
          </a:p>
        </p:txBody>
      </p:sp>
      <p:sp>
        <p:nvSpPr>
          <p:cNvPr id="65" name="矩形 64"/>
          <p:cNvSpPr/>
          <p:nvPr/>
        </p:nvSpPr>
        <p:spPr>
          <a:xfrm>
            <a:off x="7613650" y="2501900"/>
            <a:ext cx="2493963" cy="460375"/>
          </a:xfrm>
          <a:prstGeom prst="rect">
            <a:avLst/>
          </a:prstGeom>
        </p:spPr>
        <p:txBody>
          <a:bodyPr>
            <a:spAutoFit/>
          </a:bodyPr>
          <a:lstStyle/>
          <a:p>
            <a:pPr marL="171450" indent="-171450">
              <a:buFont typeface="Wingdings" panose="05000000000000000000" pitchFamily="2" charset="2"/>
              <a:buChar char="l"/>
              <a:defRPr/>
            </a:pPr>
            <a:r>
              <a:rPr lang="en-US" altLang="zh-CN" sz="1200" b="1" dirty="0">
                <a:latin typeface="微软雅黑" panose="020B0503020204020204" charset="-122"/>
                <a:ea typeface="微软雅黑" panose="020B0503020204020204" charset="-122"/>
              </a:rPr>
              <a:t>2016</a:t>
            </a:r>
            <a:r>
              <a:rPr lang="zh-CN" altLang="en-US" sz="1200" b="1" dirty="0">
                <a:latin typeface="微软雅黑" panose="020B0503020204020204" charset="-122"/>
                <a:ea typeface="微软雅黑" panose="020B0503020204020204" charset="-122"/>
              </a:rPr>
              <a:t>年</a:t>
            </a:r>
            <a:r>
              <a:rPr lang="en-US" altLang="zh-CN" sz="1200" b="1" dirty="0">
                <a:latin typeface="微软雅黑" panose="020B0503020204020204" charset="-122"/>
                <a:ea typeface="微软雅黑" panose="020B0503020204020204" charset="-122"/>
              </a:rPr>
              <a:t>AlphaGo</a:t>
            </a:r>
          </a:p>
          <a:p>
            <a:pPr>
              <a:defRPr/>
            </a:pPr>
            <a:r>
              <a:rPr lang="en-US" altLang="zh-CN" sz="1200" b="1" dirty="0">
                <a:latin typeface="微软雅黑" panose="020B0503020204020204" charset="-122"/>
                <a:ea typeface="微软雅黑" panose="020B0503020204020204" charset="-122"/>
              </a:rPr>
              <a:t>    </a:t>
            </a:r>
            <a:r>
              <a:rPr lang="zh-CN" altLang="en-US" sz="1200" b="1" dirty="0">
                <a:latin typeface="微软雅黑" panose="020B0503020204020204" charset="-122"/>
                <a:ea typeface="微软雅黑" panose="020B0503020204020204" charset="-122"/>
              </a:rPr>
              <a:t>战胜人类冠军</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l="8130" r="7870"/>
          <a:stretch/>
        </p:blipFill>
        <p:spPr>
          <a:xfrm>
            <a:off x="-57152" y="2286000"/>
            <a:ext cx="9201152" cy="4572000"/>
          </a:xfrm>
        </p:spPr>
      </p:pic>
      <p:sp>
        <p:nvSpPr>
          <p:cNvPr id="9" name="灯片编号占位符 8"/>
          <p:cNvSpPr>
            <a:spLocks noGrp="1"/>
          </p:cNvSpPr>
          <p:nvPr>
            <p:ph type="sldNum" sz="quarter" idx="12"/>
          </p:nvPr>
        </p:nvSpPr>
        <p:spPr/>
        <p:txBody>
          <a:bodyPr/>
          <a:lstStyle/>
          <a:p>
            <a:fld id="{B622AA65-96F9-424A-92A5-406D9AA4962E}" type="slidenum">
              <a:rPr lang="zh-CN" altLang="en-US" smtClean="0"/>
              <a:t>24</a:t>
            </a:fld>
            <a:endParaRPr lang="zh-CN" altLang="en-US"/>
          </a:p>
        </p:txBody>
      </p:sp>
      <p:sp>
        <p:nvSpPr>
          <p:cNvPr id="2" name="文本框 1"/>
          <p:cNvSpPr txBox="1"/>
          <p:nvPr/>
        </p:nvSpPr>
        <p:spPr>
          <a:xfrm>
            <a:off x="840490" y="738485"/>
            <a:ext cx="4607625" cy="923330"/>
          </a:xfrm>
          <a:prstGeom prst="rect">
            <a:avLst/>
          </a:prstGeom>
          <a:noFill/>
        </p:spPr>
        <p:txBody>
          <a:bodyPr wrap="square" rtlCol="0">
            <a:spAutoFit/>
          </a:bodyPr>
          <a:lstStyle/>
          <a:p>
            <a:r>
              <a:rPr lang="en-US" altLang="zh-CN" dirty="0"/>
              <a:t>Hinton G E, </a:t>
            </a:r>
            <a:r>
              <a:rPr lang="en-US" altLang="zh-CN" dirty="0" err="1"/>
              <a:t>Salakhutdinov</a:t>
            </a:r>
            <a:r>
              <a:rPr lang="en-US" altLang="zh-CN" dirty="0"/>
              <a:t> R </a:t>
            </a:r>
            <a:r>
              <a:rPr lang="en-US" altLang="zh-CN" dirty="0" err="1"/>
              <a:t>R</a:t>
            </a:r>
            <a:r>
              <a:rPr lang="en-US" altLang="zh-CN" dirty="0"/>
              <a:t>. Reducing the dimensionality of data with neural networks[J]. science, 2006, 313(5786): 504-507.</a:t>
            </a:r>
            <a:endParaRPr lang="zh-CN" altLang="en-US" dirty="0"/>
          </a:p>
        </p:txBody>
      </p:sp>
      <p:pic>
        <p:nvPicPr>
          <p:cNvPr id="32770" name="Picture 2" descr="AI教父Geoff Hinton和深度学习的40年"/>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267" r="2131"/>
          <a:stretch/>
        </p:blipFill>
        <p:spPr bwMode="auto">
          <a:xfrm>
            <a:off x="6345757" y="114300"/>
            <a:ext cx="2169593"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255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a:normAutofit/>
          </a:bodyPr>
          <a:lstStyle/>
          <a:p>
            <a:r>
              <a:rPr lang="en-US" altLang="zh-CN" sz="4000" b="1" dirty="0">
                <a:latin typeface="Times New Roman" panose="02020603050405020304" pitchFamily="18" charset="0"/>
                <a:cs typeface="Times New Roman" panose="02020603050405020304" pitchFamily="18" charset="0"/>
              </a:rPr>
              <a:t>1.1 </a:t>
            </a:r>
            <a:r>
              <a:rPr lang="zh-CN" altLang="en-US" sz="4000" b="1" dirty="0">
                <a:latin typeface="Times New Roman" panose="02020603050405020304" pitchFamily="18" charset="0"/>
                <a:cs typeface="Times New Roman" panose="02020603050405020304" pitchFamily="18" charset="0"/>
              </a:rPr>
              <a:t>引言</a:t>
            </a:r>
          </a:p>
        </p:txBody>
      </p:sp>
      <p:sp>
        <p:nvSpPr>
          <p:cNvPr id="3" name="内容占位符 2"/>
          <p:cNvSpPr>
            <a:spLocks noGrp="1"/>
          </p:cNvSpPr>
          <p:nvPr>
            <p:ph idx="1"/>
          </p:nvPr>
        </p:nvSpPr>
        <p:spPr>
          <a:xfrm>
            <a:off x="628650" y="1095791"/>
            <a:ext cx="7886700" cy="4257521"/>
          </a:xfrm>
        </p:spPr>
        <p:txBody>
          <a:bodyPr/>
          <a:lstStyle/>
          <a:p>
            <a:pPr>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 语音识别能力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人类</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25</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p:cNvSpPr txBox="1">
            <a:spLocks/>
          </p:cNvSpPr>
          <p:nvPr/>
        </p:nvSpPr>
        <p:spPr>
          <a:xfrm>
            <a:off x="628650" y="1623743"/>
            <a:ext cx="7886700" cy="48228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Microsoft researchers achieve new conversational speech recognition milestone (2016.10)</a:t>
            </a:r>
            <a:endParaRPr lang="zh-TW" altLang="en-US" sz="2400" dirty="0"/>
          </a:p>
          <a:p>
            <a:pPr lvl="1"/>
            <a:r>
              <a:rPr lang="en-US" altLang="zh-TW" sz="1800" dirty="0"/>
              <a:t>https://www.microsoft.com/en-us/research/blog/microsoft-researchers-achieve-new-conversational-speech-recognition-milestone/</a:t>
            </a:r>
          </a:p>
          <a:p>
            <a:pPr lvl="1"/>
            <a:r>
              <a:rPr lang="en-US" altLang="zh-TW" sz="1800" dirty="0"/>
              <a:t>Dong Yu, Wayne </a:t>
            </a:r>
            <a:r>
              <a:rPr lang="en-US" altLang="zh-TW" sz="1800" dirty="0" err="1"/>
              <a:t>Xiong</a:t>
            </a:r>
            <a:r>
              <a:rPr lang="en-US" altLang="zh-TW" sz="1800" dirty="0"/>
              <a:t>, </a:t>
            </a:r>
            <a:r>
              <a:rPr lang="en-US" altLang="zh-TW" sz="1800" dirty="0" err="1"/>
              <a:t>Jasha</a:t>
            </a:r>
            <a:r>
              <a:rPr lang="en-US" altLang="zh-TW" sz="1800" dirty="0"/>
              <a:t> </a:t>
            </a:r>
            <a:r>
              <a:rPr lang="en-US" altLang="zh-TW" sz="1800" dirty="0" err="1"/>
              <a:t>Droppo</a:t>
            </a:r>
            <a:r>
              <a:rPr lang="en-US" altLang="zh-TW" sz="1800" dirty="0"/>
              <a:t>, Andreas </a:t>
            </a:r>
            <a:r>
              <a:rPr lang="en-US" altLang="zh-TW" sz="1800" dirty="0" err="1"/>
              <a:t>Stolcke</a:t>
            </a:r>
            <a:r>
              <a:rPr lang="en-US" altLang="zh-TW" sz="1800" dirty="0"/>
              <a:t> , </a:t>
            </a:r>
            <a:r>
              <a:rPr lang="en-US" altLang="zh-TW" sz="1800" dirty="0" err="1"/>
              <a:t>Guoli</a:t>
            </a:r>
            <a:r>
              <a:rPr lang="en-US" altLang="zh-TW" sz="1800" dirty="0"/>
              <a:t> Ye, </a:t>
            </a:r>
            <a:r>
              <a:rPr lang="en-US" altLang="zh-TW" sz="1800" dirty="0" err="1"/>
              <a:t>Jinyu</a:t>
            </a:r>
            <a:r>
              <a:rPr lang="en-US" altLang="zh-TW" sz="1800" dirty="0"/>
              <a:t> Li , Geoffrey Zweig, “Deep Convolutional Neural Networks with Layer-wise Context Expansion and Attention”, </a:t>
            </a:r>
            <a:r>
              <a:rPr lang="en-US" altLang="zh-TW" sz="1800" dirty="0" err="1"/>
              <a:t>Interspeech</a:t>
            </a:r>
            <a:r>
              <a:rPr lang="en-US" altLang="zh-TW" sz="1800" dirty="0"/>
              <a:t> 2016</a:t>
            </a:r>
          </a:p>
          <a:p>
            <a:r>
              <a:rPr lang="en-US" altLang="zh-TW" sz="2400" dirty="0"/>
              <a:t>IBM vs Microsoft: 'Human parity' speech recognition record changes hands again (2017.03)</a:t>
            </a:r>
            <a:endParaRPr lang="zh-TW" altLang="en-US" sz="2400" dirty="0"/>
          </a:p>
          <a:p>
            <a:pPr lvl="1"/>
            <a:r>
              <a:rPr lang="en-US" altLang="zh-TW" sz="2000" dirty="0"/>
              <a:t>http://www.zdnet.com/article/ibm-vs-microsoft-human-parity-speech-recognition-record-changes-hands-again/</a:t>
            </a:r>
          </a:p>
          <a:p>
            <a:pPr lvl="1"/>
            <a:r>
              <a:rPr lang="en-US" altLang="zh-TW" sz="2000" dirty="0"/>
              <a:t>George </a:t>
            </a:r>
            <a:r>
              <a:rPr lang="en-US" altLang="zh-TW" sz="2000" dirty="0" err="1"/>
              <a:t>Saon</a:t>
            </a:r>
            <a:r>
              <a:rPr lang="en-US" altLang="zh-TW" sz="2000" dirty="0"/>
              <a:t>, </a:t>
            </a:r>
            <a:r>
              <a:rPr lang="en-US" altLang="zh-TW" sz="2000" dirty="0" err="1"/>
              <a:t>Gakuto</a:t>
            </a:r>
            <a:r>
              <a:rPr lang="en-US" altLang="zh-TW" sz="2000" dirty="0"/>
              <a:t> </a:t>
            </a:r>
            <a:r>
              <a:rPr lang="en-US" altLang="zh-TW" sz="2000" dirty="0" err="1"/>
              <a:t>Kurata</a:t>
            </a:r>
            <a:r>
              <a:rPr lang="en-US" altLang="zh-TW" sz="2000" dirty="0"/>
              <a:t>, Tom </a:t>
            </a:r>
            <a:r>
              <a:rPr lang="en-US" altLang="zh-TW" sz="2000" dirty="0" err="1"/>
              <a:t>Sercu</a:t>
            </a:r>
            <a:r>
              <a:rPr lang="en-US" altLang="zh-TW" sz="2000" dirty="0"/>
              <a:t>, </a:t>
            </a:r>
            <a:r>
              <a:rPr lang="en-US" altLang="zh-TW" sz="2000" dirty="0" err="1"/>
              <a:t>Kartik</a:t>
            </a:r>
            <a:r>
              <a:rPr lang="en-US" altLang="zh-TW" sz="2000" dirty="0"/>
              <a:t> </a:t>
            </a:r>
            <a:r>
              <a:rPr lang="en-US" altLang="zh-TW" sz="2000" dirty="0" err="1"/>
              <a:t>Audhkhasi</a:t>
            </a:r>
            <a:r>
              <a:rPr lang="en-US" altLang="zh-TW" sz="2000" dirty="0"/>
              <a:t>, Samuel Thomas, </a:t>
            </a:r>
            <a:r>
              <a:rPr lang="en-US" altLang="zh-TW" sz="2000" dirty="0" err="1"/>
              <a:t>Dimitrios</a:t>
            </a:r>
            <a:r>
              <a:rPr lang="en-US" altLang="zh-TW" sz="2000" dirty="0"/>
              <a:t> </a:t>
            </a:r>
            <a:r>
              <a:rPr lang="en-US" altLang="zh-TW" sz="2000" dirty="0" err="1"/>
              <a:t>Dimitriadis</a:t>
            </a:r>
            <a:r>
              <a:rPr lang="en-US" altLang="zh-TW" sz="2000" dirty="0"/>
              <a:t>, </a:t>
            </a:r>
            <a:r>
              <a:rPr lang="en-US" altLang="zh-TW" sz="2000" dirty="0" err="1"/>
              <a:t>Xiaodong</a:t>
            </a:r>
            <a:r>
              <a:rPr lang="en-US" altLang="zh-TW" sz="2000" dirty="0"/>
              <a:t> Cui, </a:t>
            </a:r>
            <a:r>
              <a:rPr lang="en-US" altLang="zh-TW" sz="2000" dirty="0" err="1"/>
              <a:t>Bhuvana</a:t>
            </a:r>
            <a:r>
              <a:rPr lang="en-US" altLang="zh-TW" sz="2000" dirty="0"/>
              <a:t> </a:t>
            </a:r>
            <a:r>
              <a:rPr lang="en-US" altLang="zh-TW" sz="2000" dirty="0" err="1"/>
              <a:t>Ramabhadran</a:t>
            </a:r>
            <a:r>
              <a:rPr lang="en-US" altLang="zh-TW" sz="2000" dirty="0"/>
              <a:t>, Michael </a:t>
            </a:r>
            <a:r>
              <a:rPr lang="en-US" altLang="zh-TW" sz="2000" dirty="0" err="1"/>
              <a:t>Picheny</a:t>
            </a:r>
            <a:r>
              <a:rPr lang="en-US" altLang="zh-TW" sz="2000" dirty="0"/>
              <a:t>, Lynn-Li Lim, </a:t>
            </a:r>
            <a:r>
              <a:rPr lang="en-US" altLang="zh-TW" sz="2000" dirty="0" err="1"/>
              <a:t>Bergul</a:t>
            </a:r>
            <a:r>
              <a:rPr lang="en-US" altLang="zh-TW" sz="2000" dirty="0"/>
              <a:t> </a:t>
            </a:r>
            <a:r>
              <a:rPr lang="en-US" altLang="zh-TW" sz="2000" dirty="0" err="1"/>
              <a:t>Roomi</a:t>
            </a:r>
            <a:r>
              <a:rPr lang="en-US" altLang="zh-TW" sz="2000" dirty="0"/>
              <a:t>, Phil Hall, “English Conversational Telephone Speech Recognition by Humans and Machines”, </a:t>
            </a:r>
            <a:r>
              <a:rPr lang="en-US" altLang="zh-TW" sz="2000" dirty="0" err="1"/>
              <a:t>arXiv</a:t>
            </a:r>
            <a:r>
              <a:rPr lang="en-US" altLang="zh-TW" sz="2000" dirty="0"/>
              <a:t> preprint, 2017</a:t>
            </a:r>
            <a:endParaRPr lang="zh-TW" altLang="en-US" sz="2000" dirty="0"/>
          </a:p>
        </p:txBody>
      </p:sp>
      <p:sp>
        <p:nvSpPr>
          <p:cNvPr id="8" name="文字方塊 3"/>
          <p:cNvSpPr txBox="1"/>
          <p:nvPr/>
        </p:nvSpPr>
        <p:spPr>
          <a:xfrm>
            <a:off x="4740378" y="1948330"/>
            <a:ext cx="431441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Machine 5.9% </a:t>
            </a:r>
            <a:r>
              <a:rPr lang="en-US" altLang="zh-TW" sz="2400" dirty="0" err="1"/>
              <a:t>v.s</a:t>
            </a:r>
            <a:r>
              <a:rPr lang="en-US" altLang="zh-TW" sz="2400" dirty="0"/>
              <a:t>. Human 5.9%</a:t>
            </a:r>
            <a:endParaRPr lang="zh-TW" altLang="en-US" sz="2400" dirty="0"/>
          </a:p>
        </p:txBody>
      </p:sp>
      <p:sp>
        <p:nvSpPr>
          <p:cNvPr id="10" name="文字方塊 4"/>
          <p:cNvSpPr txBox="1"/>
          <p:nvPr/>
        </p:nvSpPr>
        <p:spPr>
          <a:xfrm>
            <a:off x="4740379" y="4051314"/>
            <a:ext cx="431441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t>Machine 5.5% </a:t>
            </a:r>
            <a:r>
              <a:rPr lang="en-US" altLang="zh-TW" sz="2400" dirty="0" err="1"/>
              <a:t>v.s</a:t>
            </a:r>
            <a:r>
              <a:rPr lang="en-US" altLang="zh-TW" sz="2400" dirty="0"/>
              <a:t>. Human 5.1%</a:t>
            </a:r>
            <a:endParaRPr lang="zh-TW" altLang="en-US" sz="2400" dirty="0"/>
          </a:p>
        </p:txBody>
      </p:sp>
    </p:spTree>
    <p:extLst>
      <p:ext uri="{BB962C8B-B14F-4D97-AF65-F5344CB8AC3E}">
        <p14:creationId xmlns:p14="http://schemas.microsoft.com/office/powerpoint/2010/main" val="333466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a:normAutofit/>
          </a:bodyPr>
          <a:lstStyle/>
          <a:p>
            <a:r>
              <a:rPr lang="en-US" altLang="zh-CN" sz="4000" b="1" dirty="0">
                <a:latin typeface="Times New Roman" panose="02020603050405020304" pitchFamily="18" charset="0"/>
                <a:cs typeface="Times New Roman" panose="02020603050405020304" pitchFamily="18" charset="0"/>
              </a:rPr>
              <a:t>1.1 </a:t>
            </a:r>
            <a:r>
              <a:rPr lang="zh-CN" altLang="en-US" sz="4000" b="1" dirty="0">
                <a:latin typeface="Times New Roman" panose="02020603050405020304" pitchFamily="18" charset="0"/>
                <a:cs typeface="Times New Roman" panose="02020603050405020304" pitchFamily="18" charset="0"/>
              </a:rPr>
              <a:t>引言</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图像识别能力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人类</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26</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Picture 2" descr="ãimagenetãçåçæå°çµæ">
            <a:extLst>
              <a:ext uri="{FF2B5EF4-FFF2-40B4-BE49-F238E27FC236}">
                <a16:creationId xmlns:a16="http://schemas.microsoft.com/office/drawing/2014/main" id="{55A1189E-958B-4FF8-8DBD-2FC1F92B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2" y="1690689"/>
            <a:ext cx="7343775" cy="3819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ãleathery turtleãçåçæå°çµæ">
            <a:extLst>
              <a:ext uri="{FF2B5EF4-FFF2-40B4-BE49-F238E27FC236}">
                <a16:creationId xmlns:a16="http://schemas.microsoft.com/office/drawing/2014/main" id="{C76BCA50-2FC6-45C7-B16F-EFF813C3E02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0018" y="2322315"/>
            <a:ext cx="2324100" cy="1542109"/>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6">
            <a:extLst>
              <a:ext uri="{FF2B5EF4-FFF2-40B4-BE49-F238E27FC236}">
                <a16:creationId xmlns:a16="http://schemas.microsoft.com/office/drawing/2014/main" id="{A919A69C-8FAD-42B9-95B5-3C6AA0CCE902}"/>
              </a:ext>
            </a:extLst>
          </p:cNvPr>
          <p:cNvSpPr txBox="1"/>
          <p:nvPr/>
        </p:nvSpPr>
        <p:spPr>
          <a:xfrm>
            <a:off x="6663607" y="2185428"/>
            <a:ext cx="1501253" cy="1815882"/>
          </a:xfrm>
          <a:prstGeom prst="rect">
            <a:avLst/>
          </a:prstGeom>
          <a:noFill/>
        </p:spPr>
        <p:txBody>
          <a:bodyPr wrap="square" rtlCol="0">
            <a:spAutoFit/>
          </a:bodyPr>
          <a:lstStyle/>
          <a:p>
            <a:r>
              <a:rPr lang="zh-TW" altLang="en-US" sz="2800" dirty="0">
                <a:latin typeface="微軟正黑體" panose="020B0604030504040204" pitchFamily="34" charset="-120"/>
                <a:ea typeface="微軟正黑體" panose="020B0604030504040204" pitchFamily="34" charset="-120"/>
              </a:rPr>
              <a:t>革</a:t>
            </a:r>
            <a:r>
              <a:rPr lang="zh-CN" altLang="en-US" sz="2800" dirty="0">
                <a:latin typeface="微軟正黑體" panose="020B0604030504040204" pitchFamily="34" charset="-120"/>
                <a:ea typeface="微軟正黑體" panose="020B0604030504040204" pitchFamily="34" charset="-120"/>
              </a:rPr>
              <a:t>龟</a:t>
            </a:r>
            <a:r>
              <a:rPr lang="zh-TW" altLang="en-US" sz="2800" dirty="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r>
              <a:rPr lang="zh-CN" altLang="en-US" sz="2800" dirty="0">
                <a:latin typeface="微軟正黑體" panose="020B0604030504040204" pitchFamily="34" charset="-120"/>
                <a:ea typeface="微軟正黑體" panose="020B0604030504040204" pitchFamily="34" charset="-120"/>
              </a:rPr>
              <a:t>青海龟</a:t>
            </a:r>
            <a:r>
              <a:rPr lang="zh-TW" altLang="en-US" sz="2800" dirty="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r>
              <a:rPr lang="zh-TW" altLang="en-US" sz="2800" dirty="0">
                <a:latin typeface="微軟正黑體" panose="020B0604030504040204" pitchFamily="34" charset="-120"/>
                <a:ea typeface="微軟正黑體" panose="020B0604030504040204" pitchFamily="34" charset="-120"/>
              </a:rPr>
              <a:t>泥</a:t>
            </a:r>
            <a:r>
              <a:rPr lang="zh-CN" altLang="en-US" sz="2800" dirty="0">
                <a:latin typeface="微軟正黑體" panose="020B0604030504040204" pitchFamily="34" charset="-120"/>
                <a:ea typeface="微軟正黑體" panose="020B0604030504040204" pitchFamily="34" charset="-120"/>
              </a:rPr>
              <a:t>龟</a:t>
            </a:r>
            <a:r>
              <a:rPr lang="zh-TW" altLang="en-US" sz="2800" dirty="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r>
              <a:rPr lang="zh-TW" altLang="en-US" sz="2800" dirty="0">
                <a:latin typeface="微軟正黑體" panose="020B0604030504040204" pitchFamily="34" charset="-120"/>
                <a:ea typeface="微軟正黑體" panose="020B0604030504040204" pitchFamily="34" charset="-120"/>
              </a:rPr>
              <a:t>箱</a:t>
            </a:r>
            <a:r>
              <a:rPr lang="zh-CN" altLang="en-US" sz="2800" dirty="0">
                <a:latin typeface="微軟正黑體" panose="020B0604030504040204" pitchFamily="34" charset="-120"/>
                <a:ea typeface="微軟正黑體" panose="020B0604030504040204" pitchFamily="34" charset="-120"/>
              </a:rPr>
              <a:t>龟</a:t>
            </a:r>
            <a:r>
              <a:rPr lang="zh-TW" altLang="en-US" sz="28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348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a:normAutofit/>
          </a:bodyPr>
          <a:lstStyle/>
          <a:p>
            <a:r>
              <a:rPr lang="en-US" altLang="zh-CN" sz="4000" b="1" dirty="0">
                <a:latin typeface="Times New Roman" panose="02020603050405020304" pitchFamily="18" charset="0"/>
                <a:cs typeface="Times New Roman" panose="02020603050405020304" pitchFamily="18" charset="0"/>
              </a:rPr>
              <a:t>1.1 </a:t>
            </a:r>
            <a:r>
              <a:rPr lang="zh-CN" altLang="en-US" sz="4000" b="1" dirty="0">
                <a:latin typeface="Times New Roman" panose="02020603050405020304" pitchFamily="18" charset="0"/>
                <a:cs typeface="Times New Roman" panose="02020603050405020304" pitchFamily="18" charset="0"/>
              </a:rPr>
              <a:t>引言</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阅读理解能力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人类</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27</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3"/>
          <a:stretch>
            <a:fillRect/>
          </a:stretch>
        </p:blipFill>
        <p:spPr>
          <a:xfrm>
            <a:off x="408895" y="1714213"/>
            <a:ext cx="3233738" cy="3820477"/>
          </a:xfrm>
          <a:prstGeom prst="rect">
            <a:avLst/>
          </a:prstGeom>
        </p:spPr>
      </p:pic>
      <p:pic>
        <p:nvPicPr>
          <p:cNvPr id="5" name="图片 4"/>
          <p:cNvPicPr>
            <a:picLocks noChangeAspect="1"/>
          </p:cNvPicPr>
          <p:nvPr/>
        </p:nvPicPr>
        <p:blipFill>
          <a:blip r:embed="rId4"/>
          <a:stretch>
            <a:fillRect/>
          </a:stretch>
        </p:blipFill>
        <p:spPr>
          <a:xfrm>
            <a:off x="3996690" y="1714213"/>
            <a:ext cx="4518660" cy="4198620"/>
          </a:xfrm>
          <a:prstGeom prst="rect">
            <a:avLst/>
          </a:prstGeom>
        </p:spPr>
      </p:pic>
    </p:spTree>
    <p:extLst>
      <p:ext uri="{BB962C8B-B14F-4D97-AF65-F5344CB8AC3E}">
        <p14:creationId xmlns:p14="http://schemas.microsoft.com/office/powerpoint/2010/main" val="18951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a:normAutofit/>
          </a:bodyPr>
          <a:lstStyle/>
          <a:p>
            <a:r>
              <a:rPr lang="en-US" altLang="zh-CN" sz="4000" b="1" dirty="0">
                <a:latin typeface="Times New Roman" panose="02020603050405020304" pitchFamily="18" charset="0"/>
                <a:cs typeface="Times New Roman" panose="02020603050405020304" pitchFamily="18" charset="0"/>
              </a:rPr>
              <a:t>1.1 </a:t>
            </a:r>
            <a:r>
              <a:rPr lang="zh-CN" altLang="en-US" sz="4000" b="1" dirty="0">
                <a:latin typeface="Times New Roman" panose="02020603050405020304" pitchFamily="18" charset="0"/>
                <a:cs typeface="Times New Roman" panose="02020603050405020304" pitchFamily="18" charset="0"/>
              </a:rPr>
              <a:t>引言</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对弈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人类</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28</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Picture 2" descr="http://www.usgo.org/news/wp-content/uploads/2016/01/2016.01.28_nature-cover.jpg">
            <a:extLst>
              <a:ext uri="{FF2B5EF4-FFF2-40B4-BE49-F238E27FC236}">
                <a16:creationId xmlns:a16="http://schemas.microsoft.com/office/drawing/2014/main" id="{ACB0614F-251B-41ED-9BC6-3FB2EDF8D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11" y="1708151"/>
            <a:ext cx="3508075" cy="4648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torage.googleapis.com/deepmind-live-cms/documents/sc2-agent-vis%2520%25281%2529.gif">
            <a:extLst>
              <a:ext uri="{FF2B5EF4-FFF2-40B4-BE49-F238E27FC236}">
                <a16:creationId xmlns:a16="http://schemas.microsoft.com/office/drawing/2014/main" id="{5B59108E-8892-4486-905D-7C2212254CF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372818" y="2252663"/>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91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a:normAutofit/>
          </a:bodyPr>
          <a:lstStyle/>
          <a:p>
            <a:r>
              <a:rPr lang="en-US" altLang="zh-CN" sz="4000" b="1" dirty="0">
                <a:latin typeface="Times New Roman" panose="02020603050405020304" pitchFamily="18" charset="0"/>
                <a:cs typeface="Times New Roman" panose="02020603050405020304" pitchFamily="18" charset="0"/>
              </a:rPr>
              <a:t>1.1 </a:t>
            </a:r>
            <a:r>
              <a:rPr lang="zh-CN" altLang="en-US" sz="4000" b="1" dirty="0">
                <a:latin typeface="Times New Roman" panose="02020603050405020304" pitchFamily="18" charset="0"/>
                <a:cs typeface="Times New Roman" panose="02020603050405020304" pitchFamily="18" charset="0"/>
              </a:rPr>
              <a:t>引言</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自动驾驶系统（</a:t>
            </a:r>
            <a:r>
              <a:rPr lang="en-US" altLang="zh-CN" dirty="0">
                <a:latin typeface="Times New Roman" panose="02020603050405020304" pitchFamily="18" charset="0"/>
                <a:cs typeface="Times New Roman" panose="02020603050405020304" pitchFamily="18" charset="0"/>
              </a:rPr>
              <a:t>L3</a:t>
            </a:r>
            <a:r>
              <a:rPr lang="zh-CN" altLang="en-US" dirty="0">
                <a:latin typeface="Times New Roman" panose="02020603050405020304" pitchFamily="18" charset="0"/>
                <a:cs typeface="Times New Roman" panose="02020603050405020304" pitchFamily="18" charset="0"/>
              </a:rPr>
              <a:t>级）</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29</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Paris streets in the eyes of Tesla Autopilot (online-video-cutter.com)">
            <a:hlinkClick r:id="" action="ppaction://media"/>
            <a:extLst>
              <a:ext uri="{FF2B5EF4-FFF2-40B4-BE49-F238E27FC236}">
                <a16:creationId xmlns:a16="http://schemas.microsoft.com/office/drawing/2014/main" id="{F5D44680-A8A0-4731-9DC7-C0F7D6F6680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333074" y="196851"/>
            <a:ext cx="3259962" cy="2444749"/>
          </a:xfrm>
          <a:prstGeom prst="rect">
            <a:avLst/>
          </a:prstGeom>
        </p:spPr>
      </p:pic>
      <p:pic>
        <p:nvPicPr>
          <p:cNvPr id="8" name="This is what may have happened in the recent Tesla Autopilot Crash">
            <a:hlinkClick r:id="" action="ppaction://media"/>
            <a:extLst>
              <a:ext uri="{FF2B5EF4-FFF2-40B4-BE49-F238E27FC236}">
                <a16:creationId xmlns:a16="http://schemas.microsoft.com/office/drawing/2014/main" id="{BBD5B6D3-96E9-4787-BF56-B47F1771F39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04549" y="2133381"/>
            <a:ext cx="8088487" cy="4549774"/>
          </a:xfrm>
          <a:prstGeom prst="rect">
            <a:avLst/>
          </a:prstGeom>
        </p:spPr>
      </p:pic>
    </p:spTree>
    <p:extLst>
      <p:ext uri="{BB962C8B-B14F-4D97-AF65-F5344CB8AC3E}">
        <p14:creationId xmlns:p14="http://schemas.microsoft.com/office/powerpoint/2010/main" val="283181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0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video>
              <p:cMediaNode vol="80000">
                <p:cTn id="16"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b="1" dirty="0">
                <a:latin typeface="Times New Roman" panose="02020603050405020304" pitchFamily="18" charset="0"/>
                <a:cs typeface="Times New Roman" panose="02020603050405020304" pitchFamily="18" charset="0"/>
              </a:rPr>
              <a:t>智能软件综合研究实训</a:t>
            </a:r>
          </a:p>
        </p:txBody>
      </p:sp>
      <p:sp>
        <p:nvSpPr>
          <p:cNvPr id="3" name="内容占位符 2"/>
          <p:cNvSpPr>
            <a:spLocks noGrp="1"/>
          </p:cNvSpPr>
          <p:nvPr>
            <p:ph idx="1"/>
          </p:nvPr>
        </p:nvSpPr>
        <p:spPr>
          <a:xfrm>
            <a:off x="232229" y="1107956"/>
            <a:ext cx="8650514" cy="5487662"/>
          </a:xfrm>
        </p:spPr>
        <p:txBody>
          <a:bodyPr>
            <a:normAutofit/>
          </a:bodyPr>
          <a:lstStyle/>
          <a:p>
            <a:r>
              <a:rPr lang="zh-CN" altLang="en-US" sz="2000" dirty="0">
                <a:latin typeface="Times New Roman" panose="02020603050405020304" pitchFamily="18" charset="0"/>
                <a:cs typeface="Times New Roman" panose="02020603050405020304" pitchFamily="18" charset="0"/>
              </a:rPr>
              <a:t>学时</a:t>
            </a:r>
            <a:r>
              <a:rPr lang="en-US" altLang="zh-CN" sz="2000" dirty="0">
                <a:latin typeface="Times New Roman" panose="02020603050405020304" pitchFamily="18" charset="0"/>
                <a:cs typeface="Times New Roman" panose="02020603050405020304" pitchFamily="18" charset="0"/>
              </a:rPr>
              <a:t>: 60</a:t>
            </a:r>
            <a:r>
              <a:rPr lang="zh-CN" altLang="en-US" sz="2000" dirty="0">
                <a:latin typeface="Times New Roman" panose="02020603050405020304" pitchFamily="18" charset="0"/>
                <a:cs typeface="Times New Roman" panose="02020603050405020304" pitchFamily="18" charset="0"/>
              </a:rPr>
              <a:t>课时</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学分：</a:t>
            </a:r>
            <a:r>
              <a:rPr lang="en-US" altLang="zh-CN" sz="2000" dirty="0">
                <a:latin typeface="Times New Roman" panose="02020603050405020304" pitchFamily="18" charset="0"/>
                <a:cs typeface="Times New Roman" panose="02020603050405020304" pitchFamily="18" charset="0"/>
              </a:rPr>
              <a:t>3</a:t>
            </a:r>
          </a:p>
          <a:p>
            <a:r>
              <a:rPr lang="zh-CN" altLang="en-US" sz="2000" dirty="0">
                <a:latin typeface="Times New Roman" panose="02020603050405020304" pitchFamily="18" charset="0"/>
                <a:cs typeface="Times New Roman" panose="02020603050405020304" pitchFamily="18" charset="0"/>
              </a:rPr>
              <a:t>考核</a:t>
            </a:r>
            <a:r>
              <a:rPr lang="en-US" altLang="zh-CN" sz="2000" dirty="0">
                <a:latin typeface="Times New Roman" panose="02020603050405020304" pitchFamily="18" charset="0"/>
                <a:cs typeface="Times New Roman" panose="02020603050405020304" pitchFamily="18" charset="0"/>
              </a:rPr>
              <a:t>:</a:t>
            </a: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3</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5" name="表格 4"/>
          <p:cNvGraphicFramePr>
            <a:graphicFrameLocks noGrp="1"/>
          </p:cNvGraphicFramePr>
          <p:nvPr>
            <p:extLst>
              <p:ext uri="{D42A27DB-BD31-4B8C-83A1-F6EECF244321}">
                <p14:modId xmlns:p14="http://schemas.microsoft.com/office/powerpoint/2010/main" val="755307549"/>
              </p:ext>
            </p:extLst>
          </p:nvPr>
        </p:nvGraphicFramePr>
        <p:xfrm>
          <a:off x="467926" y="2264347"/>
          <a:ext cx="8287659" cy="4119880"/>
        </p:xfrm>
        <a:graphic>
          <a:graphicData uri="http://schemas.openxmlformats.org/drawingml/2006/table">
            <a:tbl>
              <a:tblPr firstRow="1" bandRow="1">
                <a:tableStyleId>{5C22544A-7EE6-4342-B048-85BDC9FD1C3A}</a:tableStyleId>
              </a:tblPr>
              <a:tblGrid>
                <a:gridCol w="1366911">
                  <a:extLst>
                    <a:ext uri="{9D8B030D-6E8A-4147-A177-3AD203B41FA5}">
                      <a16:colId xmlns:a16="http://schemas.microsoft.com/office/drawing/2014/main" val="1378771054"/>
                    </a:ext>
                  </a:extLst>
                </a:gridCol>
                <a:gridCol w="1366911">
                  <a:extLst>
                    <a:ext uri="{9D8B030D-6E8A-4147-A177-3AD203B41FA5}">
                      <a16:colId xmlns:a16="http://schemas.microsoft.com/office/drawing/2014/main" val="1367640706"/>
                    </a:ext>
                  </a:extLst>
                </a:gridCol>
                <a:gridCol w="3015277">
                  <a:extLst>
                    <a:ext uri="{9D8B030D-6E8A-4147-A177-3AD203B41FA5}">
                      <a16:colId xmlns:a16="http://schemas.microsoft.com/office/drawing/2014/main" val="931846182"/>
                    </a:ext>
                  </a:extLst>
                </a:gridCol>
                <a:gridCol w="2538560">
                  <a:extLst>
                    <a:ext uri="{9D8B030D-6E8A-4147-A177-3AD203B41FA5}">
                      <a16:colId xmlns:a16="http://schemas.microsoft.com/office/drawing/2014/main" val="2748577366"/>
                    </a:ext>
                  </a:extLst>
                </a:gridCol>
              </a:tblGrid>
              <a:tr h="370840">
                <a:tc gridSpan="2">
                  <a:txBody>
                    <a:bodyPr/>
                    <a:lstStyle/>
                    <a:p>
                      <a:r>
                        <a:rPr lang="zh-CN" altLang="en-US" dirty="0"/>
                        <a:t>考核方式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r>
                        <a:rPr lang="zh-CN" altLang="en-US" dirty="0"/>
                        <a:t>考核要求</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a:t>考核权重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602662"/>
                  </a:ext>
                </a:extLst>
              </a:tr>
              <a:tr h="370840">
                <a:tc gridSpan="2">
                  <a:txBody>
                    <a:bodyPr/>
                    <a:lstStyle/>
                    <a:p>
                      <a:r>
                        <a:rPr lang="zh-CN" altLang="en-US" dirty="0"/>
                        <a:t>实验一（单人）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r>
                        <a:rPr lang="zh-CN" altLang="en-US" sz="1800" kern="1200" dirty="0">
                          <a:solidFill>
                            <a:schemeClr val="dk1"/>
                          </a:solidFill>
                          <a:effectLst/>
                          <a:latin typeface="+mn-lt"/>
                          <a:ea typeface="+mn-ea"/>
                          <a:cs typeface="+mn-cs"/>
                        </a:rPr>
                        <a:t>实验完成情况及报告书写质量</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1677721"/>
                  </a:ext>
                </a:extLst>
              </a:tr>
              <a:tr h="370840">
                <a:tc gridSpan="2">
                  <a:txBody>
                    <a:bodyPr/>
                    <a:lstStyle/>
                    <a:p>
                      <a:r>
                        <a:rPr lang="zh-CN" altLang="zh-CN" sz="1800" kern="1200" dirty="0">
                          <a:solidFill>
                            <a:schemeClr val="dk1"/>
                          </a:solidFill>
                          <a:effectLst/>
                          <a:latin typeface="+mn-lt"/>
                          <a:ea typeface="+mn-ea"/>
                          <a:cs typeface="+mn-cs"/>
                        </a:rPr>
                        <a:t>实验</a:t>
                      </a:r>
                      <a:r>
                        <a:rPr lang="zh-CN" altLang="en-US" sz="1800" kern="1200" dirty="0">
                          <a:solidFill>
                            <a:schemeClr val="dk1"/>
                          </a:solidFill>
                          <a:effectLst/>
                          <a:latin typeface="+mn-lt"/>
                          <a:ea typeface="+mn-ea"/>
                          <a:cs typeface="+mn-cs"/>
                        </a:rPr>
                        <a:t>二</a:t>
                      </a:r>
                      <a:r>
                        <a:rPr lang="zh-CN" altLang="en-US" dirty="0"/>
                        <a:t>（单人）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r>
                        <a:rPr lang="zh-CN" altLang="en-US" sz="1800" kern="1200" dirty="0">
                          <a:solidFill>
                            <a:schemeClr val="dk1"/>
                          </a:solidFill>
                          <a:effectLst/>
                          <a:latin typeface="+mn-lt"/>
                          <a:ea typeface="+mn-ea"/>
                          <a:cs typeface="+mn-cs"/>
                        </a:rPr>
                        <a:t>实验完成情况及报告书写质量</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15%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9509576"/>
                  </a:ext>
                </a:extLst>
              </a:tr>
              <a:tr h="304800">
                <a:tc rowSpan="3">
                  <a:txBody>
                    <a:bodyPr/>
                    <a:lstStyle/>
                    <a:p>
                      <a:r>
                        <a:rPr lang="zh-CN" altLang="zh-CN" sz="1800" kern="1200" dirty="0">
                          <a:solidFill>
                            <a:schemeClr val="dk1"/>
                          </a:solidFill>
                          <a:effectLst/>
                          <a:latin typeface="+mn-lt"/>
                          <a:ea typeface="+mn-ea"/>
                          <a:cs typeface="+mn-cs"/>
                        </a:rPr>
                        <a:t>实验</a:t>
                      </a:r>
                      <a:r>
                        <a:rPr lang="zh-CN" altLang="en-US" sz="1800" kern="1200" dirty="0">
                          <a:solidFill>
                            <a:schemeClr val="dk1"/>
                          </a:solidFill>
                          <a:effectLst/>
                          <a:latin typeface="+mn-lt"/>
                          <a:ea typeface="+mn-ea"/>
                          <a:cs typeface="+mn-cs"/>
                        </a:rPr>
                        <a:t>三</a:t>
                      </a:r>
                      <a:r>
                        <a:rPr lang="zh-CN" altLang="en-US" dirty="0"/>
                        <a:t>（组队）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zh-CN" sz="1800" kern="1200" dirty="0">
                          <a:solidFill>
                            <a:schemeClr val="dk1"/>
                          </a:solidFill>
                          <a:effectLst/>
                          <a:latin typeface="+mn-lt"/>
                          <a:ea typeface="+mn-ea"/>
                          <a:cs typeface="+mn-cs"/>
                        </a:rPr>
                        <a:t>设计报告</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zh-CN" sz="1800" kern="1200" dirty="0">
                          <a:solidFill>
                            <a:schemeClr val="dk1"/>
                          </a:solidFill>
                          <a:effectLst/>
                          <a:latin typeface="+mn-lt"/>
                          <a:ea typeface="+mn-ea"/>
                          <a:cs typeface="+mn-cs"/>
                        </a:rPr>
                        <a:t>根据报告撰写格式、问题分析及方案设计质量、内容完整性酌情给分。</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r>
                        <a:rPr lang="en-US" altLang="zh-CN" dirty="0"/>
                        <a:t>70%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3007490"/>
                  </a:ext>
                </a:extLst>
              </a:tr>
              <a:tr h="304800">
                <a:tc vMerge="1">
                  <a:txBody>
                    <a:bodyPr/>
                    <a:lstStyle/>
                    <a:p>
                      <a:endParaRPr lang="zh-CN" altLang="en-US"/>
                    </a:p>
                  </a:txBody>
                  <a:tcPr/>
                </a:tc>
                <a:tc>
                  <a:txBody>
                    <a:bodyPr/>
                    <a:lstStyle/>
                    <a:p>
                      <a:r>
                        <a:rPr lang="zh-CN" altLang="zh-CN" sz="1800" kern="1200" dirty="0">
                          <a:solidFill>
                            <a:schemeClr val="dk1"/>
                          </a:solidFill>
                          <a:effectLst/>
                          <a:latin typeface="+mn-lt"/>
                          <a:ea typeface="+mn-ea"/>
                          <a:cs typeface="+mn-cs"/>
                        </a:rPr>
                        <a:t>答辩测试</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zh-CN" sz="1800" kern="1200" dirty="0">
                          <a:solidFill>
                            <a:schemeClr val="dk1"/>
                          </a:solidFill>
                          <a:effectLst/>
                          <a:latin typeface="+mn-lt"/>
                          <a:ea typeface="+mn-ea"/>
                          <a:cs typeface="+mn-cs"/>
                        </a:rPr>
                        <a:t>根据内容汇报、问题回答、团队表现情况酌情给分</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2818833836"/>
                  </a:ext>
                </a:extLst>
              </a:tr>
              <a:tr h="304800">
                <a:tc vMerge="1">
                  <a:txBody>
                    <a:bodyPr/>
                    <a:lstStyle/>
                    <a:p>
                      <a:endParaRPr lang="zh-CN" altLang="en-US"/>
                    </a:p>
                  </a:txBody>
                  <a:tcPr/>
                </a:tc>
                <a:tc>
                  <a:txBody>
                    <a:bodyPr/>
                    <a:lstStyle/>
                    <a:p>
                      <a:r>
                        <a:rPr lang="zh-CN" altLang="zh-CN" sz="1800" kern="1200" dirty="0">
                          <a:solidFill>
                            <a:schemeClr val="dk1"/>
                          </a:solidFill>
                          <a:effectLst/>
                          <a:latin typeface="+mn-lt"/>
                          <a:ea typeface="+mn-ea"/>
                          <a:cs typeface="+mn-cs"/>
                        </a:rPr>
                        <a:t>项目成果</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zh-CN" sz="1800" kern="1200" dirty="0">
                          <a:solidFill>
                            <a:schemeClr val="dk1"/>
                          </a:solidFill>
                          <a:effectLst/>
                          <a:latin typeface="+mn-lt"/>
                          <a:ea typeface="+mn-ea"/>
                          <a:cs typeface="+mn-cs"/>
                        </a:rPr>
                        <a:t>根据项目演示效果、功能完整性、性能指标等情况酌情给分</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717714838"/>
                  </a:ext>
                </a:extLst>
              </a:tr>
            </a:tbl>
          </a:graphicData>
        </a:graphic>
      </p:graphicFrame>
    </p:spTree>
    <p:extLst>
      <p:ext uri="{BB962C8B-B14F-4D97-AF65-F5344CB8AC3E}">
        <p14:creationId xmlns:p14="http://schemas.microsoft.com/office/powerpoint/2010/main" val="1370712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思考问题</a:t>
            </a:r>
          </a:p>
        </p:txBody>
      </p:sp>
      <p:sp>
        <p:nvSpPr>
          <p:cNvPr id="2" name="矩形 1"/>
          <p:cNvSpPr/>
          <p:nvPr/>
        </p:nvSpPr>
        <p:spPr>
          <a:xfrm>
            <a:off x="701675" y="2754313"/>
            <a:ext cx="7985125" cy="1665287"/>
          </a:xfrm>
          <a:prstGeom prst="rect">
            <a:avLst/>
          </a:prstGeom>
          <a:solidFill>
            <a:schemeClr val="accent3">
              <a:lumMod val="95000"/>
            </a:schemeClr>
          </a:solidFill>
          <a:ln w="12700">
            <a:solidFill>
              <a:schemeClr val="tx1"/>
            </a:solidFill>
          </a:ln>
        </p:spPr>
        <p:txBody>
          <a:bodyPr/>
          <a:lstStyle/>
          <a:p>
            <a:pPr algn="ctr">
              <a:lnSpc>
                <a:spcPct val="150000"/>
              </a:lnSpc>
              <a:spcBef>
                <a:spcPts val="600"/>
              </a:spcBef>
              <a:defRPr/>
            </a:pPr>
            <a:r>
              <a:rPr lang="zh-CN" altLang="en-US" sz="3200" b="1" dirty="0">
                <a:solidFill>
                  <a:srgbClr val="FF0000"/>
                </a:solidFill>
                <a:latin typeface="微软雅黑" panose="020B0503020204020204" charset="-122"/>
                <a:ea typeface="微软雅黑" panose="020B0503020204020204" charset="-122"/>
              </a:rPr>
              <a:t>如此惊艳的人工智能背后隐藏着哪些技术？</a:t>
            </a:r>
            <a:endParaRPr lang="en-US" altLang="zh-CN" sz="3200" b="1" dirty="0">
              <a:solidFill>
                <a:srgbClr val="FF0000"/>
              </a:solidFill>
              <a:latin typeface="微软雅黑" panose="020B0503020204020204" charset="-122"/>
              <a:ea typeface="微软雅黑" panose="020B0503020204020204" charset="-122"/>
            </a:endParaRPr>
          </a:p>
          <a:p>
            <a:pPr algn="ctr">
              <a:lnSpc>
                <a:spcPct val="150000"/>
              </a:lnSpc>
              <a:spcBef>
                <a:spcPts val="600"/>
              </a:spcBef>
              <a:defRPr/>
            </a:pPr>
            <a:r>
              <a:rPr lang="zh-CN" altLang="en-US" sz="3200" b="1" dirty="0">
                <a:solidFill>
                  <a:srgbClr val="FF0000"/>
                </a:solidFill>
                <a:latin typeface="微软雅黑" panose="020B0503020204020204" charset="-122"/>
                <a:ea typeface="微软雅黑" panose="020B0503020204020204" charset="-122"/>
              </a:rPr>
              <a:t>仅仅是</a:t>
            </a:r>
            <a:r>
              <a:rPr lang="en-US" altLang="zh-CN" sz="3200" b="1" dirty="0">
                <a:solidFill>
                  <a:srgbClr val="FF0000"/>
                </a:solidFill>
                <a:latin typeface="微软雅黑" panose="020B0503020204020204" charset="-122"/>
                <a:ea typeface="微软雅黑" panose="020B0503020204020204" charset="-122"/>
              </a:rPr>
              <a:t>AI</a:t>
            </a:r>
            <a:r>
              <a:rPr lang="zh-CN" altLang="en-US" sz="3200" b="1" dirty="0">
                <a:solidFill>
                  <a:srgbClr val="FF0000"/>
                </a:solidFill>
                <a:latin typeface="微软雅黑" panose="020B0503020204020204" charset="-122"/>
                <a:ea typeface="微软雅黑" panose="020B0503020204020204" charset="-122"/>
              </a:rPr>
              <a:t>算法吗？</a:t>
            </a:r>
            <a:endParaRPr lang="en-US" altLang="zh-CN" sz="3200" b="1" dirty="0">
              <a:solidFill>
                <a:srgbClr val="FF0000"/>
              </a:solidFill>
              <a:latin typeface="微软雅黑" panose="020B0503020204020204" charset="-122"/>
              <a:ea typeface="微软雅黑" panose="020B0503020204020204" charset="-122"/>
            </a:endParaRPr>
          </a:p>
          <a:p>
            <a:pPr algn="ctr">
              <a:lnSpc>
                <a:spcPct val="150000"/>
              </a:lnSpc>
              <a:spcBef>
                <a:spcPts val="600"/>
              </a:spcBef>
              <a:defRPr/>
            </a:pPr>
            <a:endParaRPr lang="zh-CN" altLang="en-US" sz="3200" b="1"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dirty="0"/>
              <a:t>不，还需要</a:t>
            </a:r>
            <a:r>
              <a:rPr lang="zh-CN" altLang="en-US" sz="3600" dirty="0">
                <a:solidFill>
                  <a:srgbClr val="FF0000"/>
                </a:solidFill>
              </a:rPr>
              <a:t>数据</a:t>
            </a:r>
            <a:r>
              <a:rPr lang="zh-CN" altLang="en-US" sz="3600" dirty="0"/>
              <a:t>支撑</a:t>
            </a:r>
          </a:p>
        </p:txBody>
      </p:sp>
      <p:pic>
        <p:nvPicPr>
          <p:cNvPr id="5" name="图片 4">
            <a:extLst>
              <a:ext uri="{FF2B5EF4-FFF2-40B4-BE49-F238E27FC236}">
                <a16:creationId xmlns:a16="http://schemas.microsoft.com/office/drawing/2014/main" id="{8F7A3121-C1A2-52E5-2D30-4734624BD5D1}"/>
              </a:ext>
            </a:extLst>
          </p:cNvPr>
          <p:cNvPicPr>
            <a:picLocks noChangeAspect="1"/>
          </p:cNvPicPr>
          <p:nvPr/>
        </p:nvPicPr>
        <p:blipFill>
          <a:blip r:embed="rId2"/>
          <a:stretch>
            <a:fillRect/>
          </a:stretch>
        </p:blipFill>
        <p:spPr>
          <a:xfrm>
            <a:off x="364642" y="1303865"/>
            <a:ext cx="8322158" cy="4415367"/>
          </a:xfrm>
          <a:prstGeom prst="rect">
            <a:avLst/>
          </a:prstGeom>
        </p:spPr>
      </p:pic>
    </p:spTree>
    <p:extLst>
      <p:ext uri="{BB962C8B-B14F-4D97-AF65-F5344CB8AC3E}">
        <p14:creationId xmlns:p14="http://schemas.microsoft.com/office/powerpoint/2010/main" val="3112219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dirty="0"/>
              <a:t>不，还需要</a:t>
            </a:r>
            <a:r>
              <a:rPr lang="zh-CN" altLang="en-US" sz="3600" dirty="0">
                <a:solidFill>
                  <a:srgbClr val="FF0000"/>
                </a:solidFill>
              </a:rPr>
              <a:t>算力</a:t>
            </a:r>
            <a:r>
              <a:rPr lang="zh-CN" altLang="en-US" sz="3600" dirty="0"/>
              <a:t>支撑</a:t>
            </a:r>
          </a:p>
        </p:txBody>
      </p:sp>
      <p:sp>
        <p:nvSpPr>
          <p:cNvPr id="4" name="矩形 3"/>
          <p:cNvSpPr/>
          <p:nvPr/>
        </p:nvSpPr>
        <p:spPr>
          <a:xfrm>
            <a:off x="184150" y="998538"/>
            <a:ext cx="8775700" cy="1708160"/>
          </a:xfrm>
          <a:prstGeom prst="rect">
            <a:avLst/>
          </a:prstGeom>
        </p:spPr>
        <p:txBody>
          <a:bodyPr>
            <a:spAutoFit/>
          </a:bodyPr>
          <a:lstStyle/>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俗话说“大块头又大智慧”，为了挖掘深度学习的极致潜力，</a:t>
            </a:r>
            <a:r>
              <a:rPr lang="zh-CN" altLang="en-US" b="1" kern="0" dirty="0">
                <a:solidFill>
                  <a:srgbClr val="FF0000"/>
                </a:solidFill>
                <a:latin typeface="微软雅黑" panose="020B0503020204020204" charset="-122"/>
                <a:ea typeface="微软雅黑" panose="020B0503020204020204" charset="-122"/>
              </a:rPr>
              <a:t>人工智能正步入大模型时代，即“训练数据规模更大、神经网络更深、参数量更多” </a:t>
            </a:r>
            <a:endParaRPr lang="en-US" altLang="zh-CN" b="1" kern="0" dirty="0">
              <a:solidFill>
                <a:srgbClr val="FF0000"/>
              </a:solidFill>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solidFill>
                  <a:srgbClr val="FF0000"/>
                </a:solidFill>
                <a:latin typeface="微软雅黑" panose="020B0503020204020204" charset="-122"/>
                <a:ea typeface="微软雅黑" panose="020B0503020204020204" charset="-122"/>
              </a:rPr>
              <a:t>大模型的训练导致巨大的训练开销，需要强大的算力支持</a:t>
            </a:r>
            <a:endParaRPr lang="en-US" altLang="zh-CN" b="1" kern="0" dirty="0">
              <a:solidFill>
                <a:srgbClr val="FF0000"/>
              </a:solidFill>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solidFill>
                  <a:srgbClr val="0000FF"/>
                </a:solidFill>
                <a:latin typeface="微软雅黑" panose="020B0503020204020204" charset="-122"/>
                <a:ea typeface="微软雅黑" panose="020B0503020204020204" charset="-122"/>
              </a:rPr>
              <a:t>算力是引发人工智能第三次浪潮的主要原因之一</a:t>
            </a:r>
            <a:endParaRPr lang="en-US" altLang="zh-CN" b="1" kern="0" dirty="0">
              <a:solidFill>
                <a:srgbClr val="0000FF"/>
              </a:solidFill>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b="1" kern="0" dirty="0">
                <a:latin typeface="微软雅黑" panose="020B0503020204020204" charset="-122"/>
                <a:ea typeface="微软雅黑" panose="020B0503020204020204" charset="-122"/>
              </a:rPr>
              <a:t>人工智能的三大支柱：算法，算力，数据</a:t>
            </a:r>
            <a:endParaRPr lang="en-US" altLang="zh-CN" b="1" kern="0" dirty="0">
              <a:latin typeface="微软雅黑" panose="020B0503020204020204" charset="-122"/>
              <a:ea typeface="微软雅黑" panose="020B050302020402020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479491871"/>
              </p:ext>
            </p:extLst>
          </p:nvPr>
        </p:nvGraphicFramePr>
        <p:xfrm>
          <a:off x="312737" y="2706698"/>
          <a:ext cx="8518525" cy="3840312"/>
        </p:xfrm>
        <a:graphic>
          <a:graphicData uri="http://schemas.openxmlformats.org/drawingml/2006/table">
            <a:tbl>
              <a:tblPr firstRow="1" bandRow="1">
                <a:tableStyleId>{21E4AEA4-8DFA-4A89-87EB-49C32662AFE0}</a:tableStyleId>
              </a:tblPr>
              <a:tblGrid>
                <a:gridCol w="2340625">
                  <a:extLst>
                    <a:ext uri="{9D8B030D-6E8A-4147-A177-3AD203B41FA5}">
                      <a16:colId xmlns:a16="http://schemas.microsoft.com/office/drawing/2014/main" val="20000"/>
                    </a:ext>
                  </a:extLst>
                </a:gridCol>
                <a:gridCol w="1350360">
                  <a:extLst>
                    <a:ext uri="{9D8B030D-6E8A-4147-A177-3AD203B41FA5}">
                      <a16:colId xmlns:a16="http://schemas.microsoft.com/office/drawing/2014/main" val="20001"/>
                    </a:ext>
                  </a:extLst>
                </a:gridCol>
                <a:gridCol w="1755468">
                  <a:extLst>
                    <a:ext uri="{9D8B030D-6E8A-4147-A177-3AD203B41FA5}">
                      <a16:colId xmlns:a16="http://schemas.microsoft.com/office/drawing/2014/main" val="20002"/>
                    </a:ext>
                  </a:extLst>
                </a:gridCol>
                <a:gridCol w="1492795">
                  <a:extLst>
                    <a:ext uri="{9D8B030D-6E8A-4147-A177-3AD203B41FA5}">
                      <a16:colId xmlns:a16="http://schemas.microsoft.com/office/drawing/2014/main" val="20003"/>
                    </a:ext>
                  </a:extLst>
                </a:gridCol>
                <a:gridCol w="1579277">
                  <a:extLst>
                    <a:ext uri="{9D8B030D-6E8A-4147-A177-3AD203B41FA5}">
                      <a16:colId xmlns:a16="http://schemas.microsoft.com/office/drawing/2014/main" val="20004"/>
                    </a:ext>
                  </a:extLst>
                </a:gridCol>
              </a:tblGrid>
              <a:tr h="640027">
                <a:tc>
                  <a:txBody>
                    <a:bodyPr/>
                    <a:lstStyle/>
                    <a:p>
                      <a:r>
                        <a:rPr lang="zh-CN" altLang="en-US" sz="1800" dirty="0">
                          <a:latin typeface="微软雅黑" panose="020B0503020204020204" charset="-122"/>
                          <a:ea typeface="微软雅黑" panose="020B0503020204020204" charset="-122"/>
                        </a:rPr>
                        <a:t>模型名称 </a:t>
                      </a:r>
                    </a:p>
                  </a:txBody>
                  <a:tcPr marL="91454" marR="91454" marT="45706" marB="45706"/>
                </a:tc>
                <a:tc>
                  <a:txBody>
                    <a:bodyPr/>
                    <a:lstStyle/>
                    <a:p>
                      <a:r>
                        <a:rPr lang="zh-CN" altLang="en-US" sz="1800" dirty="0">
                          <a:latin typeface="微软雅黑" panose="020B0503020204020204" charset="-122"/>
                          <a:ea typeface="微软雅黑" panose="020B0503020204020204" charset="-122"/>
                        </a:rPr>
                        <a:t>应用</a:t>
                      </a:r>
                      <a:endParaRPr lang="en-US" altLang="zh-CN" sz="1800" dirty="0">
                        <a:latin typeface="微软雅黑" panose="020B0503020204020204" charset="-122"/>
                        <a:ea typeface="微软雅黑" panose="020B0503020204020204" charset="-122"/>
                      </a:endParaRPr>
                    </a:p>
                    <a:p>
                      <a:r>
                        <a:rPr lang="zh-CN" altLang="en-US" sz="1800" dirty="0">
                          <a:latin typeface="微软雅黑" panose="020B0503020204020204" charset="-122"/>
                          <a:ea typeface="微软雅黑" panose="020B0503020204020204" charset="-122"/>
                        </a:rPr>
                        <a:t>领域</a:t>
                      </a:r>
                    </a:p>
                  </a:txBody>
                  <a:tcPr marL="91454" marR="91454" marT="45706" marB="45706"/>
                </a:tc>
                <a:tc>
                  <a:txBody>
                    <a:bodyPr/>
                    <a:lstStyle/>
                    <a:p>
                      <a:r>
                        <a:rPr lang="zh-CN" altLang="en-US" sz="1800" dirty="0">
                          <a:latin typeface="微软雅黑" panose="020B0503020204020204" charset="-122"/>
                          <a:ea typeface="微软雅黑" panose="020B0503020204020204" charset="-122"/>
                        </a:rPr>
                        <a:t>训练数据规模</a:t>
                      </a:r>
                    </a:p>
                  </a:txBody>
                  <a:tcPr marL="91454" marR="91454" marT="45706" marB="45706"/>
                </a:tc>
                <a:tc>
                  <a:txBody>
                    <a:bodyPr/>
                    <a:lstStyle/>
                    <a:p>
                      <a:r>
                        <a:rPr lang="zh-CN" altLang="en-US" sz="1800" dirty="0">
                          <a:latin typeface="微软雅黑" panose="020B0503020204020204" charset="-122"/>
                          <a:ea typeface="微软雅黑" panose="020B0503020204020204" charset="-122"/>
                        </a:rPr>
                        <a:t>模型参数量</a:t>
                      </a:r>
                    </a:p>
                  </a:txBody>
                  <a:tcPr marL="91454" marR="91454" marT="45706" marB="45706"/>
                </a:tc>
                <a:tc>
                  <a:txBody>
                    <a:bodyPr/>
                    <a:lstStyle/>
                    <a:p>
                      <a:pPr marL="0" algn="l" defTabSz="914400" rtl="0" eaLnBrk="1" latinLnBrk="0" hangingPunct="1"/>
                      <a:r>
                        <a:rPr lang="zh-CN" altLang="en-US" sz="1800" b="1" kern="1200" dirty="0">
                          <a:solidFill>
                            <a:schemeClr val="lt1"/>
                          </a:solidFill>
                          <a:latin typeface="微软雅黑" panose="020B0503020204020204" charset="-122"/>
                          <a:ea typeface="微软雅黑" panose="020B0503020204020204" charset="-122"/>
                          <a:cs typeface="+mn-cs"/>
                        </a:rPr>
                        <a:t>训练开销</a:t>
                      </a:r>
                    </a:p>
                  </a:txBody>
                  <a:tcPr marL="91454" marR="91454" marT="45706" marB="45706"/>
                </a:tc>
                <a:extLst>
                  <a:ext uri="{0D108BD9-81ED-4DB2-BD59-A6C34878D82A}">
                    <a16:rowId xmlns:a16="http://schemas.microsoft.com/office/drawing/2014/main" val="10000"/>
                  </a:ext>
                </a:extLst>
              </a:tr>
              <a:tr h="6400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latin typeface="微软雅黑" panose="020B0503020204020204" charset="-122"/>
                          <a:ea typeface="微软雅黑" panose="020B0503020204020204" charset="-122"/>
                        </a:rPr>
                        <a:t>Google BERT-Base</a:t>
                      </a:r>
                      <a:endParaRPr lang="zh-CN" altLang="en-US" sz="1800" dirty="0">
                        <a:latin typeface="微软雅黑" panose="020B0503020204020204" charset="-122"/>
                        <a:ea typeface="微软雅黑" panose="020B0503020204020204" charset="-122"/>
                      </a:endParaRPr>
                    </a:p>
                  </a:txBody>
                  <a:tcPr marL="91454" marR="91454" marT="45706" marB="45706"/>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latin typeface="微软雅黑" panose="020B0503020204020204" charset="-122"/>
                          <a:ea typeface="微软雅黑" panose="020B0503020204020204" charset="-122"/>
                        </a:rPr>
                        <a:t>文本</a:t>
                      </a:r>
                    </a:p>
                  </a:txBody>
                  <a:tcPr marL="91454" marR="91454" marT="45706" marB="45706"/>
                </a:tc>
                <a:tc>
                  <a:txBody>
                    <a:bodyPr/>
                    <a:lstStyle/>
                    <a:p>
                      <a:r>
                        <a:rPr lang="en-US" altLang="zh-CN" sz="1800" dirty="0"/>
                        <a:t>16GB</a:t>
                      </a:r>
                      <a:endParaRPr lang="zh-CN" altLang="en-US" sz="1800" dirty="0"/>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1.1</a:t>
                      </a:r>
                      <a:r>
                        <a:rPr lang="zh-CN" altLang="en-US" sz="1800" kern="1200" dirty="0">
                          <a:solidFill>
                            <a:schemeClr val="dk1"/>
                          </a:solidFill>
                          <a:latin typeface="微软雅黑" panose="020B0503020204020204" charset="-122"/>
                          <a:ea typeface="微软雅黑" panose="020B0503020204020204" charset="-122"/>
                          <a:cs typeface="+mn-cs"/>
                        </a:rPr>
                        <a:t>亿</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16 TPU</a:t>
                      </a:r>
                    </a:p>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4 </a:t>
                      </a:r>
                      <a:r>
                        <a:rPr lang="zh-CN" altLang="en-US" sz="1800" kern="1200" dirty="0">
                          <a:solidFill>
                            <a:schemeClr val="dk1"/>
                          </a:solidFill>
                          <a:latin typeface="微软雅黑" panose="020B0503020204020204" charset="-122"/>
                          <a:ea typeface="微软雅黑" panose="020B0503020204020204" charset="-122"/>
                          <a:cs typeface="+mn-cs"/>
                        </a:rPr>
                        <a:t>天</a:t>
                      </a:r>
                    </a:p>
                  </a:txBody>
                  <a:tcPr marL="91454" marR="91454" marT="45706" marB="45706"/>
                </a:tc>
                <a:extLst>
                  <a:ext uri="{0D108BD9-81ED-4DB2-BD59-A6C34878D82A}">
                    <a16:rowId xmlns:a16="http://schemas.microsoft.com/office/drawing/2014/main" val="10001"/>
                  </a:ext>
                </a:extLst>
              </a:tr>
              <a:tr h="640027">
                <a:tc>
                  <a:txBody>
                    <a:bodyPr/>
                    <a:lstStyle/>
                    <a:p>
                      <a:r>
                        <a:rPr lang="en-US" altLang="zh-CN" sz="1800" dirty="0">
                          <a:latin typeface="微软雅黑" panose="020B0503020204020204" charset="-122"/>
                          <a:ea typeface="微软雅黑" panose="020B0503020204020204" charset="-122"/>
                        </a:rPr>
                        <a:t>Google BERT-Large</a:t>
                      </a:r>
                      <a:endParaRPr lang="zh-CN" altLang="en-US" sz="1800" dirty="0">
                        <a:latin typeface="微软雅黑" panose="020B0503020204020204" charset="-122"/>
                        <a:ea typeface="微软雅黑" panose="020B0503020204020204" charset="-122"/>
                      </a:endParaRPr>
                    </a:p>
                  </a:txBody>
                  <a:tcPr marL="91454" marR="91454" marT="45706" marB="45706"/>
                </a:tc>
                <a:tc>
                  <a:txBody>
                    <a:bodyPr/>
                    <a:lstStyle/>
                    <a:p>
                      <a:r>
                        <a:rPr lang="zh-CN" altLang="en-US" sz="1800" dirty="0">
                          <a:latin typeface="微软雅黑" panose="020B0503020204020204" charset="-122"/>
                          <a:ea typeface="微软雅黑" panose="020B0503020204020204" charset="-122"/>
                        </a:rPr>
                        <a:t>文本</a:t>
                      </a:r>
                    </a:p>
                  </a:txBody>
                  <a:tcPr marL="91454" marR="91454" marT="45706" marB="45706"/>
                </a:tc>
                <a:tc>
                  <a:txBody>
                    <a:bodyPr/>
                    <a:lstStyle/>
                    <a:p>
                      <a:pPr marL="0" algn="l" defTabSz="914400" rtl="0" eaLnBrk="1" latinLnBrk="0" hangingPunct="1"/>
                      <a:r>
                        <a:rPr lang="en-US" altLang="zh-CN" sz="1800" dirty="0"/>
                        <a:t>16GB</a:t>
                      </a:r>
                      <a:endParaRPr lang="zh-CN" altLang="en-US" sz="1800" kern="1200" dirty="0">
                        <a:solidFill>
                          <a:schemeClr val="dk1"/>
                        </a:solidFill>
                        <a:latin typeface="微软雅黑" panose="020B0503020204020204" charset="-122"/>
                        <a:ea typeface="微软雅黑" panose="020B0503020204020204" charset="-122"/>
                        <a:cs typeface="+mn-cs"/>
                      </a:endParaRP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3.4</a:t>
                      </a:r>
                      <a:r>
                        <a:rPr lang="zh-CN" altLang="en-US" sz="1800" kern="1200" dirty="0">
                          <a:solidFill>
                            <a:schemeClr val="dk1"/>
                          </a:solidFill>
                          <a:latin typeface="微软雅黑" panose="020B0503020204020204" charset="-122"/>
                          <a:ea typeface="微软雅黑" panose="020B0503020204020204" charset="-122"/>
                          <a:cs typeface="+mn-cs"/>
                        </a:rPr>
                        <a:t>亿</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64 TPU</a:t>
                      </a:r>
                    </a:p>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4 </a:t>
                      </a:r>
                      <a:r>
                        <a:rPr lang="zh-CN" altLang="en-US" sz="1800" kern="1200" dirty="0">
                          <a:solidFill>
                            <a:schemeClr val="dk1"/>
                          </a:solidFill>
                          <a:latin typeface="微软雅黑" panose="020B0503020204020204" charset="-122"/>
                          <a:ea typeface="微软雅黑" panose="020B0503020204020204" charset="-122"/>
                          <a:cs typeface="+mn-cs"/>
                        </a:rPr>
                        <a:t>天</a:t>
                      </a:r>
                    </a:p>
                  </a:txBody>
                  <a:tcPr marL="91454" marR="91454" marT="45706" marB="45706"/>
                </a:tc>
                <a:extLst>
                  <a:ext uri="{0D108BD9-81ED-4DB2-BD59-A6C34878D82A}">
                    <a16:rowId xmlns:a16="http://schemas.microsoft.com/office/drawing/2014/main" val="10002"/>
                  </a:ext>
                </a:extLst>
              </a:tr>
              <a:tr h="640027">
                <a:tc>
                  <a:txBody>
                    <a:bodyPr/>
                    <a:lstStyle/>
                    <a:p>
                      <a:r>
                        <a:rPr lang="en-US" altLang="zh-CN" sz="1800" dirty="0">
                          <a:latin typeface="微软雅黑" panose="020B0503020204020204" charset="-122"/>
                          <a:ea typeface="微软雅黑" panose="020B0503020204020204" charset="-122"/>
                        </a:rPr>
                        <a:t>OpenAI GPT-3</a:t>
                      </a:r>
                      <a:endParaRPr lang="zh-CN" altLang="en-US" sz="1800" dirty="0">
                        <a:latin typeface="微软雅黑" panose="020B0503020204020204" charset="-122"/>
                        <a:ea typeface="微软雅黑" panose="020B0503020204020204" charset="-122"/>
                      </a:endParaRPr>
                    </a:p>
                  </a:txBody>
                  <a:tcPr marL="91454" marR="91454" marT="45706" marB="45706"/>
                </a:tc>
                <a:tc>
                  <a:txBody>
                    <a:bodyPr/>
                    <a:lstStyle/>
                    <a:p>
                      <a:r>
                        <a:rPr lang="zh-CN" altLang="en-US" sz="1800" dirty="0">
                          <a:latin typeface="微软雅黑" panose="020B0503020204020204" charset="-122"/>
                          <a:ea typeface="微软雅黑" panose="020B0503020204020204" charset="-122"/>
                        </a:rPr>
                        <a:t>文本</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570GB</a:t>
                      </a:r>
                      <a:r>
                        <a:rPr lang="zh-CN" altLang="en-US" sz="1800" kern="1200" dirty="0">
                          <a:solidFill>
                            <a:schemeClr val="dk1"/>
                          </a:solidFill>
                          <a:latin typeface="微软雅黑" panose="020B0503020204020204" charset="-122"/>
                          <a:ea typeface="微软雅黑" panose="020B0503020204020204" charset="-122"/>
                          <a:cs typeface="+mn-cs"/>
                        </a:rPr>
                        <a:t>（过滤后</a:t>
                      </a:r>
                      <a:r>
                        <a:rPr lang="en-US" altLang="zh-CN" sz="1800" kern="1200" dirty="0">
                          <a:solidFill>
                            <a:schemeClr val="dk1"/>
                          </a:solidFill>
                          <a:latin typeface="微软雅黑" panose="020B0503020204020204" charset="-122"/>
                          <a:ea typeface="微软雅黑" panose="020B0503020204020204" charset="-122"/>
                          <a:cs typeface="+mn-cs"/>
                        </a:rPr>
                        <a:t>,</a:t>
                      </a:r>
                      <a:r>
                        <a:rPr lang="zh-CN" altLang="en-US" sz="1800" kern="1200" dirty="0">
                          <a:solidFill>
                            <a:schemeClr val="dk1"/>
                          </a:solidFill>
                          <a:latin typeface="微软雅黑" panose="020B0503020204020204" charset="-122"/>
                          <a:ea typeface="微软雅黑" panose="020B0503020204020204" charset="-122"/>
                          <a:cs typeface="+mn-cs"/>
                        </a:rPr>
                        <a:t>过滤前</a:t>
                      </a:r>
                      <a:r>
                        <a:rPr lang="en-US" altLang="zh-CN" sz="1800" kern="1200" dirty="0">
                          <a:solidFill>
                            <a:schemeClr val="dk1"/>
                          </a:solidFill>
                          <a:latin typeface="微软雅黑" panose="020B0503020204020204" charset="-122"/>
                          <a:ea typeface="微软雅黑" panose="020B0503020204020204" charset="-122"/>
                          <a:cs typeface="+mn-cs"/>
                        </a:rPr>
                        <a:t>45TB</a:t>
                      </a:r>
                      <a:r>
                        <a:rPr lang="zh-CN" altLang="en-US" sz="1800" kern="1200" dirty="0">
                          <a:solidFill>
                            <a:schemeClr val="dk1"/>
                          </a:solidFill>
                          <a:latin typeface="微软雅黑" panose="020B0503020204020204" charset="-122"/>
                          <a:ea typeface="微软雅黑" panose="020B0503020204020204" charset="-122"/>
                          <a:cs typeface="+mn-cs"/>
                        </a:rPr>
                        <a:t>）</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1750</a:t>
                      </a:r>
                      <a:r>
                        <a:rPr lang="zh-CN" altLang="en-US" sz="1800" kern="1200" dirty="0">
                          <a:solidFill>
                            <a:schemeClr val="dk1"/>
                          </a:solidFill>
                          <a:latin typeface="微软雅黑" panose="020B0503020204020204" charset="-122"/>
                          <a:ea typeface="微软雅黑" panose="020B0503020204020204" charset="-122"/>
                          <a:cs typeface="+mn-cs"/>
                        </a:rPr>
                        <a:t>亿</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355</a:t>
                      </a:r>
                      <a:r>
                        <a:rPr lang="zh-CN" altLang="en-US" sz="1800" kern="1200" dirty="0">
                          <a:solidFill>
                            <a:schemeClr val="dk1"/>
                          </a:solidFill>
                          <a:latin typeface="微软雅黑" panose="020B0503020204020204" charset="-122"/>
                          <a:ea typeface="微软雅黑" panose="020B0503020204020204" charset="-122"/>
                          <a:cs typeface="+mn-cs"/>
                        </a:rPr>
                        <a:t>个</a:t>
                      </a:r>
                      <a:r>
                        <a:rPr lang="en-US" altLang="zh-CN" sz="1800" kern="1200" dirty="0">
                          <a:solidFill>
                            <a:schemeClr val="dk1"/>
                          </a:solidFill>
                          <a:latin typeface="微软雅黑" panose="020B0503020204020204" charset="-122"/>
                          <a:ea typeface="微软雅黑" panose="020B0503020204020204" charset="-122"/>
                          <a:cs typeface="+mn-cs"/>
                        </a:rPr>
                        <a:t>GPU</a:t>
                      </a:r>
                      <a:r>
                        <a:rPr lang="zh-CN" altLang="en-US" sz="1800" kern="1200" dirty="0">
                          <a:solidFill>
                            <a:schemeClr val="dk1"/>
                          </a:solidFill>
                          <a:latin typeface="微软雅黑" panose="020B0503020204020204" charset="-122"/>
                          <a:ea typeface="微软雅黑" panose="020B0503020204020204" charset="-122"/>
                          <a:cs typeface="+mn-cs"/>
                        </a:rPr>
                        <a:t>年</a:t>
                      </a:r>
                      <a:endParaRPr lang="en-US" altLang="zh-CN" sz="1800" kern="1200" dirty="0">
                        <a:solidFill>
                          <a:schemeClr val="dk1"/>
                        </a:solidFill>
                        <a:latin typeface="微软雅黑" panose="020B0503020204020204" charset="-122"/>
                        <a:ea typeface="微软雅黑" panose="020B0503020204020204" charset="-122"/>
                        <a:cs typeface="+mn-cs"/>
                      </a:endParaRPr>
                    </a:p>
                    <a:p>
                      <a:pPr marL="0" algn="l" defTabSz="914400" rtl="0" eaLnBrk="1" latinLnBrk="0" hangingPunct="1"/>
                      <a:r>
                        <a:rPr lang="zh-CN" altLang="en-US" sz="1800" kern="1200" dirty="0">
                          <a:solidFill>
                            <a:schemeClr val="dk1"/>
                          </a:solidFill>
                          <a:latin typeface="微软雅黑" panose="020B0503020204020204" charset="-122"/>
                          <a:ea typeface="微软雅黑" panose="020B0503020204020204" charset="-122"/>
                          <a:cs typeface="+mn-cs"/>
                        </a:rPr>
                        <a:t>英伟达</a:t>
                      </a:r>
                      <a:r>
                        <a:rPr lang="en-US" altLang="zh-CN" sz="1800" kern="1200" dirty="0">
                          <a:solidFill>
                            <a:schemeClr val="dk1"/>
                          </a:solidFill>
                          <a:latin typeface="微软雅黑" panose="020B0503020204020204" charset="-122"/>
                          <a:ea typeface="微软雅黑" panose="020B0503020204020204" charset="-122"/>
                          <a:cs typeface="+mn-cs"/>
                        </a:rPr>
                        <a:t>V100</a:t>
                      </a:r>
                      <a:endParaRPr lang="zh-CN" altLang="en-US" sz="1800" kern="1200" dirty="0">
                        <a:solidFill>
                          <a:schemeClr val="dk1"/>
                        </a:solidFill>
                        <a:latin typeface="微软雅黑" panose="020B0503020204020204" charset="-122"/>
                        <a:ea typeface="微软雅黑" panose="020B0503020204020204" charset="-122"/>
                        <a:cs typeface="+mn-cs"/>
                      </a:endParaRPr>
                    </a:p>
                  </a:txBody>
                  <a:tcPr marL="91454" marR="91454" marT="45706" marB="45706"/>
                </a:tc>
                <a:extLst>
                  <a:ext uri="{0D108BD9-81ED-4DB2-BD59-A6C34878D82A}">
                    <a16:rowId xmlns:a16="http://schemas.microsoft.com/office/drawing/2014/main" val="10003"/>
                  </a:ext>
                </a:extLst>
              </a:tr>
              <a:tr h="640027">
                <a:tc>
                  <a:txBody>
                    <a:bodyPr/>
                    <a:lstStyle/>
                    <a:p>
                      <a:r>
                        <a:rPr lang="zh-CN" altLang="en-US" sz="1800" dirty="0">
                          <a:latin typeface="微软雅黑" panose="020B0503020204020204" charset="-122"/>
                          <a:ea typeface="微软雅黑" panose="020B0503020204020204" charset="-122"/>
                        </a:rPr>
                        <a:t>智源悟道</a:t>
                      </a:r>
                      <a:r>
                        <a:rPr lang="en-US" altLang="zh-CN" sz="1800" dirty="0">
                          <a:latin typeface="微软雅黑" panose="020B0503020204020204" charset="-122"/>
                          <a:ea typeface="微软雅黑" panose="020B0503020204020204" charset="-122"/>
                        </a:rPr>
                        <a:t>2.0</a:t>
                      </a:r>
                    </a:p>
                  </a:txBody>
                  <a:tcPr marL="91454" marR="91454" marT="45706" marB="45706"/>
                </a:tc>
                <a:tc>
                  <a:txBody>
                    <a:bodyPr/>
                    <a:lstStyle/>
                    <a:p>
                      <a:r>
                        <a:rPr lang="zh-CN" altLang="en-US" sz="1800" dirty="0">
                          <a:latin typeface="微软雅黑" panose="020B0503020204020204" charset="-122"/>
                          <a:ea typeface="微软雅黑" panose="020B0503020204020204" charset="-122"/>
                        </a:rPr>
                        <a:t>文本</a:t>
                      </a:r>
                      <a:endParaRPr lang="en-US" altLang="zh-CN" sz="1800" dirty="0">
                        <a:latin typeface="微软雅黑" panose="020B0503020204020204" charset="-122"/>
                        <a:ea typeface="微软雅黑" panose="020B0503020204020204" charset="-122"/>
                      </a:endParaRPr>
                    </a:p>
                    <a:p>
                      <a:r>
                        <a:rPr lang="zh-CN" altLang="en-US" sz="1800" dirty="0">
                          <a:latin typeface="微软雅黑" panose="020B0503020204020204" charset="-122"/>
                          <a:ea typeface="微软雅黑" panose="020B0503020204020204" charset="-122"/>
                        </a:rPr>
                        <a:t>图文多模态</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4.9TB</a:t>
                      </a:r>
                      <a:r>
                        <a:rPr lang="zh-CN" altLang="en-US" sz="1800" kern="1200" dirty="0">
                          <a:solidFill>
                            <a:schemeClr val="dk1"/>
                          </a:solidFill>
                          <a:latin typeface="微软雅黑" panose="020B0503020204020204" charset="-122"/>
                          <a:ea typeface="微软雅黑" panose="020B0503020204020204" charset="-122"/>
                          <a:cs typeface="+mn-cs"/>
                        </a:rPr>
                        <a:t>已清洗高质量数据集</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1.75</a:t>
                      </a:r>
                      <a:r>
                        <a:rPr lang="zh-CN" altLang="en-US" sz="1800" kern="1200" dirty="0">
                          <a:solidFill>
                            <a:schemeClr val="dk1"/>
                          </a:solidFill>
                          <a:latin typeface="微软雅黑" panose="020B0503020204020204" charset="-122"/>
                          <a:ea typeface="微软雅黑" panose="020B0503020204020204" charset="-122"/>
                          <a:cs typeface="+mn-cs"/>
                        </a:rPr>
                        <a:t>万亿</a:t>
                      </a:r>
                    </a:p>
                  </a:txBody>
                  <a:tcPr marL="91454" marR="91454" marT="45706" marB="45706"/>
                </a:tc>
                <a:tc>
                  <a:txBody>
                    <a:bodyPr/>
                    <a:lstStyle/>
                    <a:p>
                      <a:pPr marL="0" algn="l" defTabSz="914400" rtl="0" eaLnBrk="1" latinLnBrk="0" hangingPunct="1"/>
                      <a:r>
                        <a:rPr lang="zh-CN" altLang="en-US" sz="1800" kern="1200" dirty="0">
                          <a:solidFill>
                            <a:schemeClr val="dk1"/>
                          </a:solidFill>
                          <a:latin typeface="微软雅黑" panose="020B0503020204020204" charset="-122"/>
                          <a:ea typeface="微软雅黑" panose="020B0503020204020204" charset="-122"/>
                          <a:cs typeface="+mn-cs"/>
                        </a:rPr>
                        <a:t>神威国产超算</a:t>
                      </a:r>
                    </a:p>
                  </a:txBody>
                  <a:tcPr marL="91454" marR="91454" marT="45706" marB="45706"/>
                </a:tc>
                <a:extLst>
                  <a:ext uri="{0D108BD9-81ED-4DB2-BD59-A6C34878D82A}">
                    <a16:rowId xmlns:a16="http://schemas.microsoft.com/office/drawing/2014/main" val="10004"/>
                  </a:ext>
                </a:extLst>
              </a:tr>
              <a:tr h="64002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kern="1200" dirty="0">
                          <a:solidFill>
                            <a:schemeClr val="dk1"/>
                          </a:solidFill>
                          <a:latin typeface="微软雅黑" panose="020B0503020204020204" charset="-122"/>
                          <a:ea typeface="微软雅黑" panose="020B0503020204020204" charset="-122"/>
                          <a:cs typeface="+mn-cs"/>
                        </a:rPr>
                        <a:t>鹏程</a:t>
                      </a:r>
                      <a:r>
                        <a:rPr lang="en-US" altLang="zh-CN" sz="1800" kern="1200" dirty="0">
                          <a:solidFill>
                            <a:schemeClr val="dk1"/>
                          </a:solidFill>
                          <a:latin typeface="微软雅黑" panose="020B0503020204020204" charset="-122"/>
                          <a:ea typeface="微软雅黑" panose="020B0503020204020204" charset="-122"/>
                          <a:cs typeface="+mn-cs"/>
                        </a:rPr>
                        <a:t>·</a:t>
                      </a:r>
                      <a:r>
                        <a:rPr lang="zh-CN" altLang="en-US" sz="1800" kern="1200" dirty="0">
                          <a:solidFill>
                            <a:schemeClr val="dk1"/>
                          </a:solidFill>
                          <a:latin typeface="微软雅黑" panose="020B0503020204020204" charset="-122"/>
                          <a:ea typeface="微软雅黑" panose="020B0503020204020204" charset="-122"/>
                          <a:cs typeface="+mn-cs"/>
                        </a:rPr>
                        <a:t>盘古</a:t>
                      </a:r>
                    </a:p>
                  </a:txBody>
                  <a:tcPr marL="91454" marR="91454" marT="45706" marB="45706"/>
                </a:tc>
                <a:tc>
                  <a:txBody>
                    <a:bodyPr/>
                    <a:lstStyle/>
                    <a:p>
                      <a:r>
                        <a:rPr lang="zh-CN" altLang="en-US" sz="1800" dirty="0">
                          <a:latin typeface="微软雅黑" panose="020B0503020204020204" charset="-122"/>
                          <a:ea typeface="微软雅黑" panose="020B0503020204020204" charset="-122"/>
                        </a:rPr>
                        <a:t>文本</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1.1TB</a:t>
                      </a:r>
                      <a:r>
                        <a:rPr lang="zh-CN" altLang="en-US" sz="1800" kern="1200" dirty="0">
                          <a:solidFill>
                            <a:schemeClr val="dk1"/>
                          </a:solidFill>
                          <a:latin typeface="微软雅黑" panose="020B0503020204020204" charset="-122"/>
                          <a:ea typeface="微软雅黑" panose="020B0503020204020204" charset="-122"/>
                          <a:cs typeface="+mn-cs"/>
                        </a:rPr>
                        <a:t>高质量中文语料数据集</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2000</a:t>
                      </a:r>
                      <a:r>
                        <a:rPr lang="zh-CN" altLang="en-US" sz="1800" kern="1200" dirty="0">
                          <a:solidFill>
                            <a:schemeClr val="dk1"/>
                          </a:solidFill>
                          <a:latin typeface="微软雅黑" panose="020B0503020204020204" charset="-122"/>
                          <a:ea typeface="微软雅黑" panose="020B0503020204020204" charset="-122"/>
                          <a:cs typeface="+mn-cs"/>
                        </a:rPr>
                        <a:t>亿</a:t>
                      </a:r>
                    </a:p>
                  </a:txBody>
                  <a:tcPr marL="91454" marR="91454" marT="45706" marB="45706"/>
                </a:tc>
                <a:tc>
                  <a:txBody>
                    <a:bodyPr/>
                    <a:lstStyle/>
                    <a:p>
                      <a:pPr marL="0" algn="l" defTabSz="914400" rtl="0" eaLnBrk="1" latinLnBrk="0" hangingPunct="1"/>
                      <a:r>
                        <a:rPr lang="en-US" altLang="zh-CN" sz="1800" kern="1200" dirty="0">
                          <a:solidFill>
                            <a:schemeClr val="dk1"/>
                          </a:solidFill>
                          <a:latin typeface="微软雅黑" panose="020B0503020204020204" charset="-122"/>
                          <a:ea typeface="微软雅黑" panose="020B0503020204020204" charset="-122"/>
                          <a:cs typeface="+mn-cs"/>
                        </a:rPr>
                        <a:t>2048</a:t>
                      </a:r>
                      <a:r>
                        <a:rPr lang="zh-CN" altLang="en-US" sz="1800" kern="1200" dirty="0">
                          <a:solidFill>
                            <a:schemeClr val="dk1"/>
                          </a:solidFill>
                          <a:latin typeface="微软雅黑" panose="020B0503020204020204" charset="-122"/>
                          <a:ea typeface="微软雅黑" panose="020B0503020204020204" charset="-122"/>
                          <a:cs typeface="+mn-cs"/>
                        </a:rPr>
                        <a:t>个昇腾</a:t>
                      </a:r>
                      <a:r>
                        <a:rPr lang="en-US" altLang="zh-CN" sz="1800" kern="1200" dirty="0">
                          <a:solidFill>
                            <a:schemeClr val="dk1"/>
                          </a:solidFill>
                          <a:latin typeface="微软雅黑" panose="020B0503020204020204" charset="-122"/>
                          <a:ea typeface="微软雅黑" panose="020B0503020204020204" charset="-122"/>
                          <a:cs typeface="+mn-cs"/>
                        </a:rPr>
                        <a:t>910</a:t>
                      </a:r>
                      <a:r>
                        <a:rPr lang="zh-CN" altLang="en-US" sz="1800" kern="1200" dirty="0">
                          <a:solidFill>
                            <a:schemeClr val="dk1"/>
                          </a:solidFill>
                          <a:latin typeface="微软雅黑" panose="020B0503020204020204" charset="-122"/>
                          <a:ea typeface="微软雅黑" panose="020B0503020204020204" charset="-122"/>
                          <a:cs typeface="+mn-cs"/>
                        </a:rPr>
                        <a:t>计算芯片</a:t>
                      </a:r>
                    </a:p>
                  </a:txBody>
                  <a:tcPr marL="91454" marR="91454" marT="45706" marB="45706"/>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dirty="0"/>
              <a:t>不，还需要</a:t>
            </a:r>
            <a:r>
              <a:rPr lang="zh-CN" altLang="en-US" sz="3600" dirty="0">
                <a:solidFill>
                  <a:srgbClr val="FF0000"/>
                </a:solidFill>
              </a:rPr>
              <a:t>计算框架</a:t>
            </a:r>
            <a:r>
              <a:rPr lang="zh-CN" altLang="en-US" sz="3600" dirty="0"/>
              <a:t>支撑</a:t>
            </a:r>
          </a:p>
        </p:txBody>
      </p:sp>
      <p:sp>
        <p:nvSpPr>
          <p:cNvPr id="4" name="矩形 3"/>
          <p:cNvSpPr/>
          <p:nvPr/>
        </p:nvSpPr>
        <p:spPr>
          <a:xfrm>
            <a:off x="184150" y="998538"/>
            <a:ext cx="8753475" cy="1831975"/>
          </a:xfrm>
          <a:prstGeom prst="rect">
            <a:avLst/>
          </a:prstGeom>
        </p:spPr>
        <p:txBody>
          <a:bodyPr>
            <a:spAutoFit/>
          </a:bodyPr>
          <a:lstStyle/>
          <a:p>
            <a:pPr marL="342900" indent="-342900" algn="just">
              <a:spcBef>
                <a:spcPts val="600"/>
              </a:spcBef>
              <a:buFont typeface="Arial" panose="020B0604020202020204" pitchFamily="34" charset="0"/>
              <a:buChar char="•"/>
              <a:defRPr/>
            </a:pPr>
            <a:r>
              <a:rPr lang="zh-CN" altLang="en-US" b="1" kern="0" dirty="0">
                <a:solidFill>
                  <a:srgbClr val="FF0000"/>
                </a:solidFill>
                <a:latin typeface="微软雅黑" panose="020B0503020204020204" charset="-122"/>
                <a:ea typeface="微软雅黑" panose="020B0503020204020204" charset="-122"/>
              </a:rPr>
              <a:t>除了算力外，</a:t>
            </a:r>
            <a:r>
              <a:rPr lang="en-US" altLang="zh-CN" b="1" kern="0" dirty="0">
                <a:solidFill>
                  <a:srgbClr val="FF0000"/>
                </a:solidFill>
                <a:latin typeface="微软雅黑" panose="020B0503020204020204" charset="-122"/>
                <a:ea typeface="微软雅黑" panose="020B0503020204020204" charset="-122"/>
              </a:rPr>
              <a:t>AI</a:t>
            </a:r>
            <a:r>
              <a:rPr lang="zh-CN" altLang="en-US" b="1" kern="0" dirty="0">
                <a:solidFill>
                  <a:srgbClr val="FF0000"/>
                </a:solidFill>
                <a:latin typeface="微软雅黑" panose="020B0503020204020204" charset="-122"/>
                <a:ea typeface="微软雅黑" panose="020B0503020204020204" charset="-122"/>
              </a:rPr>
              <a:t>的第三次浪潮还离不开计算框架的支撑，以</a:t>
            </a:r>
            <a:r>
              <a:rPr lang="en-US" altLang="zh-CN" b="1" kern="0" dirty="0">
                <a:solidFill>
                  <a:srgbClr val="FF0000"/>
                </a:solidFill>
                <a:latin typeface="微软雅黑" panose="020B0503020204020204" charset="-122"/>
                <a:ea typeface="微软雅黑" panose="020B0503020204020204" charset="-122"/>
              </a:rPr>
              <a:t>TensorFlow</a:t>
            </a:r>
            <a:r>
              <a:rPr lang="zh-CN" altLang="en-US" b="1" kern="0" dirty="0">
                <a:solidFill>
                  <a:srgbClr val="FF0000"/>
                </a:solidFill>
                <a:latin typeface="微软雅黑" panose="020B0503020204020204" charset="-122"/>
                <a:ea typeface="微软雅黑" panose="020B0503020204020204" charset="-122"/>
              </a:rPr>
              <a:t>、</a:t>
            </a:r>
            <a:r>
              <a:rPr lang="en-US" altLang="zh-CN" b="1" kern="0" dirty="0">
                <a:solidFill>
                  <a:srgbClr val="FF0000"/>
                </a:solidFill>
                <a:latin typeface="微软雅黑" panose="020B0503020204020204" charset="-122"/>
                <a:ea typeface="微软雅黑" panose="020B0503020204020204" charset="-122"/>
              </a:rPr>
              <a:t>PyTorch</a:t>
            </a:r>
            <a:r>
              <a:rPr lang="zh-CN" altLang="en-US" b="1" kern="0" dirty="0">
                <a:solidFill>
                  <a:srgbClr val="FF0000"/>
                </a:solidFill>
                <a:latin typeface="微软雅黑" panose="020B0503020204020204" charset="-122"/>
                <a:ea typeface="微软雅黑" panose="020B0503020204020204" charset="-122"/>
              </a:rPr>
              <a:t>以及</a:t>
            </a:r>
            <a:r>
              <a:rPr lang="en-US" altLang="zh-CN" b="1" kern="0" dirty="0">
                <a:solidFill>
                  <a:srgbClr val="FF0000"/>
                </a:solidFill>
                <a:latin typeface="微软雅黑" panose="020B0503020204020204" charset="-122"/>
                <a:ea typeface="微软雅黑" panose="020B0503020204020204" charset="-122"/>
              </a:rPr>
              <a:t>MindSpore</a:t>
            </a:r>
            <a:r>
              <a:rPr lang="zh-CN" altLang="en-US" b="1" kern="0" dirty="0">
                <a:solidFill>
                  <a:srgbClr val="FF0000"/>
                </a:solidFill>
                <a:latin typeface="微软雅黑" panose="020B0503020204020204" charset="-122"/>
                <a:ea typeface="微软雅黑" panose="020B0503020204020204" charset="-122"/>
              </a:rPr>
              <a:t>（昇思）、</a:t>
            </a:r>
            <a:r>
              <a:rPr lang="en-US" altLang="zh-CN" b="1" kern="0" dirty="0">
                <a:solidFill>
                  <a:srgbClr val="FF0000"/>
                </a:solidFill>
                <a:latin typeface="微软雅黑" panose="020B0503020204020204" charset="-122"/>
                <a:ea typeface="微软雅黑" panose="020B0503020204020204" charset="-122"/>
              </a:rPr>
              <a:t>PaddlePaddle</a:t>
            </a:r>
            <a:r>
              <a:rPr lang="zh-CN" altLang="en-US" b="1" kern="0" dirty="0">
                <a:solidFill>
                  <a:srgbClr val="FF0000"/>
                </a:solidFill>
                <a:latin typeface="微软雅黑" panose="020B0503020204020204" charset="-122"/>
                <a:ea typeface="微软雅黑" panose="020B0503020204020204" charset="-122"/>
              </a:rPr>
              <a:t>（飞桨）为代表的计算框架大大降低了深度神经网络模型构建和训练的编程复杂度，从而让深度学习“飞入寻常百姓家”</a:t>
            </a:r>
            <a:endParaRPr lang="en-US" altLang="zh-CN" b="1" kern="0" dirty="0">
              <a:solidFill>
                <a:srgbClr val="FF0000"/>
              </a:solidFill>
              <a:latin typeface="微软雅黑" panose="020B0503020204020204" charset="-122"/>
              <a:ea typeface="微软雅黑" panose="020B0503020204020204" charset="-122"/>
            </a:endParaRPr>
          </a:p>
          <a:p>
            <a:pPr marL="342900" indent="-342900" algn="just">
              <a:spcBef>
                <a:spcPts val="600"/>
              </a:spcBef>
              <a:buFont typeface="Arial" panose="020B0604020202020204" pitchFamily="34" charset="0"/>
              <a:buChar char="•"/>
              <a:defRPr/>
            </a:pPr>
            <a:r>
              <a:rPr lang="en-US" altLang="zh-CN" b="1" kern="0" dirty="0">
                <a:latin typeface="微软雅黑" panose="020B0503020204020204" charset="-122"/>
                <a:ea typeface="微软雅黑" panose="020B0503020204020204" charset="-122"/>
              </a:rPr>
              <a:t>AI</a:t>
            </a:r>
            <a:r>
              <a:rPr lang="zh-CN" altLang="en-US" b="1" kern="0" dirty="0">
                <a:latin typeface="微软雅黑" panose="020B0503020204020204" charset="-122"/>
                <a:ea typeface="微软雅黑" panose="020B0503020204020204" charset="-122"/>
              </a:rPr>
              <a:t>计算框架通过高层抽象、算子封装、自动微分等技术提升深度学习的易用性，通过算子自动融合、数据</a:t>
            </a:r>
            <a:r>
              <a:rPr lang="en-US" altLang="zh-CN" b="1" kern="0" dirty="0">
                <a:latin typeface="微软雅黑" panose="020B0503020204020204" charset="-122"/>
                <a:ea typeface="微软雅黑" panose="020B0503020204020204" charset="-122"/>
              </a:rPr>
              <a:t>/</a:t>
            </a:r>
            <a:r>
              <a:rPr lang="zh-CN" altLang="en-US" b="1" kern="0" dirty="0">
                <a:latin typeface="微软雅黑" panose="020B0503020204020204" charset="-122"/>
                <a:ea typeface="微软雅黑" panose="020B0503020204020204" charset="-122"/>
              </a:rPr>
              <a:t>模型等技术提升神经网络的训练效率</a:t>
            </a:r>
            <a:endParaRPr lang="en-US" altLang="zh-CN" b="1" kern="0" dirty="0">
              <a:latin typeface="微软雅黑" panose="020B0503020204020204" charset="-122"/>
              <a:ea typeface="微软雅黑" panose="020B0503020204020204" charset="-122"/>
            </a:endParaRPr>
          </a:p>
        </p:txBody>
      </p:sp>
      <p:pic>
        <p:nvPicPr>
          <p:cNvPr id="35844"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150" y="2990850"/>
            <a:ext cx="3311525"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矩形 4"/>
          <p:cNvSpPr>
            <a:spLocks noChangeArrowheads="1"/>
          </p:cNvSpPr>
          <p:nvPr/>
        </p:nvSpPr>
        <p:spPr bwMode="auto">
          <a:xfrm>
            <a:off x="2979738" y="4616450"/>
            <a:ext cx="1023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a:solidFill>
                  <a:srgbClr val="0000FF"/>
                </a:solidFill>
                <a:latin typeface="微软雅黑" panose="020B0503020204020204" charset="-122"/>
                <a:ea typeface="微软雅黑" panose="020B0503020204020204" charset="-122"/>
              </a:rPr>
              <a:t>Google</a:t>
            </a:r>
            <a:endParaRPr lang="zh-CN" altLang="en-US" sz="1800">
              <a:solidFill>
                <a:srgbClr val="0000FF"/>
              </a:solidFill>
              <a:latin typeface="微软雅黑" panose="020B0503020204020204" charset="-122"/>
              <a:ea typeface="微软雅黑" panose="020B0503020204020204" charset="-122"/>
            </a:endParaRPr>
          </a:p>
        </p:txBody>
      </p:sp>
      <p:pic>
        <p:nvPicPr>
          <p:cNvPr id="35846" name="图片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6613" y="4967288"/>
            <a:ext cx="277177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矩形 8"/>
          <p:cNvSpPr>
            <a:spLocks noChangeArrowheads="1"/>
          </p:cNvSpPr>
          <p:nvPr/>
        </p:nvSpPr>
        <p:spPr bwMode="auto">
          <a:xfrm>
            <a:off x="2303463" y="6283325"/>
            <a:ext cx="2635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800">
                <a:solidFill>
                  <a:srgbClr val="0000FF"/>
                </a:solidFill>
                <a:latin typeface="微软雅黑" panose="020B0503020204020204" charset="-122"/>
                <a:ea typeface="微软雅黑" panose="020B0503020204020204" charset="-122"/>
              </a:rPr>
              <a:t>Meta</a:t>
            </a:r>
            <a:r>
              <a:rPr lang="zh-CN" altLang="en-US" sz="1800">
                <a:solidFill>
                  <a:srgbClr val="0000FF"/>
                </a:solidFill>
                <a:latin typeface="微软雅黑" panose="020B0503020204020204" charset="-122"/>
                <a:ea typeface="微软雅黑" panose="020B0503020204020204" charset="-122"/>
              </a:rPr>
              <a:t>（原</a:t>
            </a:r>
            <a:r>
              <a:rPr lang="en-US" altLang="zh-CN" sz="1800">
                <a:solidFill>
                  <a:srgbClr val="0000FF"/>
                </a:solidFill>
                <a:latin typeface="微软雅黑" panose="020B0503020204020204" charset="-122"/>
                <a:ea typeface="微软雅黑" panose="020B0503020204020204" charset="-122"/>
              </a:rPr>
              <a:t>Facebook</a:t>
            </a:r>
            <a:r>
              <a:rPr lang="zh-CN" altLang="en-US" sz="1800">
                <a:solidFill>
                  <a:srgbClr val="0000FF"/>
                </a:solidFill>
                <a:latin typeface="微软雅黑" panose="020B0503020204020204" charset="-122"/>
                <a:ea typeface="微软雅黑" panose="020B0503020204020204" charset="-122"/>
              </a:rPr>
              <a:t>）</a:t>
            </a:r>
          </a:p>
        </p:txBody>
      </p:sp>
      <p:sp>
        <p:nvSpPr>
          <p:cNvPr id="35848" name="矩形 17"/>
          <p:cNvSpPr>
            <a:spLocks noChangeArrowheads="1"/>
          </p:cNvSpPr>
          <p:nvPr/>
        </p:nvSpPr>
        <p:spPr bwMode="auto">
          <a:xfrm>
            <a:off x="6440488" y="4614863"/>
            <a:ext cx="715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华 为</a:t>
            </a:r>
          </a:p>
        </p:txBody>
      </p:sp>
      <p:sp>
        <p:nvSpPr>
          <p:cNvPr id="35849" name="矩形 19"/>
          <p:cNvSpPr>
            <a:spLocks noChangeArrowheads="1"/>
          </p:cNvSpPr>
          <p:nvPr/>
        </p:nvSpPr>
        <p:spPr bwMode="auto">
          <a:xfrm>
            <a:off x="6440488" y="6243638"/>
            <a:ext cx="715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百 度</a:t>
            </a:r>
          </a:p>
        </p:txBody>
      </p:sp>
      <p:pic>
        <p:nvPicPr>
          <p:cNvPr id="35850" name="图片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0388" y="3008313"/>
            <a:ext cx="231457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1" name="图片 20"/>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4188" y="4727575"/>
            <a:ext cx="2606675"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直接连接符 22"/>
          <p:cNvCxnSpPr/>
          <p:nvPr/>
        </p:nvCxnSpPr>
        <p:spPr>
          <a:xfrm>
            <a:off x="5111750" y="2889250"/>
            <a:ext cx="23813" cy="3762375"/>
          </a:xfrm>
          <a:prstGeom prst="line">
            <a:avLst/>
          </a:prstGeom>
          <a:ln w="19050">
            <a:prstDash val="dash"/>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人工智能是系统性工程</a:t>
            </a:r>
          </a:p>
        </p:txBody>
      </p:sp>
      <p:sp>
        <p:nvSpPr>
          <p:cNvPr id="4" name="矩形 3"/>
          <p:cNvSpPr/>
          <p:nvPr/>
        </p:nvSpPr>
        <p:spPr>
          <a:xfrm>
            <a:off x="184150" y="998538"/>
            <a:ext cx="8843963" cy="1077912"/>
          </a:xfrm>
          <a:prstGeom prst="rect">
            <a:avLst/>
          </a:prstGeom>
        </p:spPr>
        <p:txBody>
          <a:bodyPr>
            <a:spAutoFit/>
          </a:bodyPr>
          <a:lstStyle/>
          <a:p>
            <a:pPr marL="342900" indent="-342900" algn="just">
              <a:spcBef>
                <a:spcPts val="1200"/>
              </a:spcBef>
              <a:buFont typeface="Arial" panose="020B0604020202020204" pitchFamily="34" charset="0"/>
              <a:buChar char="•"/>
              <a:defRPr/>
            </a:pPr>
            <a:r>
              <a:rPr lang="zh-CN" altLang="en-US" b="1" kern="0" dirty="0">
                <a:solidFill>
                  <a:srgbClr val="FF0000"/>
                </a:solidFill>
                <a:latin typeface="微软雅黑" panose="020B0503020204020204" charset="-122"/>
                <a:ea typeface="微软雅黑" panose="020B0503020204020204" charset="-122"/>
              </a:rPr>
              <a:t>在大数据与大模型时代下，人工智能的成功</a:t>
            </a:r>
            <a:r>
              <a:rPr lang="en-US" altLang="zh-CN" b="1" kern="0" dirty="0">
                <a:solidFill>
                  <a:srgbClr val="FF0000"/>
                </a:solidFill>
                <a:latin typeface="微软雅黑" panose="020B0503020204020204" charset="-122"/>
                <a:ea typeface="微软雅黑" panose="020B0503020204020204" charset="-122"/>
              </a:rPr>
              <a:t>=</a:t>
            </a:r>
            <a:r>
              <a:rPr lang="zh-CN" altLang="en-US" b="1" kern="0" dirty="0">
                <a:solidFill>
                  <a:srgbClr val="FF0000"/>
                </a:solidFill>
                <a:latin typeface="微软雅黑" panose="020B0503020204020204" charset="-122"/>
                <a:ea typeface="微软雅黑" panose="020B0503020204020204" charset="-122"/>
              </a:rPr>
              <a:t>数据</a:t>
            </a:r>
            <a:r>
              <a:rPr lang="en-US" altLang="zh-CN" b="1" kern="0" dirty="0">
                <a:solidFill>
                  <a:srgbClr val="FF0000"/>
                </a:solidFill>
                <a:latin typeface="微软雅黑" panose="020B0503020204020204" charset="-122"/>
                <a:ea typeface="微软雅黑" panose="020B0503020204020204" charset="-122"/>
              </a:rPr>
              <a:t>+</a:t>
            </a:r>
            <a:r>
              <a:rPr lang="zh-CN" altLang="en-US" b="1" kern="0" dirty="0">
                <a:solidFill>
                  <a:srgbClr val="FF0000"/>
                </a:solidFill>
                <a:latin typeface="微软雅黑" panose="020B0503020204020204" charset="-122"/>
                <a:ea typeface="微软雅黑" panose="020B0503020204020204" charset="-122"/>
              </a:rPr>
              <a:t>算法</a:t>
            </a:r>
            <a:r>
              <a:rPr lang="en-US" altLang="zh-CN" b="1" kern="0" dirty="0">
                <a:solidFill>
                  <a:srgbClr val="FF0000"/>
                </a:solidFill>
                <a:latin typeface="微软雅黑" panose="020B0503020204020204" charset="-122"/>
                <a:ea typeface="微软雅黑" panose="020B0503020204020204" charset="-122"/>
              </a:rPr>
              <a:t>+</a:t>
            </a:r>
            <a:r>
              <a:rPr lang="zh-CN" altLang="en-US" b="1" kern="0" dirty="0">
                <a:solidFill>
                  <a:srgbClr val="FF0000"/>
                </a:solidFill>
                <a:latin typeface="微软雅黑" panose="020B0503020204020204" charset="-122"/>
                <a:ea typeface="微软雅黑" panose="020B0503020204020204" charset="-122"/>
              </a:rPr>
              <a:t>框架</a:t>
            </a:r>
            <a:r>
              <a:rPr lang="en-US" altLang="zh-CN" b="1" kern="0" dirty="0">
                <a:solidFill>
                  <a:srgbClr val="FF0000"/>
                </a:solidFill>
                <a:latin typeface="微软雅黑" panose="020B0503020204020204" charset="-122"/>
                <a:ea typeface="微软雅黑" panose="020B0503020204020204" charset="-122"/>
              </a:rPr>
              <a:t>+</a:t>
            </a:r>
            <a:r>
              <a:rPr lang="zh-CN" altLang="en-US" b="1" kern="0" dirty="0">
                <a:solidFill>
                  <a:srgbClr val="FF0000"/>
                </a:solidFill>
                <a:latin typeface="微软雅黑" panose="020B0503020204020204" charset="-122"/>
                <a:ea typeface="微软雅黑" panose="020B0503020204020204" charset="-122"/>
              </a:rPr>
              <a:t>算力，缺一不可</a:t>
            </a:r>
            <a:endParaRPr lang="en-US" altLang="zh-CN" b="1" kern="0" dirty="0">
              <a:solidFill>
                <a:srgbClr val="FF0000"/>
              </a:solidFill>
              <a:latin typeface="微软雅黑" panose="020B0503020204020204" charset="-122"/>
              <a:ea typeface="微软雅黑" panose="020B0503020204020204" charset="-122"/>
            </a:endParaRPr>
          </a:p>
          <a:p>
            <a:pPr marL="342900" indent="-342900" algn="just">
              <a:spcBef>
                <a:spcPts val="1200"/>
              </a:spcBef>
              <a:buFont typeface="Arial" panose="020B0604020202020204" pitchFamily="34" charset="0"/>
              <a:buChar char="•"/>
              <a:defRPr/>
            </a:pPr>
            <a:r>
              <a:rPr lang="zh-CN" altLang="en-US" b="1" kern="0" dirty="0">
                <a:solidFill>
                  <a:srgbClr val="0000FF"/>
                </a:solidFill>
                <a:latin typeface="微软雅黑" panose="020B0503020204020204" charset="-122"/>
                <a:ea typeface="微软雅黑" panose="020B0503020204020204" charset="-122"/>
              </a:rPr>
              <a:t>人工智能就如烹饪一样，数据相当于食材，算法相当于烹饪技巧（煎炸蒸煮炒），框架相当于锅具，算力相当于火候</a:t>
            </a:r>
            <a:endParaRPr lang="en-US" altLang="zh-CN" b="1" kern="0" dirty="0">
              <a:solidFill>
                <a:srgbClr val="0000FF"/>
              </a:solidFill>
              <a:latin typeface="微软雅黑" panose="020B0503020204020204" charset="-122"/>
              <a:ea typeface="微软雅黑" panose="020B0503020204020204" charset="-122"/>
            </a:endParaRPr>
          </a:p>
        </p:txBody>
      </p:sp>
      <p:pic>
        <p:nvPicPr>
          <p:cNvPr id="3686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3825"/>
            <a:ext cx="3421063"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4076700" y="2889250"/>
            <a:ext cx="1385888" cy="368300"/>
          </a:xfrm>
          <a:prstGeom prst="rect">
            <a:avLst/>
          </a:prstGeom>
        </p:spPr>
        <p:txBody>
          <a:bodyPr wrap="none">
            <a:spAutoFit/>
          </a:bodyPr>
          <a:lstStyle/>
          <a:p>
            <a:pPr>
              <a:defRPr/>
            </a:pPr>
            <a:r>
              <a:rPr lang="zh-CN" altLang="en-US" b="1" kern="0" dirty="0">
                <a:solidFill>
                  <a:srgbClr val="009242"/>
                </a:solidFill>
                <a:latin typeface="微软雅黑" panose="020B0503020204020204" charset="-122"/>
                <a:ea typeface="微软雅黑" panose="020B0503020204020204" charset="-122"/>
              </a:rPr>
              <a:t>食材</a:t>
            </a:r>
            <a:r>
              <a:rPr lang="en-US" altLang="zh-CN" b="1" kern="0" dirty="0">
                <a:solidFill>
                  <a:srgbClr val="009242"/>
                </a:solidFill>
                <a:latin typeface="微软雅黑" panose="020B0503020204020204" charset="-122"/>
                <a:ea typeface="微软雅黑" panose="020B0503020204020204" charset="-122"/>
              </a:rPr>
              <a:t>-&gt;</a:t>
            </a:r>
            <a:r>
              <a:rPr lang="zh-CN" altLang="en-US" b="1" kern="0" dirty="0">
                <a:solidFill>
                  <a:srgbClr val="009242"/>
                </a:solidFill>
                <a:latin typeface="微软雅黑" panose="020B0503020204020204" charset="-122"/>
                <a:ea typeface="微软雅黑" panose="020B0503020204020204" charset="-122"/>
              </a:rPr>
              <a:t>数据</a:t>
            </a:r>
            <a:endParaRPr lang="zh-CN" altLang="en-US" dirty="0">
              <a:solidFill>
                <a:srgbClr val="009242"/>
              </a:solidFill>
            </a:endParaRPr>
          </a:p>
        </p:txBody>
      </p:sp>
      <p:sp>
        <p:nvSpPr>
          <p:cNvPr id="16" name="矩形 15"/>
          <p:cNvSpPr/>
          <p:nvPr/>
        </p:nvSpPr>
        <p:spPr>
          <a:xfrm>
            <a:off x="4076700" y="3379788"/>
            <a:ext cx="1847850" cy="368300"/>
          </a:xfrm>
          <a:prstGeom prst="rect">
            <a:avLst/>
          </a:prstGeom>
        </p:spPr>
        <p:txBody>
          <a:bodyPr wrap="none">
            <a:spAutoFit/>
          </a:bodyPr>
          <a:lstStyle/>
          <a:p>
            <a:pPr>
              <a:defRPr/>
            </a:pPr>
            <a:r>
              <a:rPr lang="zh-CN" altLang="en-US" b="1" kern="0" dirty="0">
                <a:solidFill>
                  <a:srgbClr val="009242"/>
                </a:solidFill>
                <a:latin typeface="微软雅黑" panose="020B0503020204020204" charset="-122"/>
                <a:ea typeface="微软雅黑" panose="020B0503020204020204" charset="-122"/>
              </a:rPr>
              <a:t>烹饪技巧</a:t>
            </a:r>
            <a:r>
              <a:rPr lang="en-US" altLang="zh-CN" b="1" kern="0" dirty="0">
                <a:solidFill>
                  <a:srgbClr val="009242"/>
                </a:solidFill>
                <a:latin typeface="微软雅黑" panose="020B0503020204020204" charset="-122"/>
                <a:ea typeface="微软雅黑" panose="020B0503020204020204" charset="-122"/>
              </a:rPr>
              <a:t>-&gt;</a:t>
            </a:r>
            <a:r>
              <a:rPr lang="zh-CN" altLang="en-US" b="1" kern="0" dirty="0">
                <a:solidFill>
                  <a:srgbClr val="009242"/>
                </a:solidFill>
                <a:latin typeface="微软雅黑" panose="020B0503020204020204" charset="-122"/>
                <a:ea typeface="微软雅黑" panose="020B0503020204020204" charset="-122"/>
              </a:rPr>
              <a:t>算法</a:t>
            </a:r>
            <a:endParaRPr lang="zh-CN" altLang="en-US" dirty="0">
              <a:solidFill>
                <a:srgbClr val="009242"/>
              </a:solidFill>
            </a:endParaRPr>
          </a:p>
        </p:txBody>
      </p:sp>
      <p:sp>
        <p:nvSpPr>
          <p:cNvPr id="17" name="矩形 16"/>
          <p:cNvSpPr/>
          <p:nvPr/>
        </p:nvSpPr>
        <p:spPr>
          <a:xfrm>
            <a:off x="4076700" y="3870325"/>
            <a:ext cx="1385888" cy="368300"/>
          </a:xfrm>
          <a:prstGeom prst="rect">
            <a:avLst/>
          </a:prstGeom>
        </p:spPr>
        <p:txBody>
          <a:bodyPr wrap="none">
            <a:spAutoFit/>
          </a:bodyPr>
          <a:lstStyle/>
          <a:p>
            <a:pPr>
              <a:defRPr/>
            </a:pPr>
            <a:r>
              <a:rPr lang="zh-CN" altLang="en-US" b="1" kern="0" dirty="0">
                <a:solidFill>
                  <a:srgbClr val="009242"/>
                </a:solidFill>
                <a:latin typeface="微软雅黑" panose="020B0503020204020204" charset="-122"/>
                <a:ea typeface="微软雅黑" panose="020B0503020204020204" charset="-122"/>
              </a:rPr>
              <a:t>锅具</a:t>
            </a:r>
            <a:r>
              <a:rPr lang="en-US" altLang="zh-CN" b="1" kern="0" dirty="0">
                <a:solidFill>
                  <a:srgbClr val="009242"/>
                </a:solidFill>
                <a:latin typeface="微软雅黑" panose="020B0503020204020204" charset="-122"/>
                <a:ea typeface="微软雅黑" panose="020B0503020204020204" charset="-122"/>
              </a:rPr>
              <a:t>-&gt;</a:t>
            </a:r>
            <a:r>
              <a:rPr lang="zh-CN" altLang="en-US" b="1" kern="0" dirty="0">
                <a:solidFill>
                  <a:srgbClr val="009242"/>
                </a:solidFill>
                <a:latin typeface="微软雅黑" panose="020B0503020204020204" charset="-122"/>
                <a:ea typeface="微软雅黑" panose="020B0503020204020204" charset="-122"/>
              </a:rPr>
              <a:t>框架</a:t>
            </a:r>
            <a:endParaRPr lang="zh-CN" altLang="en-US" dirty="0">
              <a:solidFill>
                <a:srgbClr val="009242"/>
              </a:solidFill>
            </a:endParaRPr>
          </a:p>
        </p:txBody>
      </p:sp>
      <p:sp>
        <p:nvSpPr>
          <p:cNvPr id="19" name="矩形 18"/>
          <p:cNvSpPr/>
          <p:nvPr/>
        </p:nvSpPr>
        <p:spPr>
          <a:xfrm>
            <a:off x="4079875" y="4319588"/>
            <a:ext cx="1155700" cy="368300"/>
          </a:xfrm>
          <a:prstGeom prst="rect">
            <a:avLst/>
          </a:prstGeom>
        </p:spPr>
        <p:txBody>
          <a:bodyPr wrap="none">
            <a:spAutoFit/>
          </a:bodyPr>
          <a:lstStyle/>
          <a:p>
            <a:pPr>
              <a:defRPr/>
            </a:pPr>
            <a:r>
              <a:rPr lang="zh-CN" altLang="en-US" b="1" kern="0" dirty="0">
                <a:solidFill>
                  <a:srgbClr val="009242"/>
                </a:solidFill>
                <a:latin typeface="微软雅黑" panose="020B0503020204020204" charset="-122"/>
                <a:ea typeface="微软雅黑" panose="020B0503020204020204" charset="-122"/>
              </a:rPr>
              <a:t>火</a:t>
            </a:r>
            <a:r>
              <a:rPr lang="en-US" altLang="zh-CN" b="1" kern="0" dirty="0">
                <a:solidFill>
                  <a:srgbClr val="009242"/>
                </a:solidFill>
                <a:latin typeface="微软雅黑" panose="020B0503020204020204" charset="-122"/>
                <a:ea typeface="微软雅黑" panose="020B0503020204020204" charset="-122"/>
              </a:rPr>
              <a:t>-&gt;</a:t>
            </a:r>
            <a:r>
              <a:rPr lang="zh-CN" altLang="en-US" b="1" kern="0" dirty="0">
                <a:solidFill>
                  <a:srgbClr val="009242"/>
                </a:solidFill>
                <a:latin typeface="微软雅黑" panose="020B0503020204020204" charset="-122"/>
                <a:ea typeface="微软雅黑" panose="020B0503020204020204" charset="-122"/>
              </a:rPr>
              <a:t>算力</a:t>
            </a:r>
            <a:endParaRPr lang="zh-CN" altLang="en-US" dirty="0">
              <a:solidFill>
                <a:srgbClr val="009242"/>
              </a:solidFill>
            </a:endParaRPr>
          </a:p>
        </p:txBody>
      </p:sp>
      <p:sp>
        <p:nvSpPr>
          <p:cNvPr id="36873" name="矩形 21"/>
          <p:cNvSpPr>
            <a:spLocks noChangeArrowheads="1"/>
          </p:cNvSpPr>
          <p:nvPr/>
        </p:nvSpPr>
        <p:spPr bwMode="auto">
          <a:xfrm>
            <a:off x="5924550" y="2889250"/>
            <a:ext cx="3241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食材新鲜丰富（数据规模大）</a:t>
            </a:r>
          </a:p>
        </p:txBody>
      </p:sp>
      <p:sp>
        <p:nvSpPr>
          <p:cNvPr id="36874" name="矩形 23"/>
          <p:cNvSpPr>
            <a:spLocks noChangeArrowheads="1"/>
          </p:cNvSpPr>
          <p:nvPr/>
        </p:nvSpPr>
        <p:spPr bwMode="auto">
          <a:xfrm>
            <a:off x="5924550" y="3379788"/>
            <a:ext cx="3184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烹饪技巧高超（算法性能好）</a:t>
            </a:r>
          </a:p>
        </p:txBody>
      </p:sp>
      <p:sp>
        <p:nvSpPr>
          <p:cNvPr id="36875" name="矩形 24"/>
          <p:cNvSpPr>
            <a:spLocks noChangeArrowheads="1"/>
          </p:cNvSpPr>
          <p:nvPr/>
        </p:nvSpPr>
        <p:spPr bwMode="auto">
          <a:xfrm>
            <a:off x="5924550" y="3862388"/>
            <a:ext cx="3184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锅具顺手好用（框架效率高）</a:t>
            </a:r>
          </a:p>
        </p:txBody>
      </p:sp>
      <p:sp>
        <p:nvSpPr>
          <p:cNvPr id="36876" name="矩形 25"/>
          <p:cNvSpPr>
            <a:spLocks noChangeArrowheads="1"/>
          </p:cNvSpPr>
          <p:nvPr/>
        </p:nvSpPr>
        <p:spPr bwMode="auto">
          <a:xfrm>
            <a:off x="5924550" y="4319588"/>
            <a:ext cx="3184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火候恰到好处（算力需求够）</a:t>
            </a:r>
          </a:p>
        </p:txBody>
      </p:sp>
      <p:sp>
        <p:nvSpPr>
          <p:cNvPr id="12" name="箭头: 下 11"/>
          <p:cNvSpPr/>
          <p:nvPr/>
        </p:nvSpPr>
        <p:spPr>
          <a:xfrm>
            <a:off x="6146800" y="4819650"/>
            <a:ext cx="360363" cy="720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878" name="矩形 26"/>
          <p:cNvSpPr>
            <a:spLocks noChangeArrowheads="1"/>
          </p:cNvSpPr>
          <p:nvPr/>
        </p:nvSpPr>
        <p:spPr bwMode="auto">
          <a:xfrm>
            <a:off x="5111750" y="5634038"/>
            <a:ext cx="2954338" cy="369887"/>
          </a:xfrm>
          <a:prstGeom prst="rect">
            <a:avLst/>
          </a:prstGeom>
          <a:noFill/>
          <a:ln w="19050">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一桌好菜（人工智能成功）</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人工智能技术栈</a:t>
            </a:r>
          </a:p>
        </p:txBody>
      </p:sp>
      <p:sp>
        <p:nvSpPr>
          <p:cNvPr id="4" name="矩形 3"/>
          <p:cNvSpPr/>
          <p:nvPr/>
        </p:nvSpPr>
        <p:spPr>
          <a:xfrm>
            <a:off x="1612900" y="1069975"/>
            <a:ext cx="6929438"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智慧安防、智能制造、智能医疗、智能客服、智能家居、自动驾驶</a:t>
            </a:r>
          </a:p>
        </p:txBody>
      </p:sp>
      <p:sp>
        <p:nvSpPr>
          <p:cNvPr id="37892" name="矩形 4"/>
          <p:cNvSpPr>
            <a:spLocks noChangeArrowheads="1"/>
          </p:cNvSpPr>
          <p:nvPr/>
        </p:nvSpPr>
        <p:spPr bwMode="auto">
          <a:xfrm>
            <a:off x="474663" y="1058863"/>
            <a:ext cx="876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行业</a:t>
            </a:r>
            <a:endParaRPr lang="en-US" altLang="zh-CN" sz="18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应用层</a:t>
            </a:r>
          </a:p>
        </p:txBody>
      </p:sp>
      <p:sp>
        <p:nvSpPr>
          <p:cNvPr id="9" name="矩形 8"/>
          <p:cNvSpPr/>
          <p:nvPr/>
        </p:nvSpPr>
        <p:spPr>
          <a:xfrm>
            <a:off x="1612900" y="2152650"/>
            <a:ext cx="6929438"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机器学习、计算机视觉、自然语言处理、语音识别、知识图谱</a:t>
            </a:r>
            <a:endParaRPr lang="en-US" altLang="zh-CN" b="1" dirty="0">
              <a:solidFill>
                <a:schemeClr val="tx1"/>
              </a:solidFill>
              <a:latin typeface="微软雅黑" panose="020B0503020204020204" charset="-122"/>
              <a:ea typeface="微软雅黑" panose="020B0503020204020204" charset="-122"/>
            </a:endParaRPr>
          </a:p>
        </p:txBody>
      </p:sp>
      <p:sp>
        <p:nvSpPr>
          <p:cNvPr id="37894" name="矩形 9"/>
          <p:cNvSpPr>
            <a:spLocks noChangeArrowheads="1"/>
          </p:cNvSpPr>
          <p:nvPr/>
        </p:nvSpPr>
        <p:spPr bwMode="auto">
          <a:xfrm>
            <a:off x="519113" y="2095500"/>
            <a:ext cx="877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核心</a:t>
            </a:r>
            <a:endParaRPr lang="en-US" altLang="zh-CN" sz="18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算法层</a:t>
            </a:r>
          </a:p>
        </p:txBody>
      </p:sp>
      <p:sp>
        <p:nvSpPr>
          <p:cNvPr id="11" name="矩形 10"/>
          <p:cNvSpPr/>
          <p:nvPr/>
        </p:nvSpPr>
        <p:spPr>
          <a:xfrm>
            <a:off x="1611313" y="3162300"/>
            <a:ext cx="6931025"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latin typeface="微软雅黑" panose="020B0503020204020204" charset="-122"/>
                <a:ea typeface="微软雅黑" panose="020B0503020204020204" charset="-122"/>
              </a:rPr>
              <a:t>TensorFlow</a:t>
            </a:r>
            <a:r>
              <a:rPr lang="zh-CN" altLang="en-US" b="1" dirty="0">
                <a:solidFill>
                  <a:schemeClr val="tx1"/>
                </a:solidFill>
                <a:latin typeface="微软雅黑" panose="020B0503020204020204" charset="-122"/>
                <a:ea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rPr>
              <a:t>PyTorch</a:t>
            </a:r>
            <a:r>
              <a:rPr lang="zh-CN" altLang="en-US" b="1" dirty="0">
                <a:solidFill>
                  <a:schemeClr val="tx1"/>
                </a:solidFill>
                <a:latin typeface="微软雅黑" panose="020B0503020204020204" charset="-122"/>
                <a:ea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rPr>
              <a:t>PaddlePaddle</a:t>
            </a:r>
            <a:r>
              <a:rPr lang="zh-CN" altLang="en-US" b="1" dirty="0">
                <a:solidFill>
                  <a:schemeClr val="tx1"/>
                </a:solidFill>
                <a:latin typeface="微软雅黑" panose="020B0503020204020204" charset="-122"/>
                <a:ea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rPr>
              <a:t>MindSpore</a:t>
            </a:r>
          </a:p>
        </p:txBody>
      </p:sp>
      <p:sp>
        <p:nvSpPr>
          <p:cNvPr id="37896" name="矩形 11"/>
          <p:cNvSpPr>
            <a:spLocks noChangeArrowheads="1"/>
          </p:cNvSpPr>
          <p:nvPr/>
        </p:nvSpPr>
        <p:spPr bwMode="auto">
          <a:xfrm>
            <a:off x="519113" y="3105150"/>
            <a:ext cx="876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r>
              <a:rPr lang="en-US" altLang="zh-CN" sz="1800">
                <a:solidFill>
                  <a:srgbClr val="FF0000"/>
                </a:solidFill>
                <a:latin typeface="微软雅黑" panose="020B0503020204020204" charset="-122"/>
                <a:ea typeface="微软雅黑" panose="020B0503020204020204" charset="-122"/>
              </a:rPr>
              <a:t>AI</a:t>
            </a:r>
          </a:p>
          <a:p>
            <a:pPr algn="ct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框架层</a:t>
            </a:r>
          </a:p>
        </p:txBody>
      </p:sp>
      <p:sp>
        <p:nvSpPr>
          <p:cNvPr id="13" name="矩形 12"/>
          <p:cNvSpPr/>
          <p:nvPr/>
        </p:nvSpPr>
        <p:spPr>
          <a:xfrm>
            <a:off x="1606550" y="4141788"/>
            <a:ext cx="6929438"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latin typeface="微软雅黑" panose="020B0503020204020204" charset="-122"/>
                <a:ea typeface="微软雅黑" panose="020B0503020204020204" charset="-122"/>
              </a:rPr>
              <a:t>CUDA</a:t>
            </a:r>
            <a:r>
              <a:rPr lang="en-US" altLang="zh-CN" b="1" baseline="30000" dirty="0">
                <a:solidFill>
                  <a:schemeClr val="tx1"/>
                </a:solidFill>
                <a:latin typeface="微软雅黑" panose="020B0503020204020204" charset="-122"/>
                <a:ea typeface="微软雅黑" panose="020B0503020204020204" charset="-122"/>
              </a:rPr>
              <a:t>[1]</a:t>
            </a:r>
            <a:r>
              <a:rPr lang="zh-CN" altLang="en-US" b="1" dirty="0">
                <a:solidFill>
                  <a:schemeClr val="tx1"/>
                </a:solidFill>
                <a:latin typeface="微软雅黑" panose="020B0503020204020204" charset="-122"/>
                <a:ea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rPr>
              <a:t>CuDNN</a:t>
            </a:r>
            <a:r>
              <a:rPr lang="zh-CN" altLang="en-US" b="1" dirty="0">
                <a:solidFill>
                  <a:schemeClr val="tx1"/>
                </a:solidFill>
                <a:latin typeface="微软雅黑" panose="020B0503020204020204" charset="-122"/>
                <a:ea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rPr>
              <a:t>MKL-DNN</a:t>
            </a:r>
            <a:r>
              <a:rPr lang="en-US" altLang="zh-CN" b="1" baseline="30000" dirty="0">
                <a:solidFill>
                  <a:schemeClr val="tx1"/>
                </a:solidFill>
                <a:latin typeface="微软雅黑" panose="020B0503020204020204" charset="-122"/>
                <a:ea typeface="微软雅黑" panose="020B0503020204020204" charset="-122"/>
              </a:rPr>
              <a:t>[2] </a:t>
            </a:r>
            <a:r>
              <a:rPr lang="zh-CN" altLang="en-US" b="1" dirty="0">
                <a:solidFill>
                  <a:schemeClr val="tx1"/>
                </a:solidFill>
                <a:latin typeface="微软雅黑" panose="020B0503020204020204" charset="-122"/>
                <a:ea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rPr>
              <a:t>CANN</a:t>
            </a:r>
            <a:r>
              <a:rPr lang="en-US" altLang="zh-CN" b="1" baseline="30000" dirty="0">
                <a:solidFill>
                  <a:schemeClr val="tx1"/>
                </a:solidFill>
                <a:latin typeface="微软雅黑" panose="020B0503020204020204" charset="-122"/>
                <a:ea typeface="微软雅黑" panose="020B0503020204020204" charset="-122"/>
              </a:rPr>
              <a:t>[3]</a:t>
            </a:r>
            <a:endParaRPr lang="en-US" altLang="zh-CN" b="1" dirty="0">
              <a:solidFill>
                <a:schemeClr val="tx1"/>
              </a:solidFill>
              <a:latin typeface="微软雅黑" panose="020B0503020204020204" charset="-122"/>
              <a:ea typeface="微软雅黑" panose="020B0503020204020204" charset="-122"/>
            </a:endParaRPr>
          </a:p>
        </p:txBody>
      </p:sp>
      <p:sp>
        <p:nvSpPr>
          <p:cNvPr id="37898" name="矩形 13"/>
          <p:cNvSpPr>
            <a:spLocks noChangeArrowheads="1"/>
          </p:cNvSpPr>
          <p:nvPr/>
        </p:nvSpPr>
        <p:spPr bwMode="auto">
          <a:xfrm>
            <a:off x="512763" y="4086225"/>
            <a:ext cx="8778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计算</a:t>
            </a:r>
            <a:endParaRPr lang="en-US" altLang="zh-CN" sz="18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架构层</a:t>
            </a:r>
          </a:p>
        </p:txBody>
      </p:sp>
      <p:sp>
        <p:nvSpPr>
          <p:cNvPr id="15" name="矩形 14"/>
          <p:cNvSpPr/>
          <p:nvPr/>
        </p:nvSpPr>
        <p:spPr>
          <a:xfrm>
            <a:off x="1601788" y="5138738"/>
            <a:ext cx="6931025"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latin typeface="微软雅黑" panose="020B0503020204020204" charset="-122"/>
                <a:ea typeface="微软雅黑" panose="020B0503020204020204" charset="-122"/>
              </a:rPr>
              <a:t>CPU</a:t>
            </a:r>
            <a:r>
              <a:rPr lang="zh-CN" altLang="en-US" b="1" dirty="0">
                <a:solidFill>
                  <a:schemeClr val="tx1"/>
                </a:solidFill>
                <a:latin typeface="微软雅黑" panose="020B0503020204020204" charset="-122"/>
                <a:ea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rPr>
              <a:t>GPU</a:t>
            </a:r>
            <a:r>
              <a:rPr lang="zh-CN" altLang="en-US" b="1" dirty="0">
                <a:solidFill>
                  <a:schemeClr val="tx1"/>
                </a:solidFill>
                <a:latin typeface="微软雅黑" panose="020B0503020204020204" charset="-122"/>
                <a:ea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rPr>
              <a:t>FPGA</a:t>
            </a:r>
            <a:r>
              <a:rPr lang="zh-CN" altLang="en-US" b="1" dirty="0">
                <a:solidFill>
                  <a:schemeClr val="tx1"/>
                </a:solidFill>
                <a:latin typeface="微软雅黑" panose="020B0503020204020204" charset="-122"/>
                <a:ea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rPr>
              <a:t>AI</a:t>
            </a:r>
            <a:r>
              <a:rPr lang="zh-CN" altLang="en-US" b="1" dirty="0">
                <a:solidFill>
                  <a:schemeClr val="tx1"/>
                </a:solidFill>
                <a:latin typeface="微软雅黑" panose="020B0503020204020204" charset="-122"/>
                <a:ea typeface="微软雅黑" panose="020B0503020204020204" charset="-122"/>
              </a:rPr>
              <a:t>专用芯片</a:t>
            </a:r>
            <a:endParaRPr lang="en-US" altLang="zh-CN" b="1" dirty="0">
              <a:solidFill>
                <a:schemeClr val="tx1"/>
              </a:solidFill>
              <a:latin typeface="微软雅黑" panose="020B0503020204020204" charset="-122"/>
              <a:ea typeface="微软雅黑" panose="020B0503020204020204" charset="-122"/>
            </a:endParaRPr>
          </a:p>
        </p:txBody>
      </p:sp>
      <p:sp>
        <p:nvSpPr>
          <p:cNvPr id="37900" name="矩形 15"/>
          <p:cNvSpPr>
            <a:spLocks noChangeArrowheads="1"/>
          </p:cNvSpPr>
          <p:nvPr/>
        </p:nvSpPr>
        <p:spPr bwMode="auto">
          <a:xfrm>
            <a:off x="392113" y="4762500"/>
            <a:ext cx="11064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en-US" altLang="zh-CN" sz="18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计算</a:t>
            </a:r>
            <a:endParaRPr lang="en-US" altLang="zh-CN" sz="18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800">
                <a:solidFill>
                  <a:srgbClr val="FF0000"/>
                </a:solidFill>
                <a:latin typeface="微软雅黑" panose="020B0503020204020204" charset="-122"/>
                <a:ea typeface="微软雅黑" panose="020B0503020204020204" charset="-122"/>
              </a:rPr>
              <a:t>处理器层</a:t>
            </a:r>
          </a:p>
        </p:txBody>
      </p:sp>
      <p:sp>
        <p:nvSpPr>
          <p:cNvPr id="7" name="箭头: 上 6"/>
          <p:cNvSpPr/>
          <p:nvPr/>
        </p:nvSpPr>
        <p:spPr>
          <a:xfrm>
            <a:off x="4443413" y="4762500"/>
            <a:ext cx="676275" cy="290513"/>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19" name="箭头: 上 18"/>
          <p:cNvSpPr/>
          <p:nvPr/>
        </p:nvSpPr>
        <p:spPr>
          <a:xfrm>
            <a:off x="4391025" y="3773488"/>
            <a:ext cx="674688" cy="290512"/>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20" name="箭头: 上 19"/>
          <p:cNvSpPr/>
          <p:nvPr/>
        </p:nvSpPr>
        <p:spPr>
          <a:xfrm>
            <a:off x="4383088" y="2784475"/>
            <a:ext cx="676275" cy="290513"/>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21" name="箭头: 上 20"/>
          <p:cNvSpPr/>
          <p:nvPr/>
        </p:nvSpPr>
        <p:spPr>
          <a:xfrm>
            <a:off x="4373563" y="1736725"/>
            <a:ext cx="676275" cy="290513"/>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37905" name="矩形 7"/>
          <p:cNvSpPr>
            <a:spLocks noChangeArrowheads="1"/>
          </p:cNvSpPr>
          <p:nvPr/>
        </p:nvSpPr>
        <p:spPr bwMode="auto">
          <a:xfrm>
            <a:off x="392113" y="6051550"/>
            <a:ext cx="863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en-US" altLang="zh-CN" sz="1200" b="0">
                <a:latin typeface="微软雅黑" panose="020B0503020204020204" charset="-122"/>
                <a:ea typeface="微软雅黑" panose="020B0503020204020204" charset="-122"/>
              </a:rPr>
              <a:t>[1] CUDA</a:t>
            </a:r>
            <a:r>
              <a:rPr lang="zh-CN" altLang="en-US" sz="1200" b="0">
                <a:latin typeface="微软雅黑" panose="020B0503020204020204" charset="-122"/>
                <a:ea typeface="微软雅黑" panose="020B0503020204020204" charset="-122"/>
              </a:rPr>
              <a:t>：</a:t>
            </a:r>
            <a:r>
              <a:rPr lang="en-US" altLang="zh-CN" sz="1200" b="0">
                <a:latin typeface="微软雅黑" panose="020B0503020204020204" charset="-122"/>
                <a:ea typeface="微软雅黑" panose="020B0503020204020204" charset="-122"/>
              </a:rPr>
              <a:t>Compute Unified Device Architecture</a:t>
            </a:r>
            <a:r>
              <a:rPr lang="zh-CN" altLang="en-US" sz="1200" b="0">
                <a:latin typeface="微软雅黑" panose="020B0503020204020204" charset="-122"/>
                <a:ea typeface="微软雅黑" panose="020B0503020204020204" charset="-122"/>
              </a:rPr>
              <a:t>，</a:t>
            </a:r>
            <a:r>
              <a:rPr lang="zh-CN" altLang="en-US" sz="1200">
                <a:latin typeface="微软雅黑" panose="020B0503020204020204" charset="-122"/>
                <a:ea typeface="微软雅黑" panose="020B0503020204020204" charset="-122"/>
              </a:rPr>
              <a:t>英伟达公司针对</a:t>
            </a:r>
            <a:r>
              <a:rPr lang="en-US" altLang="zh-CN" sz="1200">
                <a:latin typeface="微软雅黑" panose="020B0503020204020204" charset="-122"/>
                <a:ea typeface="微软雅黑" panose="020B0503020204020204" charset="-122"/>
              </a:rPr>
              <a:t>GPU</a:t>
            </a:r>
            <a:r>
              <a:rPr lang="zh-CN" altLang="en-US" sz="1200">
                <a:latin typeface="微软雅黑" panose="020B0503020204020204" charset="-122"/>
                <a:ea typeface="微软雅黑" panose="020B0503020204020204" charset="-122"/>
              </a:rPr>
              <a:t>处理器推出的计算统一设备架构</a:t>
            </a:r>
            <a:endParaRPr lang="en-US" altLang="zh-CN" sz="1200">
              <a:latin typeface="微软雅黑" panose="020B0503020204020204" charset="-122"/>
              <a:ea typeface="微软雅黑" panose="020B0503020204020204" charset="-122"/>
            </a:endParaRPr>
          </a:p>
          <a:p>
            <a:pPr>
              <a:lnSpc>
                <a:spcPct val="100000"/>
              </a:lnSpc>
              <a:spcBef>
                <a:spcPct val="0"/>
              </a:spcBef>
              <a:buFontTx/>
              <a:buNone/>
            </a:pPr>
            <a:r>
              <a:rPr lang="en-US" altLang="zh-CN" sz="1200" b="0">
                <a:latin typeface="微软雅黑" panose="020B0503020204020204" charset="-122"/>
                <a:ea typeface="微软雅黑" panose="020B0503020204020204" charset="-122"/>
              </a:rPr>
              <a:t>[2] MKL-DNN: Math Kernel Library-Deep Neural Network</a:t>
            </a:r>
            <a:r>
              <a:rPr lang="zh-CN" altLang="en-US" sz="1200" b="0">
                <a:latin typeface="微软雅黑" panose="020B0503020204020204" charset="-122"/>
                <a:ea typeface="微软雅黑" panose="020B0503020204020204" charset="-122"/>
              </a:rPr>
              <a:t>，</a:t>
            </a:r>
            <a:r>
              <a:rPr lang="zh-CN" altLang="en-US" sz="1200">
                <a:latin typeface="微软雅黑" panose="020B0503020204020204" charset="-122"/>
                <a:ea typeface="微软雅黑" panose="020B0503020204020204" charset="-122"/>
              </a:rPr>
              <a:t>英特尔公司针对</a:t>
            </a:r>
            <a:r>
              <a:rPr lang="en-US" altLang="zh-CN" sz="1200">
                <a:latin typeface="微软雅黑" panose="020B0503020204020204" charset="-122"/>
                <a:ea typeface="微软雅黑" panose="020B0503020204020204" charset="-122"/>
              </a:rPr>
              <a:t>CPU</a:t>
            </a:r>
            <a:r>
              <a:rPr lang="zh-CN" altLang="en-US" sz="1200">
                <a:latin typeface="微软雅黑" panose="020B0503020204020204" charset="-122"/>
                <a:ea typeface="微软雅黑" panose="020B0503020204020204" charset="-122"/>
              </a:rPr>
              <a:t>处理器推出的面向</a:t>
            </a:r>
            <a:r>
              <a:rPr lang="en-US" altLang="zh-CN" sz="1200">
                <a:latin typeface="微软雅黑" panose="020B0503020204020204" charset="-122"/>
                <a:ea typeface="微软雅黑" panose="020B0503020204020204" charset="-122"/>
              </a:rPr>
              <a:t>DNN</a:t>
            </a:r>
            <a:r>
              <a:rPr lang="zh-CN" altLang="en-US" sz="1200">
                <a:latin typeface="微软雅黑" panose="020B0503020204020204" charset="-122"/>
                <a:ea typeface="微软雅黑" panose="020B0503020204020204" charset="-122"/>
              </a:rPr>
              <a:t>的高性能数学库</a:t>
            </a:r>
            <a:endParaRPr lang="en-US" altLang="zh-CN" sz="1200">
              <a:latin typeface="微软雅黑" panose="020B0503020204020204" charset="-122"/>
              <a:ea typeface="微软雅黑" panose="020B0503020204020204" charset="-122"/>
            </a:endParaRPr>
          </a:p>
          <a:p>
            <a:pPr>
              <a:lnSpc>
                <a:spcPct val="100000"/>
              </a:lnSpc>
              <a:spcBef>
                <a:spcPct val="0"/>
              </a:spcBef>
              <a:buFontTx/>
              <a:buNone/>
            </a:pPr>
            <a:r>
              <a:rPr lang="en-US" altLang="zh-CN" sz="1200" b="0">
                <a:latin typeface="微软雅黑" panose="020B0503020204020204" charset="-122"/>
                <a:ea typeface="微软雅黑" panose="020B0503020204020204" charset="-122"/>
              </a:rPr>
              <a:t>[3] CANN: Compute Architecture for Neural Network, </a:t>
            </a:r>
            <a:r>
              <a:rPr lang="zh-CN" altLang="en-US" sz="1200">
                <a:latin typeface="微软雅黑" panose="020B0503020204020204" charset="-122"/>
                <a:ea typeface="微软雅黑" panose="020B0503020204020204" charset="-122"/>
              </a:rPr>
              <a:t>华为公司针对昇腾系列处理器推出的异构计算架构</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title"/>
          </p:nvPr>
        </p:nvSpPr>
        <p:spPr>
          <a:xfrm>
            <a:off x="457200" y="98425"/>
            <a:ext cx="8229600" cy="561975"/>
          </a:xfrm>
          <a:noFill/>
        </p:spPr>
        <p:txBody>
          <a:bodyPr>
            <a:normAutofit fontScale="90000"/>
          </a:bodyPr>
          <a:lstStyle/>
          <a:p>
            <a:r>
              <a:rPr lang="zh-CN" altLang="en-US" sz="3600"/>
              <a:t>人工智能技术栈</a:t>
            </a:r>
          </a:p>
        </p:txBody>
      </p:sp>
      <p:sp>
        <p:nvSpPr>
          <p:cNvPr id="4" name="矩形 3"/>
          <p:cNvSpPr/>
          <p:nvPr/>
        </p:nvSpPr>
        <p:spPr>
          <a:xfrm>
            <a:off x="835025" y="1849438"/>
            <a:ext cx="2524125"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行业应用层</a:t>
            </a:r>
          </a:p>
        </p:txBody>
      </p:sp>
      <p:sp>
        <p:nvSpPr>
          <p:cNvPr id="9" name="矩形 8"/>
          <p:cNvSpPr/>
          <p:nvPr/>
        </p:nvSpPr>
        <p:spPr>
          <a:xfrm>
            <a:off x="838200" y="2828925"/>
            <a:ext cx="2524125"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核心算法层</a:t>
            </a:r>
            <a:endParaRPr lang="en-US" altLang="zh-CN" b="1" dirty="0">
              <a:solidFill>
                <a:schemeClr val="tx1"/>
              </a:solidFill>
              <a:latin typeface="微软雅黑" panose="020B0503020204020204" charset="-122"/>
              <a:ea typeface="微软雅黑" panose="020B0503020204020204" charset="-122"/>
            </a:endParaRPr>
          </a:p>
        </p:txBody>
      </p:sp>
      <p:sp>
        <p:nvSpPr>
          <p:cNvPr id="11" name="矩形 10"/>
          <p:cNvSpPr/>
          <p:nvPr/>
        </p:nvSpPr>
        <p:spPr>
          <a:xfrm>
            <a:off x="838200" y="3840163"/>
            <a:ext cx="2524125"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chemeClr val="tx1"/>
                </a:solidFill>
                <a:latin typeface="微软雅黑" panose="020B0503020204020204" charset="-122"/>
                <a:ea typeface="微软雅黑" panose="020B0503020204020204" charset="-122"/>
              </a:rPr>
              <a:t>AI</a:t>
            </a:r>
            <a:r>
              <a:rPr lang="zh-CN" altLang="en-US" b="1" dirty="0">
                <a:solidFill>
                  <a:schemeClr val="tx1"/>
                </a:solidFill>
                <a:latin typeface="微软雅黑" panose="020B0503020204020204" charset="-122"/>
                <a:ea typeface="微软雅黑" panose="020B0503020204020204" charset="-122"/>
              </a:rPr>
              <a:t>编程框架层</a:t>
            </a:r>
            <a:endParaRPr lang="en-US" altLang="zh-CN" b="1" dirty="0">
              <a:solidFill>
                <a:schemeClr val="tx1"/>
              </a:solidFill>
              <a:latin typeface="微软雅黑" panose="020B0503020204020204" charset="-122"/>
              <a:ea typeface="微软雅黑" panose="020B0503020204020204" charset="-122"/>
            </a:endParaRPr>
          </a:p>
        </p:txBody>
      </p:sp>
      <p:sp>
        <p:nvSpPr>
          <p:cNvPr id="13" name="矩形 12"/>
          <p:cNvSpPr/>
          <p:nvPr/>
        </p:nvSpPr>
        <p:spPr>
          <a:xfrm>
            <a:off x="838200" y="4819650"/>
            <a:ext cx="2522538"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计算架构层</a:t>
            </a:r>
            <a:endParaRPr lang="en-US" altLang="zh-CN" b="1" dirty="0">
              <a:solidFill>
                <a:schemeClr val="tx1"/>
              </a:solidFill>
              <a:latin typeface="微软雅黑" panose="020B0503020204020204" charset="-122"/>
              <a:ea typeface="微软雅黑" panose="020B0503020204020204" charset="-122"/>
            </a:endParaRPr>
          </a:p>
        </p:txBody>
      </p:sp>
      <p:sp>
        <p:nvSpPr>
          <p:cNvPr id="15" name="矩形 14"/>
          <p:cNvSpPr/>
          <p:nvPr/>
        </p:nvSpPr>
        <p:spPr>
          <a:xfrm>
            <a:off x="836613" y="5829300"/>
            <a:ext cx="2524125" cy="561975"/>
          </a:xfrm>
          <a:prstGeom prst="rect">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solidFill>
                  <a:schemeClr val="tx1"/>
                </a:solidFill>
                <a:latin typeface="微软雅黑" panose="020B0503020204020204" charset="-122"/>
                <a:ea typeface="微软雅黑" panose="020B0503020204020204" charset="-122"/>
              </a:rPr>
              <a:t>计算处理器层</a:t>
            </a:r>
            <a:endParaRPr lang="en-US" altLang="zh-CN" b="1" dirty="0">
              <a:solidFill>
                <a:schemeClr val="tx1"/>
              </a:solidFill>
              <a:latin typeface="微软雅黑" panose="020B0503020204020204" charset="-122"/>
              <a:ea typeface="微软雅黑" panose="020B0503020204020204" charset="-122"/>
            </a:endParaRPr>
          </a:p>
        </p:txBody>
      </p:sp>
      <p:sp>
        <p:nvSpPr>
          <p:cNvPr id="39944" name="矩形 15"/>
          <p:cNvSpPr>
            <a:spLocks noChangeArrowheads="1"/>
          </p:cNvSpPr>
          <p:nvPr/>
        </p:nvSpPr>
        <p:spPr bwMode="auto">
          <a:xfrm>
            <a:off x="946150" y="5402263"/>
            <a:ext cx="1841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endParaRPr lang="en-US" altLang="zh-CN" sz="18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endParaRPr lang="zh-CN" altLang="en-US" sz="1800">
              <a:solidFill>
                <a:srgbClr val="FF0000"/>
              </a:solidFill>
              <a:latin typeface="微软雅黑" panose="020B0503020204020204" charset="-122"/>
              <a:ea typeface="微软雅黑" panose="020B0503020204020204" charset="-122"/>
            </a:endParaRPr>
          </a:p>
        </p:txBody>
      </p:sp>
      <p:sp>
        <p:nvSpPr>
          <p:cNvPr id="3" name="箭头: 上 2"/>
          <p:cNvSpPr/>
          <p:nvPr/>
        </p:nvSpPr>
        <p:spPr>
          <a:xfrm>
            <a:off x="1963738" y="5470525"/>
            <a:ext cx="269875" cy="29527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17" name="箭头: 上 16"/>
          <p:cNvSpPr/>
          <p:nvPr/>
        </p:nvSpPr>
        <p:spPr>
          <a:xfrm>
            <a:off x="1962150" y="4465638"/>
            <a:ext cx="269875" cy="29527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18" name="箭头: 上 17"/>
          <p:cNvSpPr/>
          <p:nvPr/>
        </p:nvSpPr>
        <p:spPr>
          <a:xfrm>
            <a:off x="1962150" y="3479800"/>
            <a:ext cx="269875" cy="29527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19" name="箭头: 上 18"/>
          <p:cNvSpPr/>
          <p:nvPr/>
        </p:nvSpPr>
        <p:spPr>
          <a:xfrm>
            <a:off x="1962150" y="2462213"/>
            <a:ext cx="269875" cy="295275"/>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6" name="矩形 5"/>
          <p:cNvSpPr/>
          <p:nvPr/>
        </p:nvSpPr>
        <p:spPr>
          <a:xfrm>
            <a:off x="657225" y="3714750"/>
            <a:ext cx="2879725" cy="2835275"/>
          </a:xfrm>
          <a:prstGeom prst="rect">
            <a:avLst/>
          </a:prstGeom>
          <a:noFill/>
          <a:ln>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矩形 19"/>
          <p:cNvSpPr/>
          <p:nvPr/>
        </p:nvSpPr>
        <p:spPr>
          <a:xfrm>
            <a:off x="639763" y="1690688"/>
            <a:ext cx="2879725" cy="1865312"/>
          </a:xfrm>
          <a:prstGeom prst="rect">
            <a:avLst/>
          </a:prstGeom>
          <a:noFill/>
          <a:ln>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9951"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8488" y="819150"/>
            <a:ext cx="3465512"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2" name="文本框 20"/>
          <p:cNvSpPr txBox="1">
            <a:spLocks noChangeArrowheads="1"/>
          </p:cNvSpPr>
          <p:nvPr/>
        </p:nvSpPr>
        <p:spPr bwMode="auto">
          <a:xfrm>
            <a:off x="3617913" y="1849438"/>
            <a:ext cx="2414587"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r>
              <a:rPr lang="zh-CN" altLang="en-US" sz="1800">
                <a:solidFill>
                  <a:srgbClr val="0000FF"/>
                </a:solidFill>
                <a:latin typeface="微软雅黑" panose="020B0503020204020204" charset="-122"/>
                <a:ea typeface="微软雅黑" panose="020B0503020204020204" charset="-122"/>
              </a:rPr>
              <a:t>算法应用层</a:t>
            </a:r>
            <a:endParaRPr lang="en-US" altLang="zh-CN" sz="1800">
              <a:solidFill>
                <a:srgbClr val="0000FF"/>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800">
                <a:solidFill>
                  <a:srgbClr val="0000FF"/>
                </a:solidFill>
                <a:latin typeface="微软雅黑" panose="020B0503020204020204" charset="-122"/>
                <a:ea typeface="微软雅黑" panose="020B0503020204020204" charset="-122"/>
              </a:rPr>
              <a:t>“枝繁叶茂”</a:t>
            </a:r>
            <a:endParaRPr lang="en-US" altLang="zh-CN" sz="1800">
              <a:solidFill>
                <a:srgbClr val="0000FF"/>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400">
                <a:solidFill>
                  <a:srgbClr val="FF0000"/>
                </a:solidFill>
                <a:latin typeface="微软雅黑" panose="020B0503020204020204" charset="-122"/>
                <a:ea typeface="微软雅黑" panose="020B0503020204020204" charset="-122"/>
              </a:rPr>
              <a:t>数据资源海量</a:t>
            </a:r>
            <a:endParaRPr lang="en-US" altLang="zh-CN" sz="14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400">
                <a:solidFill>
                  <a:srgbClr val="FF0000"/>
                </a:solidFill>
                <a:latin typeface="微软雅黑" panose="020B0503020204020204" charset="-122"/>
                <a:ea typeface="微软雅黑" panose="020B0503020204020204" charset="-122"/>
              </a:rPr>
              <a:t>应用场景丰富</a:t>
            </a:r>
            <a:endParaRPr lang="en-US" altLang="zh-CN" sz="14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400">
                <a:solidFill>
                  <a:srgbClr val="FF0000"/>
                </a:solidFill>
                <a:latin typeface="微软雅黑" panose="020B0503020204020204" charset="-122"/>
                <a:ea typeface="微软雅黑" panose="020B0503020204020204" charset="-122"/>
              </a:rPr>
              <a:t>算法顶会论文逐渐增多</a:t>
            </a:r>
            <a:endParaRPr lang="en-US" altLang="zh-CN" sz="14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400">
                <a:solidFill>
                  <a:srgbClr val="FF0000"/>
                </a:solidFill>
                <a:latin typeface="微软雅黑" panose="020B0503020204020204" charset="-122"/>
                <a:ea typeface="微软雅黑" panose="020B0503020204020204" charset="-122"/>
              </a:rPr>
              <a:t>部分算法模型处于世界前沿</a:t>
            </a:r>
            <a:endParaRPr lang="en-US" altLang="zh-CN" sz="14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endParaRPr lang="en-US" altLang="zh-CN" sz="18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endParaRPr lang="zh-CN" altLang="en-US" sz="1800">
              <a:solidFill>
                <a:srgbClr val="FF0000"/>
              </a:solidFill>
              <a:latin typeface="微软雅黑" panose="020B0503020204020204" charset="-122"/>
              <a:ea typeface="微软雅黑" panose="020B0503020204020204" charset="-122"/>
            </a:endParaRPr>
          </a:p>
        </p:txBody>
      </p:sp>
      <p:sp>
        <p:nvSpPr>
          <p:cNvPr id="39953" name="矩形 21"/>
          <p:cNvSpPr>
            <a:spLocks noChangeArrowheads="1"/>
          </p:cNvSpPr>
          <p:nvPr/>
        </p:nvSpPr>
        <p:spPr bwMode="auto">
          <a:xfrm>
            <a:off x="385763" y="955675"/>
            <a:ext cx="203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a:solidFill>
                  <a:srgbClr val="0000FF"/>
                </a:solidFill>
                <a:latin typeface="微软雅黑" panose="020B0503020204020204" charset="-122"/>
                <a:ea typeface="微软雅黑" panose="020B0503020204020204" charset="-122"/>
              </a:rPr>
              <a:t>国内研究现状</a:t>
            </a:r>
          </a:p>
        </p:txBody>
      </p:sp>
      <p:sp>
        <p:nvSpPr>
          <p:cNvPr id="39954" name="文本框 23"/>
          <p:cNvSpPr txBox="1">
            <a:spLocks noChangeArrowheads="1"/>
          </p:cNvSpPr>
          <p:nvPr/>
        </p:nvSpPr>
        <p:spPr bwMode="auto">
          <a:xfrm>
            <a:off x="3519488" y="4454525"/>
            <a:ext cx="2881312"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0"/>
              </a:spcBef>
              <a:buFontTx/>
              <a:buNone/>
            </a:pPr>
            <a:r>
              <a:rPr lang="zh-CN" altLang="en-US" sz="1800">
                <a:solidFill>
                  <a:srgbClr val="0000FF"/>
                </a:solidFill>
                <a:latin typeface="微软雅黑" panose="020B0503020204020204" charset="-122"/>
                <a:ea typeface="微软雅黑" panose="020B0503020204020204" charset="-122"/>
              </a:rPr>
              <a:t>计算系统层</a:t>
            </a:r>
            <a:endParaRPr lang="en-US" altLang="zh-CN" sz="1800">
              <a:solidFill>
                <a:srgbClr val="0000FF"/>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800">
                <a:solidFill>
                  <a:srgbClr val="0000FF"/>
                </a:solidFill>
                <a:latin typeface="微软雅黑" panose="020B0503020204020204" charset="-122"/>
                <a:ea typeface="微软雅黑" panose="020B0503020204020204" charset="-122"/>
              </a:rPr>
              <a:t>“根基薄弱”</a:t>
            </a:r>
            <a:endParaRPr lang="en-US" altLang="zh-CN" sz="1800">
              <a:solidFill>
                <a:srgbClr val="0000FF"/>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400">
                <a:solidFill>
                  <a:srgbClr val="FF0000"/>
                </a:solidFill>
                <a:latin typeface="微软雅黑" panose="020B0503020204020204" charset="-122"/>
                <a:ea typeface="微软雅黑" panose="020B0503020204020204" charset="-122"/>
              </a:rPr>
              <a:t>研究能力缺失</a:t>
            </a:r>
            <a:endParaRPr lang="en-US" altLang="zh-CN" sz="14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400">
                <a:solidFill>
                  <a:srgbClr val="FF0000"/>
                </a:solidFill>
                <a:latin typeface="微软雅黑" panose="020B0503020204020204" charset="-122"/>
                <a:ea typeface="微软雅黑" panose="020B0503020204020204" charset="-122"/>
              </a:rPr>
              <a:t>底层“硬核科技”原创贡献少</a:t>
            </a:r>
            <a:endParaRPr lang="en-US" altLang="zh-CN" sz="14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400">
                <a:solidFill>
                  <a:srgbClr val="FF0000"/>
                </a:solidFill>
                <a:latin typeface="微软雅黑" panose="020B0503020204020204" charset="-122"/>
                <a:ea typeface="微软雅黑" panose="020B0503020204020204" charset="-122"/>
              </a:rPr>
              <a:t>核心系统和芯片易受国外制约</a:t>
            </a:r>
            <a:endParaRPr lang="en-US" altLang="zh-CN" sz="14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r>
              <a:rPr lang="zh-CN" altLang="en-US" sz="1400">
                <a:solidFill>
                  <a:srgbClr val="FF0000"/>
                </a:solidFill>
                <a:latin typeface="微软雅黑" panose="020B0503020204020204" charset="-122"/>
                <a:ea typeface="微软雅黑" panose="020B0503020204020204" charset="-122"/>
              </a:rPr>
              <a:t>使得我国智能产业成为空中楼阁</a:t>
            </a:r>
            <a:endParaRPr lang="en-US" altLang="zh-CN" sz="14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endParaRPr lang="en-US" altLang="zh-CN" sz="1800">
              <a:solidFill>
                <a:srgbClr val="FF0000"/>
              </a:solidFill>
              <a:latin typeface="微软雅黑" panose="020B0503020204020204" charset="-122"/>
              <a:ea typeface="微软雅黑" panose="020B0503020204020204" charset="-122"/>
            </a:endParaRPr>
          </a:p>
          <a:p>
            <a:pPr algn="ctr">
              <a:lnSpc>
                <a:spcPct val="100000"/>
              </a:lnSpc>
              <a:spcBef>
                <a:spcPct val="0"/>
              </a:spcBef>
              <a:buFontTx/>
              <a:buNone/>
            </a:pPr>
            <a:endParaRPr lang="zh-CN" altLang="en-US" sz="1800">
              <a:solidFill>
                <a:srgbClr val="FF0000"/>
              </a:solidFill>
              <a:latin typeface="微软雅黑" panose="020B0503020204020204" charset="-122"/>
              <a:ea typeface="微软雅黑" panose="020B0503020204020204" charset="-122"/>
            </a:endParaRPr>
          </a:p>
        </p:txBody>
      </p:sp>
      <p:pic>
        <p:nvPicPr>
          <p:cNvPr id="39955" name="图片 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6763" y="1319213"/>
            <a:ext cx="5842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6" name="图片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188" y="3841750"/>
            <a:ext cx="558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箭头: 右 25"/>
          <p:cNvSpPr/>
          <p:nvPr/>
        </p:nvSpPr>
        <p:spPr>
          <a:xfrm>
            <a:off x="3559175" y="2474913"/>
            <a:ext cx="449263" cy="26987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
        <p:nvSpPr>
          <p:cNvPr id="28" name="箭头: 右 27"/>
          <p:cNvSpPr/>
          <p:nvPr/>
        </p:nvSpPr>
        <p:spPr>
          <a:xfrm>
            <a:off x="3581400" y="4759325"/>
            <a:ext cx="450850" cy="26987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C17A582-BBE9-D2FF-08D3-E617E765559D}"/>
              </a:ext>
            </a:extLst>
          </p:cNvPr>
          <p:cNvPicPr>
            <a:picLocks noChangeAspect="1"/>
          </p:cNvPicPr>
          <p:nvPr/>
        </p:nvPicPr>
        <p:blipFill>
          <a:blip r:embed="rId2"/>
          <a:stretch>
            <a:fillRect/>
          </a:stretch>
        </p:blipFill>
        <p:spPr>
          <a:xfrm>
            <a:off x="247641" y="3840480"/>
            <a:ext cx="8648717" cy="2788920"/>
          </a:xfrm>
          <a:prstGeom prst="rect">
            <a:avLst/>
          </a:prstGeom>
        </p:spPr>
      </p:pic>
      <p:sp>
        <p:nvSpPr>
          <p:cNvPr id="40963" name="Rectangle 3"/>
          <p:cNvSpPr>
            <a:spLocks noGrp="1" noChangeArrowheads="1"/>
          </p:cNvSpPr>
          <p:nvPr>
            <p:ph type="title"/>
          </p:nvPr>
        </p:nvSpPr>
        <p:spPr>
          <a:xfrm>
            <a:off x="457200" y="98425"/>
            <a:ext cx="8229600" cy="561975"/>
          </a:xfrm>
          <a:noFill/>
        </p:spPr>
        <p:txBody>
          <a:bodyPr>
            <a:normAutofit fontScale="90000"/>
          </a:bodyPr>
          <a:lstStyle/>
          <a:p>
            <a:r>
              <a:rPr lang="en-US" altLang="zh-CN" sz="3600"/>
              <a:t>AI</a:t>
            </a:r>
            <a:r>
              <a:rPr lang="zh-CN" altLang="en-US" sz="3600"/>
              <a:t>编程框架对比</a:t>
            </a:r>
          </a:p>
        </p:txBody>
      </p:sp>
      <p:sp>
        <p:nvSpPr>
          <p:cNvPr id="17" name="矩形 16"/>
          <p:cNvSpPr/>
          <p:nvPr/>
        </p:nvSpPr>
        <p:spPr>
          <a:xfrm>
            <a:off x="566738" y="781050"/>
            <a:ext cx="8370887" cy="1477963"/>
          </a:xfrm>
          <a:prstGeom prst="rect">
            <a:avLst/>
          </a:prstGeom>
        </p:spPr>
        <p:txBody>
          <a:bodyPr lIns="0" rIns="0">
            <a:spAutoFit/>
          </a:bodyPr>
          <a:lstStyle/>
          <a:p>
            <a:pPr marL="342900" indent="-342900">
              <a:spcBef>
                <a:spcPts val="600"/>
              </a:spcBef>
              <a:buFont typeface="Arial" panose="020B0604020202020204" pitchFamily="34" charset="0"/>
              <a:buChar char="•"/>
              <a:defRPr/>
            </a:pPr>
            <a:r>
              <a:rPr lang="en-US" altLang="zh-CN" sz="1600" b="1" kern="0" dirty="0">
                <a:solidFill>
                  <a:srgbClr val="FF0000"/>
                </a:solidFill>
                <a:latin typeface="微软雅黑" panose="020B0503020204020204" charset="-122"/>
                <a:ea typeface="微软雅黑" panose="020B0503020204020204" charset="-122"/>
              </a:rPr>
              <a:t>TensorFlow</a:t>
            </a:r>
            <a:r>
              <a:rPr lang="zh-CN" altLang="en-US" sz="1600" b="1" kern="0" dirty="0">
                <a:solidFill>
                  <a:srgbClr val="FF0000"/>
                </a:solidFill>
                <a:latin typeface="微软雅黑" panose="020B0503020204020204" charset="-122"/>
                <a:ea typeface="微软雅黑" panose="020B0503020204020204" charset="-122"/>
              </a:rPr>
              <a:t>和</a:t>
            </a:r>
            <a:r>
              <a:rPr lang="en-US" altLang="zh-CN" sz="1600" b="1" kern="0" dirty="0">
                <a:solidFill>
                  <a:srgbClr val="FF0000"/>
                </a:solidFill>
                <a:latin typeface="微软雅黑" panose="020B0503020204020204" charset="-122"/>
                <a:ea typeface="微软雅黑" panose="020B0503020204020204" charset="-122"/>
              </a:rPr>
              <a:t>PyTorch</a:t>
            </a:r>
            <a:r>
              <a:rPr lang="zh-CN" altLang="en-US" sz="1600" b="1" kern="0" dirty="0">
                <a:solidFill>
                  <a:srgbClr val="FF0000"/>
                </a:solidFill>
                <a:latin typeface="微软雅黑" panose="020B0503020204020204" charset="-122"/>
                <a:ea typeface="微软雅黑" panose="020B0503020204020204" charset="-122"/>
              </a:rPr>
              <a:t>仍是目前最为流行、应用最为广泛的</a:t>
            </a:r>
            <a:r>
              <a:rPr lang="en-US" altLang="zh-CN" sz="1600" b="1" kern="0" dirty="0">
                <a:solidFill>
                  <a:srgbClr val="FF0000"/>
                </a:solidFill>
                <a:latin typeface="微软雅黑" panose="020B0503020204020204" charset="-122"/>
                <a:ea typeface="微软雅黑" panose="020B0503020204020204" charset="-122"/>
              </a:rPr>
              <a:t>AI</a:t>
            </a:r>
            <a:r>
              <a:rPr lang="zh-CN" altLang="en-US" sz="1600" b="1" kern="0" dirty="0">
                <a:solidFill>
                  <a:srgbClr val="FF0000"/>
                </a:solidFill>
                <a:latin typeface="微软雅黑" panose="020B0503020204020204" charset="-122"/>
                <a:ea typeface="微软雅黑" panose="020B0503020204020204" charset="-122"/>
              </a:rPr>
              <a:t>编程框架</a:t>
            </a:r>
            <a:endParaRPr lang="en-US" altLang="zh-CN" sz="1600" b="1" kern="0" dirty="0">
              <a:solidFill>
                <a:srgbClr val="FF0000"/>
              </a:solidFill>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en-US" altLang="zh-CN" sz="1600" b="1" kern="0" dirty="0">
                <a:latin typeface="微软雅黑" panose="020B0503020204020204" charset="-122"/>
                <a:ea typeface="微软雅黑" panose="020B0503020204020204" charset="-122"/>
              </a:rPr>
              <a:t>PyTorch</a:t>
            </a:r>
            <a:r>
              <a:rPr lang="zh-CN" altLang="en-US" sz="1600" b="1" kern="0" dirty="0">
                <a:latin typeface="微软雅黑" panose="020B0503020204020204" charset="-122"/>
                <a:ea typeface="微软雅黑" panose="020B0503020204020204" charset="-122"/>
              </a:rPr>
              <a:t>更为易用，在学术界占据主导地位，</a:t>
            </a:r>
            <a:r>
              <a:rPr lang="en-US" altLang="zh-CN" sz="1600" b="1" kern="0" dirty="0">
                <a:latin typeface="微软雅黑" panose="020B0503020204020204" charset="-122"/>
                <a:ea typeface="微软雅黑" panose="020B0503020204020204" charset="-122"/>
              </a:rPr>
              <a:t>58%</a:t>
            </a:r>
            <a:r>
              <a:rPr lang="zh-CN" altLang="en-US" sz="1600" b="1" kern="0" dirty="0">
                <a:latin typeface="微软雅黑" panose="020B0503020204020204" charset="-122"/>
                <a:ea typeface="微软雅黑" panose="020B0503020204020204" charset="-122"/>
              </a:rPr>
              <a:t>的</a:t>
            </a:r>
            <a:r>
              <a:rPr lang="en-US" altLang="zh-CN" sz="1600" b="1" kern="0" dirty="0">
                <a:latin typeface="微软雅黑" panose="020B0503020204020204" charset="-122"/>
                <a:ea typeface="微软雅黑" panose="020B0503020204020204" charset="-122"/>
              </a:rPr>
              <a:t>AI</a:t>
            </a:r>
            <a:r>
              <a:rPr lang="zh-CN" altLang="en-US" sz="1600" b="1" kern="0" dirty="0">
                <a:latin typeface="微软雅黑" panose="020B0503020204020204" charset="-122"/>
                <a:ea typeface="微软雅黑" panose="020B0503020204020204" charset="-122"/>
              </a:rPr>
              <a:t>算法实现采用了</a:t>
            </a:r>
            <a:r>
              <a:rPr lang="en-US" altLang="zh-CN" sz="1600" b="1" kern="0" dirty="0">
                <a:latin typeface="微软雅黑" panose="020B0503020204020204" charset="-122"/>
                <a:ea typeface="微软雅黑" panose="020B0503020204020204" charset="-122"/>
              </a:rPr>
              <a:t>PyTorch</a:t>
            </a:r>
            <a:r>
              <a:rPr lang="zh-CN" altLang="en-US" sz="1600" b="1" kern="0" dirty="0">
                <a:latin typeface="微软雅黑" panose="020B0503020204020204" charset="-122"/>
                <a:ea typeface="微软雅黑" panose="020B0503020204020204" charset="-122"/>
              </a:rPr>
              <a:t>；</a:t>
            </a:r>
            <a:r>
              <a:rPr lang="en-US" altLang="zh-CN" sz="1600" b="1" kern="0" dirty="0">
                <a:latin typeface="微软雅黑" panose="020B0503020204020204" charset="-122"/>
                <a:ea typeface="微软雅黑" panose="020B0503020204020204" charset="-122"/>
              </a:rPr>
              <a:t>TensorFlow</a:t>
            </a:r>
            <a:r>
              <a:rPr lang="zh-CN" altLang="en-US" sz="1600" b="1" kern="0" dirty="0">
                <a:latin typeface="微软雅黑" panose="020B0503020204020204" charset="-122"/>
                <a:ea typeface="微软雅黑" panose="020B0503020204020204" charset="-122"/>
              </a:rPr>
              <a:t>的生态有利于快速部署，在工业界仍占据主导地位</a:t>
            </a:r>
            <a:endParaRPr lang="en-US" altLang="zh-CN" sz="1600"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sz="1600" b="1" kern="0" dirty="0">
                <a:latin typeface="微软雅黑" panose="020B0503020204020204" charset="-122"/>
                <a:ea typeface="微软雅黑" panose="020B0503020204020204" charset="-122"/>
              </a:rPr>
              <a:t>国内也出现了</a:t>
            </a:r>
            <a:r>
              <a:rPr lang="en-US" altLang="zh-CN" sz="1600" b="1" kern="0" dirty="0">
                <a:latin typeface="微软雅黑" panose="020B0503020204020204" charset="-122"/>
                <a:ea typeface="微软雅黑" panose="020B0503020204020204" charset="-122"/>
              </a:rPr>
              <a:t>PaddlePaddle</a:t>
            </a:r>
            <a:r>
              <a:rPr lang="zh-CN" altLang="en-US" sz="1600" b="1" kern="0" dirty="0">
                <a:latin typeface="微软雅黑" panose="020B0503020204020204" charset="-122"/>
                <a:ea typeface="微软雅黑" panose="020B0503020204020204" charset="-122"/>
              </a:rPr>
              <a:t>以及</a:t>
            </a:r>
            <a:r>
              <a:rPr lang="en-US" altLang="zh-CN" sz="1600" b="1" kern="0" dirty="0">
                <a:latin typeface="微软雅黑" panose="020B0503020204020204" charset="-122"/>
                <a:ea typeface="微软雅黑" panose="020B0503020204020204" charset="-122"/>
              </a:rPr>
              <a:t>MindSpore</a:t>
            </a:r>
            <a:r>
              <a:rPr lang="zh-CN" altLang="en-US" sz="1600" b="1" kern="0" dirty="0">
                <a:latin typeface="微软雅黑" panose="020B0503020204020204" charset="-122"/>
                <a:ea typeface="微软雅黑" panose="020B0503020204020204" charset="-122"/>
              </a:rPr>
              <a:t>框架，但影响力仍然较弱。不过，华为公司研发和力推的</a:t>
            </a:r>
            <a:r>
              <a:rPr lang="en-US" altLang="zh-CN" sz="1600" b="1" kern="0" dirty="0">
                <a:latin typeface="微软雅黑" panose="020B0503020204020204" charset="-122"/>
                <a:ea typeface="微软雅黑" panose="020B0503020204020204" charset="-122"/>
              </a:rPr>
              <a:t>MindSpore</a:t>
            </a:r>
            <a:r>
              <a:rPr lang="zh-CN" altLang="en-US" sz="1600" b="1" kern="0" dirty="0">
                <a:latin typeface="微软雅黑" panose="020B0503020204020204" charset="-122"/>
                <a:ea typeface="微软雅黑" panose="020B0503020204020204" charset="-122"/>
              </a:rPr>
              <a:t>作为后起之秀，近年来在学界和业界逐渐得到广泛关注</a:t>
            </a:r>
            <a:endParaRPr lang="en-US" altLang="zh-CN" sz="1600" b="1" kern="0" dirty="0">
              <a:latin typeface="微软雅黑" panose="020B0503020204020204" charset="-122"/>
              <a:ea typeface="微软雅黑" panose="020B050302020402020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732822680"/>
              </p:ext>
            </p:extLst>
          </p:nvPr>
        </p:nvGraphicFramePr>
        <p:xfrm>
          <a:off x="1781175" y="2433638"/>
          <a:ext cx="6076950" cy="1554220"/>
        </p:xfrm>
        <a:graphic>
          <a:graphicData uri="http://schemas.openxmlformats.org/drawingml/2006/table">
            <a:tbl>
              <a:tblPr firstRow="1" bandRow="1">
                <a:tableStyleId>{93296810-A885-4BE3-A3E7-6D5BEEA58F35}</a:tableStyleId>
              </a:tblPr>
              <a:tblGrid>
                <a:gridCol w="1755563">
                  <a:extLst>
                    <a:ext uri="{9D8B030D-6E8A-4147-A177-3AD203B41FA5}">
                      <a16:colId xmlns:a16="http://schemas.microsoft.com/office/drawing/2014/main" val="20000"/>
                    </a:ext>
                  </a:extLst>
                </a:gridCol>
                <a:gridCol w="1305419">
                  <a:extLst>
                    <a:ext uri="{9D8B030D-6E8A-4147-A177-3AD203B41FA5}">
                      <a16:colId xmlns:a16="http://schemas.microsoft.com/office/drawing/2014/main" val="20001"/>
                    </a:ext>
                  </a:extLst>
                </a:gridCol>
                <a:gridCol w="909292">
                  <a:extLst>
                    <a:ext uri="{9D8B030D-6E8A-4147-A177-3AD203B41FA5}">
                      <a16:colId xmlns:a16="http://schemas.microsoft.com/office/drawing/2014/main" val="20002"/>
                    </a:ext>
                  </a:extLst>
                </a:gridCol>
                <a:gridCol w="2106676">
                  <a:extLst>
                    <a:ext uri="{9D8B030D-6E8A-4147-A177-3AD203B41FA5}">
                      <a16:colId xmlns:a16="http://schemas.microsoft.com/office/drawing/2014/main" val="20003"/>
                    </a:ext>
                  </a:extLst>
                </a:gridCol>
              </a:tblGrid>
              <a:tr h="457129">
                <a:tc>
                  <a:txBody>
                    <a:bodyPr/>
                    <a:lstStyle/>
                    <a:p>
                      <a:r>
                        <a:rPr lang="en-US" altLang="zh-CN" sz="1200" dirty="0">
                          <a:latin typeface="微软雅黑" panose="020B0503020204020204" charset="-122"/>
                          <a:ea typeface="微软雅黑" panose="020B0503020204020204" charset="-122"/>
                        </a:rPr>
                        <a:t>AI</a:t>
                      </a:r>
                      <a:r>
                        <a:rPr lang="zh-CN" altLang="en-US" sz="1200" dirty="0">
                          <a:latin typeface="微软雅黑" panose="020B0503020204020204" charset="-122"/>
                          <a:ea typeface="微软雅黑" panose="020B0503020204020204" charset="-122"/>
                        </a:rPr>
                        <a:t>编程框架</a:t>
                      </a:r>
                    </a:p>
                  </a:txBody>
                  <a:tcPr marL="91459" marR="91459" marT="45694" marB="45694"/>
                </a:tc>
                <a:tc>
                  <a:txBody>
                    <a:bodyPr/>
                    <a:lstStyle/>
                    <a:p>
                      <a:r>
                        <a:rPr lang="zh-CN" altLang="en-US" sz="1200" dirty="0">
                          <a:latin typeface="微软雅黑" panose="020B0503020204020204" charset="-122"/>
                          <a:ea typeface="微软雅黑" panose="020B0503020204020204" charset="-122"/>
                        </a:rPr>
                        <a:t>科技公司</a:t>
                      </a:r>
                    </a:p>
                  </a:txBody>
                  <a:tcPr marL="91459" marR="91459" marT="45694" marB="45694"/>
                </a:tc>
                <a:tc>
                  <a:txBody>
                    <a:bodyPr/>
                    <a:lstStyle/>
                    <a:p>
                      <a:r>
                        <a:rPr lang="en-US" altLang="zh-CN" sz="1200" dirty="0">
                          <a:latin typeface="微软雅黑" panose="020B0503020204020204" charset="-122"/>
                          <a:ea typeface="微软雅黑" panose="020B0503020204020204" charset="-122"/>
                        </a:rPr>
                        <a:t>Star</a:t>
                      </a:r>
                      <a:r>
                        <a:rPr lang="zh-CN" altLang="en-US" sz="1200" dirty="0">
                          <a:latin typeface="微软雅黑" panose="020B0503020204020204" charset="-122"/>
                          <a:ea typeface="微软雅黑" panose="020B0503020204020204" charset="-122"/>
                        </a:rPr>
                        <a:t>数</a:t>
                      </a:r>
                    </a:p>
                  </a:txBody>
                  <a:tcPr marL="91459" marR="91459" marT="45694" marB="45694"/>
                </a:tc>
                <a:tc>
                  <a:txBody>
                    <a:bodyPr/>
                    <a:lstStyle/>
                    <a:p>
                      <a:r>
                        <a:rPr lang="zh-CN" altLang="en-US" sz="1200" dirty="0">
                          <a:latin typeface="微软雅黑" panose="020B0503020204020204" charset="-122"/>
                          <a:ea typeface="微软雅黑" panose="020B0503020204020204" charset="-122"/>
                        </a:rPr>
                        <a:t>论文算法实现占比（</a:t>
                      </a:r>
                      <a:r>
                        <a:rPr lang="en-US" altLang="zh-CN" sz="1200" dirty="0">
                          <a:latin typeface="微软雅黑" panose="020B0503020204020204" charset="-122"/>
                          <a:ea typeface="微软雅黑" panose="020B0503020204020204" charset="-122"/>
                        </a:rPr>
                        <a:t>2023.06</a:t>
                      </a:r>
                      <a:r>
                        <a:rPr lang="zh-CN" altLang="en-US" sz="1200" dirty="0">
                          <a:latin typeface="微软雅黑" panose="020B0503020204020204" charset="-122"/>
                          <a:ea typeface="微软雅黑" panose="020B0503020204020204" charset="-122"/>
                        </a:rPr>
                        <a:t>）</a:t>
                      </a:r>
                    </a:p>
                  </a:txBody>
                  <a:tcPr marL="91459" marR="91459" marT="45694" marB="45694"/>
                </a:tc>
                <a:extLst>
                  <a:ext uri="{0D108BD9-81ED-4DB2-BD59-A6C34878D82A}">
                    <a16:rowId xmlns:a16="http://schemas.microsoft.com/office/drawing/2014/main" val="10000"/>
                  </a:ext>
                </a:extLst>
              </a:tr>
              <a:tr h="274258">
                <a:tc>
                  <a:txBody>
                    <a:bodyPr/>
                    <a:lstStyle/>
                    <a:p>
                      <a:r>
                        <a:rPr lang="en-US" altLang="zh-CN" sz="1200" dirty="0">
                          <a:latin typeface="微软雅黑" panose="020B0503020204020204" charset="-122"/>
                          <a:ea typeface="微软雅黑" panose="020B0503020204020204" charset="-122"/>
                        </a:rPr>
                        <a:t>TensorFlow</a:t>
                      </a:r>
                      <a:endParaRPr lang="zh-CN" altLang="en-US" sz="1200" dirty="0">
                        <a:latin typeface="微软雅黑" panose="020B0503020204020204" charset="-122"/>
                        <a:ea typeface="微软雅黑" panose="020B0503020204020204" charset="-122"/>
                      </a:endParaRPr>
                    </a:p>
                  </a:txBody>
                  <a:tcPr marL="91459" marR="91459" marT="45694" marB="45694"/>
                </a:tc>
                <a:tc>
                  <a:txBody>
                    <a:bodyPr/>
                    <a:lstStyle/>
                    <a:p>
                      <a:r>
                        <a:rPr lang="zh-CN" altLang="en-US" sz="1200" dirty="0">
                          <a:latin typeface="微软雅黑" panose="020B0503020204020204" charset="-122"/>
                          <a:ea typeface="微软雅黑" panose="020B0503020204020204" charset="-122"/>
                        </a:rPr>
                        <a:t>谷歌</a:t>
                      </a:r>
                    </a:p>
                  </a:txBody>
                  <a:tcPr marL="91459" marR="91459" marT="45694" marB="45694"/>
                </a:tc>
                <a:tc>
                  <a:txBody>
                    <a:bodyPr/>
                    <a:lstStyle/>
                    <a:p>
                      <a:r>
                        <a:rPr lang="en-US" altLang="zh-CN" sz="1200" dirty="0">
                          <a:latin typeface="微软雅黑" panose="020B0503020204020204" charset="-122"/>
                          <a:ea typeface="微软雅黑" panose="020B0503020204020204" charset="-122"/>
                        </a:rPr>
                        <a:t>163K</a:t>
                      </a:r>
                      <a:endParaRPr lang="zh-CN" altLang="en-US" sz="1200" dirty="0">
                        <a:latin typeface="微软雅黑" panose="020B0503020204020204" charset="-122"/>
                        <a:ea typeface="微软雅黑" panose="020B0503020204020204" charset="-122"/>
                      </a:endParaRPr>
                    </a:p>
                  </a:txBody>
                  <a:tcPr marL="91459" marR="91459" marT="45694" marB="45694"/>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微软雅黑" panose="020B0503020204020204" charset="-122"/>
                          <a:ea typeface="微软雅黑" panose="020B0503020204020204" charset="-122"/>
                        </a:rPr>
                        <a:t>4%</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201 repos</a:t>
                      </a:r>
                      <a:r>
                        <a:rPr lang="zh-CN" altLang="en-US" sz="1200" dirty="0">
                          <a:latin typeface="微软雅黑" panose="020B0503020204020204" charset="-122"/>
                          <a:ea typeface="微软雅黑" panose="020B0503020204020204" charset="-122"/>
                        </a:rPr>
                        <a:t>）</a:t>
                      </a:r>
                    </a:p>
                  </a:txBody>
                  <a:tcPr marL="91459" marR="91459" marT="45694" marB="45694"/>
                </a:tc>
                <a:extLst>
                  <a:ext uri="{0D108BD9-81ED-4DB2-BD59-A6C34878D82A}">
                    <a16:rowId xmlns:a16="http://schemas.microsoft.com/office/drawing/2014/main" val="10001"/>
                  </a:ext>
                </a:extLst>
              </a:tr>
              <a:tr h="274258">
                <a:tc>
                  <a:txBody>
                    <a:bodyPr/>
                    <a:lstStyle/>
                    <a:p>
                      <a:r>
                        <a:rPr lang="en-US" altLang="zh-CN" sz="1200" dirty="0">
                          <a:latin typeface="微软雅黑" panose="020B0503020204020204" charset="-122"/>
                          <a:ea typeface="微软雅黑" panose="020B0503020204020204" charset="-122"/>
                        </a:rPr>
                        <a:t>PyTorch</a:t>
                      </a:r>
                      <a:endParaRPr lang="zh-CN" altLang="en-US" sz="1200" dirty="0">
                        <a:latin typeface="微软雅黑" panose="020B0503020204020204" charset="-122"/>
                        <a:ea typeface="微软雅黑" panose="020B0503020204020204" charset="-122"/>
                      </a:endParaRPr>
                    </a:p>
                  </a:txBody>
                  <a:tcPr marL="91459" marR="91459" marT="45694" marB="45694"/>
                </a:tc>
                <a:tc>
                  <a:txBody>
                    <a:bodyPr/>
                    <a:lstStyle/>
                    <a:p>
                      <a:r>
                        <a:rPr lang="en-US" altLang="zh-CN" sz="1200" dirty="0">
                          <a:latin typeface="微软雅黑" panose="020B0503020204020204" charset="-122"/>
                          <a:ea typeface="微软雅黑" panose="020B0503020204020204" charset="-122"/>
                        </a:rPr>
                        <a:t>Meta</a:t>
                      </a:r>
                      <a:endParaRPr lang="zh-CN" altLang="en-US" sz="1200" dirty="0">
                        <a:latin typeface="微软雅黑" panose="020B0503020204020204" charset="-122"/>
                        <a:ea typeface="微软雅黑" panose="020B0503020204020204" charset="-122"/>
                      </a:endParaRPr>
                    </a:p>
                  </a:txBody>
                  <a:tcPr marL="91459" marR="91459" marT="45694" marB="45694"/>
                </a:tc>
                <a:tc>
                  <a:txBody>
                    <a:bodyPr/>
                    <a:lstStyle/>
                    <a:p>
                      <a:r>
                        <a:rPr lang="en-US" altLang="zh-CN" sz="1200" dirty="0">
                          <a:latin typeface="微软雅黑" panose="020B0503020204020204" charset="-122"/>
                          <a:ea typeface="微软雅黑" panose="020B0503020204020204" charset="-122"/>
                        </a:rPr>
                        <a:t>53.9K</a:t>
                      </a:r>
                      <a:endParaRPr lang="zh-CN" altLang="en-US" sz="1200" dirty="0">
                        <a:latin typeface="微软雅黑" panose="020B0503020204020204" charset="-122"/>
                        <a:ea typeface="微软雅黑" panose="020B0503020204020204" charset="-122"/>
                      </a:endParaRPr>
                    </a:p>
                  </a:txBody>
                  <a:tcPr marL="91459" marR="91459" marT="45694" marB="45694"/>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微软雅黑" panose="020B0503020204020204" charset="-122"/>
                          <a:ea typeface="微软雅黑" panose="020B0503020204020204" charset="-122"/>
                        </a:rPr>
                        <a:t>58%</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3403 repos</a:t>
                      </a:r>
                      <a:r>
                        <a:rPr lang="zh-CN" altLang="en-US" sz="1200" dirty="0">
                          <a:latin typeface="微软雅黑" panose="020B0503020204020204" charset="-122"/>
                          <a:ea typeface="微软雅黑" panose="020B0503020204020204" charset="-122"/>
                        </a:rPr>
                        <a:t>）</a:t>
                      </a:r>
                    </a:p>
                  </a:txBody>
                  <a:tcPr marL="91459" marR="91459" marT="45694" marB="45694"/>
                </a:tc>
                <a:extLst>
                  <a:ext uri="{0D108BD9-81ED-4DB2-BD59-A6C34878D82A}">
                    <a16:rowId xmlns:a16="http://schemas.microsoft.com/office/drawing/2014/main" val="10002"/>
                  </a:ext>
                </a:extLst>
              </a:tr>
              <a:tr h="274258">
                <a:tc>
                  <a:txBody>
                    <a:bodyPr/>
                    <a:lstStyle/>
                    <a:p>
                      <a:r>
                        <a:rPr lang="en-US" altLang="zh-CN" sz="1200" dirty="0">
                          <a:latin typeface="微软雅黑" panose="020B0503020204020204" charset="-122"/>
                          <a:ea typeface="微软雅黑" panose="020B0503020204020204" charset="-122"/>
                        </a:rPr>
                        <a:t>PaddlePaddle</a:t>
                      </a:r>
                      <a:endParaRPr lang="zh-CN" altLang="en-US" sz="1200" dirty="0">
                        <a:latin typeface="微软雅黑" panose="020B0503020204020204" charset="-122"/>
                        <a:ea typeface="微软雅黑" panose="020B0503020204020204" charset="-122"/>
                      </a:endParaRPr>
                    </a:p>
                  </a:txBody>
                  <a:tcPr marL="91459" marR="91459" marT="45694" marB="45694"/>
                </a:tc>
                <a:tc>
                  <a:txBody>
                    <a:bodyPr/>
                    <a:lstStyle/>
                    <a:p>
                      <a:r>
                        <a:rPr lang="zh-CN" altLang="en-US" sz="1200" dirty="0">
                          <a:latin typeface="微软雅黑" panose="020B0503020204020204" charset="-122"/>
                          <a:ea typeface="微软雅黑" panose="020B0503020204020204" charset="-122"/>
                        </a:rPr>
                        <a:t>百度</a:t>
                      </a:r>
                    </a:p>
                  </a:txBody>
                  <a:tcPr marL="91459" marR="91459" marT="45694" marB="45694"/>
                </a:tc>
                <a:tc>
                  <a:txBody>
                    <a:bodyPr/>
                    <a:lstStyle/>
                    <a:p>
                      <a:r>
                        <a:rPr lang="en-US" altLang="zh-CN" sz="1200" dirty="0">
                          <a:latin typeface="微软雅黑" panose="020B0503020204020204" charset="-122"/>
                          <a:ea typeface="微软雅黑" panose="020B0503020204020204" charset="-122"/>
                        </a:rPr>
                        <a:t>17.6K</a:t>
                      </a:r>
                      <a:endParaRPr lang="zh-CN" altLang="en-US" sz="1200" dirty="0">
                        <a:latin typeface="微软雅黑" panose="020B0503020204020204" charset="-122"/>
                        <a:ea typeface="微软雅黑" panose="020B0503020204020204" charset="-122"/>
                      </a:endParaRPr>
                    </a:p>
                  </a:txBody>
                  <a:tcPr marL="91459" marR="91459" marT="45694" marB="45694"/>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微软雅黑" panose="020B0503020204020204" charset="-122"/>
                          <a:ea typeface="微软雅黑" panose="020B0503020204020204" charset="-122"/>
                        </a:rPr>
                        <a:t>0%</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5 repos</a:t>
                      </a:r>
                      <a:r>
                        <a:rPr lang="zh-CN" altLang="en-US" sz="1200" dirty="0">
                          <a:latin typeface="微软雅黑" panose="020B0503020204020204" charset="-122"/>
                          <a:ea typeface="微软雅黑" panose="020B0503020204020204" charset="-122"/>
                        </a:rPr>
                        <a:t>）</a:t>
                      </a:r>
                    </a:p>
                  </a:txBody>
                  <a:tcPr marL="91459" marR="91459" marT="45694" marB="45694"/>
                </a:tc>
                <a:extLst>
                  <a:ext uri="{0D108BD9-81ED-4DB2-BD59-A6C34878D82A}">
                    <a16:rowId xmlns:a16="http://schemas.microsoft.com/office/drawing/2014/main" val="10003"/>
                  </a:ext>
                </a:extLst>
              </a:tr>
              <a:tr h="274258">
                <a:tc>
                  <a:txBody>
                    <a:bodyPr/>
                    <a:lstStyle/>
                    <a:p>
                      <a:r>
                        <a:rPr lang="en-US" altLang="zh-CN" sz="1200" dirty="0">
                          <a:latin typeface="微软雅黑" panose="020B0503020204020204" charset="-122"/>
                          <a:ea typeface="微软雅黑" panose="020B0503020204020204" charset="-122"/>
                        </a:rPr>
                        <a:t>MindSpore</a:t>
                      </a:r>
                      <a:endParaRPr lang="zh-CN" altLang="en-US" sz="1200" dirty="0">
                        <a:latin typeface="微软雅黑" panose="020B0503020204020204" charset="-122"/>
                        <a:ea typeface="微软雅黑" panose="020B0503020204020204" charset="-122"/>
                      </a:endParaRPr>
                    </a:p>
                  </a:txBody>
                  <a:tcPr marL="91459" marR="91459" marT="45694" marB="45694"/>
                </a:tc>
                <a:tc>
                  <a:txBody>
                    <a:bodyPr/>
                    <a:lstStyle/>
                    <a:p>
                      <a:r>
                        <a:rPr lang="zh-CN" altLang="en-US" sz="1200" dirty="0">
                          <a:latin typeface="微软雅黑" panose="020B0503020204020204" charset="-122"/>
                          <a:ea typeface="微软雅黑" panose="020B0503020204020204" charset="-122"/>
                        </a:rPr>
                        <a:t>华为</a:t>
                      </a:r>
                    </a:p>
                  </a:txBody>
                  <a:tcPr marL="91459" marR="91459" marT="45694" marB="45694"/>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微软雅黑" panose="020B0503020204020204" charset="-122"/>
                          <a:ea typeface="微软雅黑" panose="020B0503020204020204" charset="-122"/>
                        </a:rPr>
                        <a:t>15.9K</a:t>
                      </a:r>
                      <a:endParaRPr lang="zh-CN" altLang="en-US" sz="1200" dirty="0">
                        <a:latin typeface="微软雅黑" panose="020B0503020204020204" charset="-122"/>
                        <a:ea typeface="微软雅黑" panose="020B0503020204020204" charset="-122"/>
                      </a:endParaRPr>
                    </a:p>
                  </a:txBody>
                  <a:tcPr marL="91459" marR="91459" marT="45694" marB="45694"/>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微软雅黑" panose="020B0503020204020204" charset="-122"/>
                          <a:ea typeface="微软雅黑" panose="020B0503020204020204" charset="-122"/>
                        </a:rPr>
                        <a:t>7%</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398 repos</a:t>
                      </a:r>
                      <a:r>
                        <a:rPr lang="zh-CN" altLang="en-US" sz="1200" dirty="0">
                          <a:latin typeface="微软雅黑" panose="020B0503020204020204" charset="-122"/>
                          <a:ea typeface="微软雅黑" panose="020B0503020204020204" charset="-122"/>
                        </a:rPr>
                        <a:t>）</a:t>
                      </a:r>
                    </a:p>
                  </a:txBody>
                  <a:tcPr marL="91459" marR="91459" marT="45694" marB="45694"/>
                </a:tc>
                <a:extLst>
                  <a:ext uri="{0D108BD9-81ED-4DB2-BD59-A6C34878D82A}">
                    <a16:rowId xmlns:a16="http://schemas.microsoft.com/office/drawing/2014/main" val="10004"/>
                  </a:ext>
                </a:extLst>
              </a:tr>
            </a:tbl>
          </a:graphicData>
        </a:graphic>
      </p:graphicFrame>
      <p:sp>
        <p:nvSpPr>
          <p:cNvPr id="40997" name="矩形 5"/>
          <p:cNvSpPr>
            <a:spLocks noChangeArrowheads="1"/>
          </p:cNvSpPr>
          <p:nvPr/>
        </p:nvSpPr>
        <p:spPr bwMode="auto">
          <a:xfrm>
            <a:off x="3222625" y="6519863"/>
            <a:ext cx="290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400" b="0" dirty="0"/>
              <a:t>https://paperswithcode.com/trends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title"/>
          </p:nvPr>
        </p:nvSpPr>
        <p:spPr>
          <a:xfrm>
            <a:off x="457200" y="98425"/>
            <a:ext cx="8229600" cy="561975"/>
          </a:xfrm>
          <a:noFill/>
        </p:spPr>
        <p:txBody>
          <a:bodyPr>
            <a:normAutofit fontScale="90000"/>
          </a:bodyPr>
          <a:lstStyle/>
          <a:p>
            <a:r>
              <a:rPr lang="en-US" altLang="zh-CN" sz="3600"/>
              <a:t>AI</a:t>
            </a:r>
            <a:r>
              <a:rPr lang="zh-CN" altLang="en-US" sz="3600"/>
              <a:t>处理器对比</a:t>
            </a:r>
          </a:p>
        </p:txBody>
      </p:sp>
      <p:sp>
        <p:nvSpPr>
          <p:cNvPr id="17" name="矩形 16"/>
          <p:cNvSpPr/>
          <p:nvPr/>
        </p:nvSpPr>
        <p:spPr>
          <a:xfrm>
            <a:off x="566738" y="781050"/>
            <a:ext cx="8370887" cy="1970088"/>
          </a:xfrm>
          <a:prstGeom prst="rect">
            <a:avLst/>
          </a:prstGeom>
        </p:spPr>
        <p:txBody>
          <a:bodyPr lIns="0" rIns="0">
            <a:spAutoFit/>
          </a:bodyPr>
          <a:lstStyle/>
          <a:p>
            <a:pPr marL="342900" indent="-342900">
              <a:spcBef>
                <a:spcPts val="600"/>
              </a:spcBef>
              <a:buFont typeface="Arial" panose="020B0604020202020204" pitchFamily="34" charset="0"/>
              <a:buChar char="•"/>
              <a:defRPr/>
            </a:pPr>
            <a:r>
              <a:rPr lang="zh-CN" altLang="en-US" sz="1600" b="1" kern="0" dirty="0">
                <a:latin typeface="微软雅黑" panose="020B0503020204020204" charset="-122"/>
                <a:ea typeface="微软雅黑" panose="020B0503020204020204" charset="-122"/>
              </a:rPr>
              <a:t>由于</a:t>
            </a:r>
            <a:r>
              <a:rPr lang="en-US" altLang="zh-CN" sz="1600" b="1" kern="0" dirty="0">
                <a:latin typeface="微软雅黑" panose="020B0503020204020204" charset="-122"/>
                <a:ea typeface="微软雅黑" panose="020B0503020204020204" charset="-122"/>
              </a:rPr>
              <a:t>Google</a:t>
            </a:r>
            <a:r>
              <a:rPr lang="zh-CN" altLang="en-US" sz="1600" b="1" kern="0" dirty="0">
                <a:latin typeface="微软雅黑" panose="020B0503020204020204" charset="-122"/>
                <a:ea typeface="微软雅黑" panose="020B0503020204020204" charset="-122"/>
              </a:rPr>
              <a:t>只提供</a:t>
            </a:r>
            <a:r>
              <a:rPr lang="en-US" altLang="zh-CN" sz="1600" b="1" kern="0" dirty="0">
                <a:latin typeface="微软雅黑" panose="020B0503020204020204" charset="-122"/>
                <a:ea typeface="微软雅黑" panose="020B0503020204020204" charset="-122"/>
              </a:rPr>
              <a:t>Cloud TPU(Tensor Prepressing Units)</a:t>
            </a:r>
            <a:r>
              <a:rPr lang="zh-CN" altLang="en-US" sz="1600" b="1" kern="0" dirty="0">
                <a:latin typeface="微软雅黑" panose="020B0503020204020204" charset="-122"/>
                <a:ea typeface="微软雅黑" panose="020B0503020204020204" charset="-122"/>
              </a:rPr>
              <a:t>云服务，不单独销售计算芯片，因此国内的</a:t>
            </a:r>
            <a:r>
              <a:rPr lang="en-US" altLang="zh-CN" sz="1600" b="1" kern="0" dirty="0">
                <a:latin typeface="微软雅黑" panose="020B0503020204020204" charset="-122"/>
                <a:ea typeface="微软雅黑" panose="020B0503020204020204" charset="-122"/>
              </a:rPr>
              <a:t>AI</a:t>
            </a:r>
            <a:r>
              <a:rPr lang="zh-CN" altLang="en-US" sz="1600" b="1" kern="0" dirty="0">
                <a:latin typeface="微软雅黑" panose="020B0503020204020204" charset="-122"/>
                <a:ea typeface="微软雅黑" panose="020B0503020204020204" charset="-122"/>
              </a:rPr>
              <a:t>处理器市场基本被英伟达公司垄断，不仅价格昂贵，而且经常出现供不应求的局面</a:t>
            </a:r>
            <a:endParaRPr lang="en-US" altLang="zh-CN" sz="1600"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sz="1600" b="1" kern="0" dirty="0">
                <a:solidFill>
                  <a:srgbClr val="FF0000"/>
                </a:solidFill>
                <a:latin typeface="微软雅黑" panose="020B0503020204020204" charset="-122"/>
                <a:ea typeface="微软雅黑" panose="020B0503020204020204" charset="-122"/>
              </a:rPr>
              <a:t>英伟达</a:t>
            </a:r>
            <a:r>
              <a:rPr lang="en-US" altLang="zh-CN" sz="1600" b="1" kern="0" dirty="0">
                <a:solidFill>
                  <a:srgbClr val="FF0000"/>
                </a:solidFill>
                <a:latin typeface="微软雅黑" panose="020B0503020204020204" charset="-122"/>
                <a:ea typeface="微软雅黑" panose="020B0503020204020204" charset="-122"/>
              </a:rPr>
              <a:t>GPU</a:t>
            </a:r>
            <a:r>
              <a:rPr lang="zh-CN" altLang="en-US" sz="1600" b="1" kern="0" dirty="0">
                <a:solidFill>
                  <a:srgbClr val="FF0000"/>
                </a:solidFill>
                <a:latin typeface="微软雅黑" panose="020B0503020204020204" charset="-122"/>
                <a:ea typeface="微软雅黑" panose="020B0503020204020204" charset="-122"/>
              </a:rPr>
              <a:t>系列计算卡不仅计算性能优异，而且较为成熟稳定。另外，生态（如</a:t>
            </a:r>
            <a:r>
              <a:rPr lang="en-US" altLang="zh-CN" sz="1600" b="1" kern="0" dirty="0">
                <a:solidFill>
                  <a:srgbClr val="FF0000"/>
                </a:solidFill>
                <a:latin typeface="微软雅黑" panose="020B0503020204020204" charset="-122"/>
                <a:ea typeface="微软雅黑" panose="020B0503020204020204" charset="-122"/>
              </a:rPr>
              <a:t>CUDA</a:t>
            </a:r>
            <a:r>
              <a:rPr lang="zh-CN" altLang="en-US" sz="1600" b="1" kern="0" dirty="0">
                <a:solidFill>
                  <a:srgbClr val="FF0000"/>
                </a:solidFill>
                <a:latin typeface="微软雅黑" panose="020B0503020204020204" charset="-122"/>
                <a:ea typeface="微软雅黑" panose="020B0503020204020204" charset="-122"/>
              </a:rPr>
              <a:t>、</a:t>
            </a:r>
            <a:r>
              <a:rPr lang="en-US" altLang="zh-CN" sz="1600" b="1" kern="0" dirty="0">
                <a:solidFill>
                  <a:srgbClr val="FF0000"/>
                </a:solidFill>
                <a:latin typeface="微软雅黑" panose="020B0503020204020204" charset="-122"/>
                <a:ea typeface="微软雅黑" panose="020B0503020204020204" charset="-122"/>
              </a:rPr>
              <a:t>CuDNN</a:t>
            </a:r>
            <a:r>
              <a:rPr lang="zh-CN" altLang="en-US" sz="1600" b="1" kern="0" dirty="0">
                <a:solidFill>
                  <a:srgbClr val="FF0000"/>
                </a:solidFill>
                <a:latin typeface="微软雅黑" panose="020B0503020204020204" charset="-122"/>
                <a:ea typeface="微软雅黑" panose="020B0503020204020204" charset="-122"/>
              </a:rPr>
              <a:t>、</a:t>
            </a:r>
            <a:r>
              <a:rPr lang="en-US" altLang="zh-CN" sz="1600" b="1" kern="0" dirty="0">
                <a:solidFill>
                  <a:srgbClr val="FF0000"/>
                </a:solidFill>
                <a:latin typeface="微软雅黑" panose="020B0503020204020204" charset="-122"/>
                <a:ea typeface="微软雅黑" panose="020B0503020204020204" charset="-122"/>
              </a:rPr>
              <a:t>AI</a:t>
            </a:r>
            <a:r>
              <a:rPr lang="zh-CN" altLang="en-US" sz="1600" b="1" kern="0" dirty="0">
                <a:solidFill>
                  <a:srgbClr val="FF0000"/>
                </a:solidFill>
                <a:latin typeface="微软雅黑" panose="020B0503020204020204" charset="-122"/>
                <a:ea typeface="微软雅黑" panose="020B0503020204020204" charset="-122"/>
              </a:rPr>
              <a:t>算法支持、</a:t>
            </a:r>
            <a:r>
              <a:rPr lang="en-US" altLang="zh-CN" sz="1600" b="1" kern="0" dirty="0">
                <a:solidFill>
                  <a:srgbClr val="FF0000"/>
                </a:solidFill>
                <a:latin typeface="微软雅黑" panose="020B0503020204020204" charset="-122"/>
                <a:ea typeface="微软雅黑" panose="020B0503020204020204" charset="-122"/>
              </a:rPr>
              <a:t>AI</a:t>
            </a:r>
            <a:r>
              <a:rPr lang="zh-CN" altLang="en-US" sz="1600" b="1" kern="0" dirty="0">
                <a:solidFill>
                  <a:srgbClr val="FF0000"/>
                </a:solidFill>
                <a:latin typeface="微软雅黑" panose="020B0503020204020204" charset="-122"/>
                <a:ea typeface="微软雅黑" panose="020B0503020204020204" charset="-122"/>
              </a:rPr>
              <a:t>编程框架适配等方面）也更为完善</a:t>
            </a:r>
            <a:endParaRPr lang="en-US" altLang="zh-CN" sz="1600" b="1" kern="0" dirty="0">
              <a:latin typeface="微软雅黑" panose="020B0503020204020204" charset="-122"/>
              <a:ea typeface="微软雅黑" panose="020B0503020204020204" charset="-122"/>
            </a:endParaRPr>
          </a:p>
          <a:p>
            <a:pPr marL="342900" indent="-342900">
              <a:spcBef>
                <a:spcPts val="600"/>
              </a:spcBef>
              <a:buFont typeface="Arial" panose="020B0604020202020204" pitchFamily="34" charset="0"/>
              <a:buChar char="•"/>
              <a:defRPr/>
            </a:pPr>
            <a:r>
              <a:rPr lang="zh-CN" altLang="en-US" sz="1600" b="1" kern="0" dirty="0">
                <a:solidFill>
                  <a:srgbClr val="FF0000"/>
                </a:solidFill>
                <a:latin typeface="微软雅黑" panose="020B0503020204020204" charset="-122"/>
                <a:ea typeface="微软雅黑" panose="020B0503020204020204" charset="-122"/>
              </a:rPr>
              <a:t>近年来，国内也愈发重视</a:t>
            </a:r>
            <a:r>
              <a:rPr lang="en-US" altLang="zh-CN" sz="1600" b="1" kern="0" dirty="0">
                <a:solidFill>
                  <a:srgbClr val="FF0000"/>
                </a:solidFill>
                <a:latin typeface="微软雅黑" panose="020B0503020204020204" charset="-122"/>
                <a:ea typeface="微软雅黑" panose="020B0503020204020204" charset="-122"/>
              </a:rPr>
              <a:t>AI</a:t>
            </a:r>
            <a:r>
              <a:rPr lang="zh-CN" altLang="en-US" sz="1600" b="1" kern="0" dirty="0">
                <a:solidFill>
                  <a:srgbClr val="FF0000"/>
                </a:solidFill>
                <a:latin typeface="微软雅黑" panose="020B0503020204020204" charset="-122"/>
                <a:ea typeface="微软雅黑" panose="020B0503020204020204" charset="-122"/>
              </a:rPr>
              <a:t>处理器的研发，但是起步较晚，高端人才较少，研发能力较弱，国产</a:t>
            </a:r>
            <a:r>
              <a:rPr lang="en-US" altLang="zh-CN" sz="1600" b="1" kern="0" dirty="0">
                <a:solidFill>
                  <a:srgbClr val="FF0000"/>
                </a:solidFill>
                <a:latin typeface="微软雅黑" panose="020B0503020204020204" charset="-122"/>
                <a:ea typeface="微软雅黑" panose="020B0503020204020204" charset="-122"/>
              </a:rPr>
              <a:t>AI</a:t>
            </a:r>
            <a:r>
              <a:rPr lang="zh-CN" altLang="en-US" sz="1600" b="1" kern="0" dirty="0">
                <a:solidFill>
                  <a:srgbClr val="FF0000"/>
                </a:solidFill>
                <a:latin typeface="微软雅黑" panose="020B0503020204020204" charset="-122"/>
                <a:ea typeface="微软雅黑" panose="020B0503020204020204" charset="-122"/>
              </a:rPr>
              <a:t>处理器在性能、成熟度以及生态方面仍处于落后局面</a:t>
            </a:r>
            <a:endParaRPr lang="en-US" altLang="zh-CN" sz="1600" b="1" kern="0" dirty="0">
              <a:solidFill>
                <a:srgbClr val="FF0000"/>
              </a:solidFill>
              <a:latin typeface="微软雅黑" panose="020B0503020204020204" charset="-122"/>
              <a:ea typeface="微软雅黑" panose="020B050302020402020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549915957"/>
              </p:ext>
            </p:extLst>
          </p:nvPr>
        </p:nvGraphicFramePr>
        <p:xfrm>
          <a:off x="820738" y="2798763"/>
          <a:ext cx="7850187" cy="2942712"/>
        </p:xfrm>
        <a:graphic>
          <a:graphicData uri="http://schemas.openxmlformats.org/drawingml/2006/table">
            <a:tbl>
              <a:tblPr firstRow="1" bandRow="1">
                <a:tableStyleId>{93296810-A885-4BE3-A3E7-6D5BEEA58F35}</a:tableStyleId>
              </a:tblPr>
              <a:tblGrid>
                <a:gridCol w="2267832">
                  <a:extLst>
                    <a:ext uri="{9D8B030D-6E8A-4147-A177-3AD203B41FA5}">
                      <a16:colId xmlns:a16="http://schemas.microsoft.com/office/drawing/2014/main" val="20000"/>
                    </a:ext>
                  </a:extLst>
                </a:gridCol>
                <a:gridCol w="1686336">
                  <a:extLst>
                    <a:ext uri="{9D8B030D-6E8A-4147-A177-3AD203B41FA5}">
                      <a16:colId xmlns:a16="http://schemas.microsoft.com/office/drawing/2014/main" val="20001"/>
                    </a:ext>
                  </a:extLst>
                </a:gridCol>
                <a:gridCol w="1174621">
                  <a:extLst>
                    <a:ext uri="{9D8B030D-6E8A-4147-A177-3AD203B41FA5}">
                      <a16:colId xmlns:a16="http://schemas.microsoft.com/office/drawing/2014/main" val="20002"/>
                    </a:ext>
                  </a:extLst>
                </a:gridCol>
                <a:gridCol w="2721398">
                  <a:extLst>
                    <a:ext uri="{9D8B030D-6E8A-4147-A177-3AD203B41FA5}">
                      <a16:colId xmlns:a16="http://schemas.microsoft.com/office/drawing/2014/main" val="20003"/>
                    </a:ext>
                  </a:extLst>
                </a:gridCol>
              </a:tblGrid>
              <a:tr h="709732">
                <a:tc>
                  <a:txBody>
                    <a:bodyPr/>
                    <a:lstStyle/>
                    <a:p>
                      <a:r>
                        <a:rPr lang="en-US" altLang="zh-CN" sz="1200" dirty="0">
                          <a:latin typeface="微软雅黑" panose="020B0503020204020204" charset="-122"/>
                          <a:ea typeface="微软雅黑" panose="020B0503020204020204" charset="-122"/>
                        </a:rPr>
                        <a:t>AI</a:t>
                      </a:r>
                      <a:r>
                        <a:rPr lang="zh-CN" altLang="en-US" sz="1200" dirty="0">
                          <a:latin typeface="微软雅黑" panose="020B0503020204020204" charset="-122"/>
                          <a:ea typeface="微软雅黑" panose="020B0503020204020204" charset="-122"/>
                        </a:rPr>
                        <a:t>处理器</a:t>
                      </a:r>
                    </a:p>
                  </a:txBody>
                  <a:tcPr marT="45727" marB="45727"/>
                </a:tc>
                <a:tc>
                  <a:txBody>
                    <a:bodyPr/>
                    <a:lstStyle/>
                    <a:p>
                      <a:r>
                        <a:rPr lang="zh-CN" altLang="en-US" sz="1200" dirty="0">
                          <a:latin typeface="微软雅黑" panose="020B0503020204020204" charset="-122"/>
                          <a:ea typeface="微软雅黑" panose="020B0503020204020204" charset="-122"/>
                        </a:rPr>
                        <a:t>科技公司</a:t>
                      </a:r>
                    </a:p>
                  </a:txBody>
                  <a:tcPr marT="45727" marB="45727"/>
                </a:tc>
                <a:tc>
                  <a:txBody>
                    <a:bodyPr/>
                    <a:lstStyle/>
                    <a:p>
                      <a:r>
                        <a:rPr lang="zh-CN" altLang="en-US" sz="1200" dirty="0">
                          <a:latin typeface="微软雅黑" panose="020B0503020204020204" charset="-122"/>
                          <a:ea typeface="微软雅黑" panose="020B0503020204020204" charset="-122"/>
                        </a:rPr>
                        <a:t>发布日期</a:t>
                      </a:r>
                    </a:p>
                  </a:txBody>
                  <a:tcPr marT="45727" marB="45727"/>
                </a:tc>
                <a:tc>
                  <a:txBody>
                    <a:bodyPr/>
                    <a:lstStyle/>
                    <a:p>
                      <a:r>
                        <a:rPr lang="zh-CN" altLang="en-US" sz="1200" dirty="0">
                          <a:latin typeface="微软雅黑" panose="020B0503020204020204" charset="-122"/>
                          <a:ea typeface="微软雅黑" panose="020B0503020204020204" charset="-122"/>
                        </a:rPr>
                        <a:t>计算性能（</a:t>
                      </a:r>
                      <a:r>
                        <a:rPr lang="en-US" altLang="zh-CN" sz="1200" dirty="0">
                          <a:latin typeface="微软雅黑" panose="020B0503020204020204" charset="-122"/>
                          <a:ea typeface="微软雅黑" panose="020B0503020204020204" charset="-122"/>
                        </a:rPr>
                        <a:t>FLOPs</a:t>
                      </a:r>
                      <a:r>
                        <a:rPr lang="zh-CN" altLang="en-US" sz="1200" dirty="0">
                          <a:latin typeface="微软雅黑" panose="020B0503020204020204" charset="-122"/>
                          <a:ea typeface="微软雅黑" panose="020B0503020204020204" charset="-122"/>
                        </a:rPr>
                        <a:t>）</a:t>
                      </a:r>
                    </a:p>
                  </a:txBody>
                  <a:tcPr marT="45727" marB="45727"/>
                </a:tc>
                <a:extLst>
                  <a:ext uri="{0D108BD9-81ED-4DB2-BD59-A6C34878D82A}">
                    <a16:rowId xmlns:a16="http://schemas.microsoft.com/office/drawing/2014/main" val="10000"/>
                  </a:ext>
                </a:extLst>
              </a:tr>
              <a:tr h="432388">
                <a:tc>
                  <a:txBody>
                    <a:bodyPr/>
                    <a:lstStyle/>
                    <a:p>
                      <a:r>
                        <a:rPr lang="en-US" altLang="zh-CN" sz="1200" dirty="0">
                          <a:latin typeface="微软雅黑" panose="020B0503020204020204" charset="-122"/>
                          <a:ea typeface="微软雅黑" panose="020B0503020204020204" charset="-122"/>
                        </a:rPr>
                        <a:t>A100 GPU</a:t>
                      </a:r>
                      <a:endParaRPr lang="zh-CN" altLang="en-US" sz="1200" dirty="0">
                        <a:latin typeface="微软雅黑" panose="020B0503020204020204" charset="-122"/>
                        <a:ea typeface="微软雅黑" panose="020B0503020204020204" charset="-122"/>
                      </a:endParaRP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英伟达</a:t>
                      </a:r>
                    </a:p>
                  </a:txBody>
                  <a:tcPr marT="45727" marB="45727"/>
                </a:tc>
                <a:tc>
                  <a:txBody>
                    <a:bodyPr/>
                    <a:lstStyle/>
                    <a:p>
                      <a:r>
                        <a:rPr lang="en-US" altLang="zh-CN" sz="1200" dirty="0">
                          <a:latin typeface="微软雅黑" panose="020B0503020204020204" charset="-122"/>
                          <a:ea typeface="微软雅黑" panose="020B0503020204020204" charset="-122"/>
                        </a:rPr>
                        <a:t>2020</a:t>
                      </a:r>
                      <a:r>
                        <a:rPr lang="zh-CN" altLang="en-US" sz="1200" dirty="0">
                          <a:latin typeface="微软雅黑" panose="020B0503020204020204" charset="-122"/>
                          <a:ea typeface="微软雅黑" panose="020B0503020204020204" charset="-122"/>
                        </a:rPr>
                        <a:t>年</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半精度（</a:t>
                      </a:r>
                      <a:r>
                        <a:rPr lang="en-US" altLang="zh-CN" sz="1200" dirty="0">
                          <a:latin typeface="微软雅黑" panose="020B0503020204020204" charset="-122"/>
                          <a:ea typeface="微软雅黑" panose="020B0503020204020204" charset="-122"/>
                        </a:rPr>
                        <a:t>F16</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312T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整数精度（</a:t>
                      </a:r>
                      <a:r>
                        <a:rPr lang="en-US" altLang="zh-CN" sz="1200" dirty="0">
                          <a:latin typeface="微软雅黑" panose="020B0503020204020204" charset="-122"/>
                          <a:ea typeface="微软雅黑" panose="020B0503020204020204" charset="-122"/>
                        </a:rPr>
                        <a:t>INT8</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624T</a:t>
                      </a:r>
                      <a:endParaRPr lang="zh-CN" altLang="en-US" sz="1200" dirty="0">
                        <a:latin typeface="微软雅黑" panose="020B0503020204020204" charset="-122"/>
                        <a:ea typeface="微软雅黑" panose="020B0503020204020204" charset="-122"/>
                      </a:endParaRPr>
                    </a:p>
                  </a:txBody>
                  <a:tcPr marT="45727" marB="45727"/>
                </a:tc>
                <a:extLst>
                  <a:ext uri="{0D108BD9-81ED-4DB2-BD59-A6C34878D82A}">
                    <a16:rowId xmlns:a16="http://schemas.microsoft.com/office/drawing/2014/main" val="10001"/>
                  </a:ext>
                </a:extLst>
              </a:tr>
              <a:tr h="489750">
                <a:tc>
                  <a:txBody>
                    <a:bodyPr/>
                    <a:lstStyle/>
                    <a:p>
                      <a:r>
                        <a:rPr lang="en-US" altLang="zh-CN" sz="1200" dirty="0">
                          <a:latin typeface="微软雅黑" panose="020B0503020204020204" charset="-122"/>
                          <a:ea typeface="微软雅黑" panose="020B0503020204020204" charset="-122"/>
                        </a:rPr>
                        <a:t>H100 SXM GPU</a:t>
                      </a:r>
                      <a:endParaRPr lang="zh-CN" altLang="en-US" sz="1200" dirty="0">
                        <a:latin typeface="微软雅黑" panose="020B0503020204020204" charset="-122"/>
                        <a:ea typeface="微软雅黑" panose="020B0503020204020204" charset="-122"/>
                      </a:endParaRP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英伟达</a:t>
                      </a:r>
                    </a:p>
                  </a:txBody>
                  <a:tcPr marT="45727" marB="45727"/>
                </a:tc>
                <a:tc>
                  <a:txBody>
                    <a:bodyPr/>
                    <a:lstStyle/>
                    <a:p>
                      <a:r>
                        <a:rPr lang="en-US" altLang="zh-CN" sz="1200" dirty="0">
                          <a:latin typeface="微软雅黑" panose="020B0503020204020204" charset="-122"/>
                          <a:ea typeface="微软雅黑" panose="020B0503020204020204" charset="-122"/>
                        </a:rPr>
                        <a:t>2022</a:t>
                      </a:r>
                      <a:r>
                        <a:rPr lang="zh-CN" altLang="en-US" sz="1200" dirty="0">
                          <a:latin typeface="微软雅黑" panose="020B0503020204020204" charset="-122"/>
                          <a:ea typeface="微软雅黑" panose="020B0503020204020204" charset="-122"/>
                        </a:rPr>
                        <a:t>年</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半精度（</a:t>
                      </a:r>
                      <a:r>
                        <a:rPr lang="en-US" altLang="zh-CN" sz="1200" dirty="0">
                          <a:latin typeface="微软雅黑" panose="020B0503020204020204" charset="-122"/>
                          <a:ea typeface="微软雅黑" panose="020B0503020204020204" charset="-122"/>
                        </a:rPr>
                        <a:t>F16</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1,979T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整数精度（</a:t>
                      </a:r>
                      <a:r>
                        <a:rPr lang="en-US" altLang="zh-CN" sz="1200" dirty="0">
                          <a:latin typeface="微软雅黑" panose="020B0503020204020204" charset="-122"/>
                          <a:ea typeface="微软雅黑" panose="020B0503020204020204" charset="-122"/>
                        </a:rPr>
                        <a:t>INT8</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3,958T</a:t>
                      </a:r>
                      <a:endParaRPr lang="zh-CN" altLang="en-US" sz="1200" dirty="0">
                        <a:latin typeface="微软雅黑" panose="020B0503020204020204" charset="-122"/>
                        <a:ea typeface="微软雅黑" panose="020B0503020204020204" charset="-122"/>
                      </a:endParaRPr>
                    </a:p>
                  </a:txBody>
                  <a:tcPr marT="45727" marB="45727"/>
                </a:tc>
                <a:extLst>
                  <a:ext uri="{0D108BD9-81ED-4DB2-BD59-A6C34878D82A}">
                    <a16:rowId xmlns:a16="http://schemas.microsoft.com/office/drawing/2014/main" val="10002"/>
                  </a:ext>
                </a:extLst>
              </a:tr>
              <a:tr h="432492">
                <a:tc>
                  <a:txBody>
                    <a:bodyPr/>
                    <a:lstStyle/>
                    <a:p>
                      <a:r>
                        <a:rPr lang="zh-CN" altLang="en-US" sz="1200" dirty="0">
                          <a:latin typeface="微软雅黑" panose="020B0503020204020204" charset="-122"/>
                          <a:ea typeface="微软雅黑" panose="020B0503020204020204" charset="-122"/>
                        </a:rPr>
                        <a:t>昇腾</a:t>
                      </a:r>
                      <a:r>
                        <a:rPr lang="en-US" altLang="zh-CN" sz="1200" dirty="0">
                          <a:latin typeface="微软雅黑" panose="020B0503020204020204" charset="-122"/>
                          <a:ea typeface="微软雅黑" panose="020B0503020204020204" charset="-122"/>
                        </a:rPr>
                        <a:t>910</a:t>
                      </a:r>
                      <a:r>
                        <a:rPr lang="zh-CN" altLang="en-US" sz="1200" dirty="0">
                          <a:latin typeface="微软雅黑" panose="020B0503020204020204" charset="-122"/>
                          <a:ea typeface="微软雅黑" panose="020B0503020204020204" charset="-122"/>
                        </a:rPr>
                        <a:t>芯片</a:t>
                      </a:r>
                    </a:p>
                  </a:txBody>
                  <a:tcPr marT="45727" marB="45727"/>
                </a:tc>
                <a:tc>
                  <a:txBody>
                    <a:bodyPr/>
                    <a:lstStyle/>
                    <a:p>
                      <a:r>
                        <a:rPr lang="zh-CN" altLang="en-US" sz="1200" dirty="0">
                          <a:latin typeface="微软雅黑" panose="020B0503020204020204" charset="-122"/>
                          <a:ea typeface="微软雅黑" panose="020B0503020204020204" charset="-122"/>
                        </a:rPr>
                        <a:t>华为</a:t>
                      </a:r>
                    </a:p>
                  </a:txBody>
                  <a:tcPr marT="45727" marB="45727"/>
                </a:tc>
                <a:tc>
                  <a:txBody>
                    <a:bodyPr/>
                    <a:lstStyle/>
                    <a:p>
                      <a:r>
                        <a:rPr lang="en-US" altLang="zh-CN" sz="1200" dirty="0">
                          <a:latin typeface="微软雅黑" panose="020B0503020204020204" charset="-122"/>
                          <a:ea typeface="微软雅黑" panose="020B0503020204020204" charset="-122"/>
                        </a:rPr>
                        <a:t>2019</a:t>
                      </a:r>
                      <a:r>
                        <a:rPr lang="zh-CN" altLang="en-US" sz="1200" dirty="0">
                          <a:latin typeface="微软雅黑" panose="020B0503020204020204" charset="-122"/>
                          <a:ea typeface="微软雅黑" panose="020B0503020204020204" charset="-122"/>
                        </a:rPr>
                        <a:t>年</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半精度（</a:t>
                      </a:r>
                      <a:r>
                        <a:rPr lang="en-US" altLang="zh-CN" sz="1200" dirty="0">
                          <a:latin typeface="微软雅黑" panose="020B0503020204020204" charset="-122"/>
                          <a:ea typeface="微软雅黑" panose="020B0503020204020204" charset="-122"/>
                        </a:rPr>
                        <a:t>F16</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256T</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整数精度（</a:t>
                      </a:r>
                      <a:r>
                        <a:rPr lang="en-US" altLang="zh-CN" sz="1200" dirty="0">
                          <a:latin typeface="微软雅黑" panose="020B0503020204020204" charset="-122"/>
                          <a:ea typeface="微软雅黑" panose="020B0503020204020204" charset="-122"/>
                        </a:rPr>
                        <a:t>INT8</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512T</a:t>
                      </a:r>
                      <a:endParaRPr lang="zh-CN" altLang="en-US" sz="1200" dirty="0">
                        <a:latin typeface="微软雅黑" panose="020B0503020204020204" charset="-122"/>
                        <a:ea typeface="微软雅黑" panose="020B0503020204020204" charset="-122"/>
                      </a:endParaRPr>
                    </a:p>
                  </a:txBody>
                  <a:tcPr marT="45727" marB="45727"/>
                </a:tc>
                <a:extLst>
                  <a:ext uri="{0D108BD9-81ED-4DB2-BD59-A6C34878D82A}">
                    <a16:rowId xmlns:a16="http://schemas.microsoft.com/office/drawing/2014/main" val="10003"/>
                  </a:ext>
                </a:extLst>
              </a:tr>
              <a:tr h="280078">
                <a:tc>
                  <a:txBody>
                    <a:bodyPr/>
                    <a:lstStyle/>
                    <a:p>
                      <a:r>
                        <a:rPr lang="zh-CN" altLang="en-US" sz="1200" dirty="0">
                          <a:latin typeface="微软雅黑" panose="020B0503020204020204" charset="-122"/>
                          <a:ea typeface="微软雅黑" panose="020B0503020204020204" charset="-122"/>
                        </a:rPr>
                        <a:t>含光</a:t>
                      </a:r>
                      <a:r>
                        <a:rPr lang="en-US" altLang="zh-CN" sz="1200" dirty="0">
                          <a:latin typeface="微软雅黑" panose="020B0503020204020204" charset="-122"/>
                          <a:ea typeface="微软雅黑" panose="020B0503020204020204" charset="-122"/>
                        </a:rPr>
                        <a:t>800</a:t>
                      </a:r>
                      <a:endParaRPr lang="zh-CN" altLang="en-US" sz="1200" dirty="0">
                        <a:latin typeface="微软雅黑" panose="020B0503020204020204" charset="-122"/>
                        <a:ea typeface="微软雅黑" panose="020B0503020204020204" charset="-122"/>
                      </a:endParaRPr>
                    </a:p>
                  </a:txBody>
                  <a:tcPr marT="45727" marB="45727"/>
                </a:tc>
                <a:tc>
                  <a:txBody>
                    <a:bodyPr/>
                    <a:lstStyle/>
                    <a:p>
                      <a:r>
                        <a:rPr lang="zh-CN" altLang="en-US" sz="1200" dirty="0">
                          <a:latin typeface="微软雅黑" panose="020B0503020204020204" charset="-122"/>
                          <a:ea typeface="微软雅黑" panose="020B0503020204020204" charset="-122"/>
                        </a:rPr>
                        <a:t>阿里巴巴</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charset="-122"/>
                          <a:ea typeface="微软雅黑" panose="020B0503020204020204" charset="-122"/>
                        </a:rPr>
                        <a:t>2019</a:t>
                      </a:r>
                      <a:r>
                        <a:rPr lang="zh-CN" altLang="en-US" sz="1200" dirty="0">
                          <a:latin typeface="微软雅黑" panose="020B0503020204020204" charset="-122"/>
                          <a:ea typeface="微软雅黑" panose="020B0503020204020204" charset="-122"/>
                        </a:rPr>
                        <a:t>年</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charset="-122"/>
                          <a:ea typeface="微软雅黑" panose="020B0503020204020204" charset="-122"/>
                        </a:rPr>
                        <a:t>整数精度（</a:t>
                      </a:r>
                      <a:r>
                        <a:rPr lang="en-US" altLang="zh-CN" sz="1200" dirty="0">
                          <a:latin typeface="微软雅黑" panose="020B0503020204020204" charset="-122"/>
                          <a:ea typeface="微软雅黑" panose="020B0503020204020204" charset="-122"/>
                        </a:rPr>
                        <a:t>INT8</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825T</a:t>
                      </a:r>
                      <a:endParaRPr lang="zh-CN" altLang="en-US" sz="1200" dirty="0">
                        <a:latin typeface="微软雅黑" panose="020B0503020204020204" charset="-122"/>
                        <a:ea typeface="微软雅黑" panose="020B0503020204020204" charset="-122"/>
                      </a:endParaRPr>
                    </a:p>
                  </a:txBody>
                  <a:tcPr marT="45727" marB="45727"/>
                </a:tc>
                <a:extLst>
                  <a:ext uri="{0D108BD9-81ED-4DB2-BD59-A6C34878D82A}">
                    <a16:rowId xmlns:a16="http://schemas.microsoft.com/office/drawing/2014/main" val="1930495151"/>
                  </a:ext>
                </a:extLst>
              </a:tr>
              <a:tr h="274362">
                <a:tc>
                  <a:txBody>
                    <a:bodyPr/>
                    <a:lstStyle/>
                    <a:p>
                      <a:r>
                        <a:rPr lang="zh-CN" altLang="en-US" sz="1200" dirty="0">
                          <a:latin typeface="微软雅黑" panose="020B0503020204020204" charset="-122"/>
                          <a:ea typeface="微软雅黑" panose="020B0503020204020204" charset="-122"/>
                        </a:rPr>
                        <a:t>思元</a:t>
                      </a:r>
                      <a:r>
                        <a:rPr lang="en-US" altLang="zh-CN" sz="1200" dirty="0">
                          <a:latin typeface="微软雅黑" panose="020B0503020204020204" charset="-122"/>
                          <a:ea typeface="微软雅黑" panose="020B0503020204020204" charset="-122"/>
                        </a:rPr>
                        <a:t>290</a:t>
                      </a:r>
                      <a:r>
                        <a:rPr lang="zh-CN" altLang="en-US" sz="1200" dirty="0">
                          <a:latin typeface="微软雅黑" panose="020B0503020204020204" charset="-122"/>
                          <a:ea typeface="微软雅黑" panose="020B0503020204020204" charset="-122"/>
                        </a:rPr>
                        <a:t>芯片</a:t>
                      </a:r>
                    </a:p>
                  </a:txBody>
                  <a:tcPr marT="45727" marB="45727"/>
                </a:tc>
                <a:tc>
                  <a:txBody>
                    <a:bodyPr/>
                    <a:lstStyle/>
                    <a:p>
                      <a:r>
                        <a:rPr lang="zh-CN" altLang="en-US" sz="1200" dirty="0">
                          <a:latin typeface="微软雅黑" panose="020B0503020204020204" charset="-122"/>
                          <a:ea typeface="微软雅黑" panose="020B0503020204020204" charset="-122"/>
                        </a:rPr>
                        <a:t>寒武纪</a:t>
                      </a:r>
                    </a:p>
                  </a:txBody>
                  <a:tcPr marT="45727" marB="45727"/>
                </a:tc>
                <a:tc>
                  <a:txBody>
                    <a:bodyPr/>
                    <a:lstStyle/>
                    <a:p>
                      <a:r>
                        <a:rPr lang="en-US" altLang="zh-CN" sz="1200" dirty="0">
                          <a:latin typeface="微软雅黑" panose="020B0503020204020204" charset="-122"/>
                          <a:ea typeface="微软雅黑" panose="020B0503020204020204" charset="-122"/>
                        </a:rPr>
                        <a:t>2021</a:t>
                      </a:r>
                      <a:r>
                        <a:rPr lang="zh-CN" altLang="en-US" sz="1200" dirty="0">
                          <a:latin typeface="微软雅黑" panose="020B0503020204020204" charset="-122"/>
                          <a:ea typeface="微软雅黑" panose="020B0503020204020204" charset="-122"/>
                        </a:rPr>
                        <a:t>年</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整数精度（</a:t>
                      </a:r>
                      <a:r>
                        <a:rPr lang="en-US" altLang="zh-CN" sz="1200" dirty="0">
                          <a:latin typeface="微软雅黑" panose="020B0503020204020204" charset="-122"/>
                          <a:ea typeface="微软雅黑" panose="020B0503020204020204" charset="-122"/>
                        </a:rPr>
                        <a:t>INT8</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512T</a:t>
                      </a:r>
                      <a:endParaRPr lang="zh-CN" altLang="en-US" sz="1200" dirty="0">
                        <a:latin typeface="微软雅黑" panose="020B0503020204020204" charset="-122"/>
                        <a:ea typeface="微软雅黑" panose="020B0503020204020204" charset="-122"/>
                      </a:endParaRPr>
                    </a:p>
                  </a:txBody>
                  <a:tcPr marT="45727" marB="45727"/>
                </a:tc>
                <a:extLst>
                  <a:ext uri="{0D108BD9-81ED-4DB2-BD59-A6C34878D82A}">
                    <a16:rowId xmlns:a16="http://schemas.microsoft.com/office/drawing/2014/main" val="10004"/>
                  </a:ext>
                </a:extLst>
              </a:tr>
              <a:tr h="274362">
                <a:tc>
                  <a:txBody>
                    <a:bodyPr/>
                    <a:lstStyle/>
                    <a:p>
                      <a:r>
                        <a:rPr lang="zh-CN" altLang="en-US" sz="1200" dirty="0">
                          <a:latin typeface="微软雅黑" panose="020B0503020204020204" charset="-122"/>
                          <a:ea typeface="微软雅黑" panose="020B0503020204020204" charset="-122"/>
                        </a:rPr>
                        <a:t>昆仑</a:t>
                      </a:r>
                      <a:r>
                        <a:rPr lang="en-US" altLang="zh-CN" sz="1200" dirty="0">
                          <a:latin typeface="微软雅黑" panose="020B0503020204020204" charset="-122"/>
                          <a:ea typeface="微软雅黑" panose="020B0503020204020204" charset="-122"/>
                        </a:rPr>
                        <a:t>K200</a:t>
                      </a:r>
                      <a:r>
                        <a:rPr lang="zh-CN" altLang="en-US" sz="1200" dirty="0">
                          <a:latin typeface="微软雅黑" panose="020B0503020204020204" charset="-122"/>
                          <a:ea typeface="微软雅黑" panose="020B0503020204020204" charset="-122"/>
                        </a:rPr>
                        <a:t>加速卡</a:t>
                      </a:r>
                    </a:p>
                  </a:txBody>
                  <a:tcPr marT="45727" marB="45727"/>
                </a:tc>
                <a:tc>
                  <a:txBody>
                    <a:bodyPr/>
                    <a:lstStyle/>
                    <a:p>
                      <a:r>
                        <a:rPr lang="zh-CN" altLang="en-US" sz="1200" dirty="0">
                          <a:latin typeface="微软雅黑" panose="020B0503020204020204" charset="-122"/>
                          <a:ea typeface="微软雅黑" panose="020B0503020204020204" charset="-122"/>
                        </a:rPr>
                        <a:t>百度</a:t>
                      </a:r>
                    </a:p>
                  </a:txBody>
                  <a:tcPr marT="45727" marB="45727"/>
                </a:tc>
                <a:tc>
                  <a:txBody>
                    <a:bodyPr/>
                    <a:lstStyle/>
                    <a:p>
                      <a:r>
                        <a:rPr lang="en-US" altLang="zh-CN" sz="1200" dirty="0">
                          <a:latin typeface="微软雅黑" panose="020B0503020204020204" charset="-122"/>
                          <a:ea typeface="微软雅黑" panose="020B0503020204020204" charset="-122"/>
                        </a:rPr>
                        <a:t>2019</a:t>
                      </a:r>
                      <a:r>
                        <a:rPr lang="zh-CN" altLang="en-US" sz="1200" dirty="0">
                          <a:latin typeface="微软雅黑" panose="020B0503020204020204" charset="-122"/>
                          <a:ea typeface="微软雅黑" panose="020B0503020204020204" charset="-122"/>
                        </a:rPr>
                        <a:t>年</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charset="-122"/>
                          <a:ea typeface="微软雅黑" panose="020B0503020204020204" charset="-122"/>
                        </a:rPr>
                        <a:t>整数精度（</a:t>
                      </a:r>
                      <a:r>
                        <a:rPr lang="en-US" altLang="zh-CN" sz="1200" dirty="0">
                          <a:latin typeface="微软雅黑" panose="020B0503020204020204" charset="-122"/>
                          <a:ea typeface="微软雅黑" panose="020B0503020204020204" charset="-122"/>
                        </a:rPr>
                        <a:t>INT8</a:t>
                      </a:r>
                      <a:r>
                        <a:rPr lang="zh-CN" altLang="en-US" sz="1200" dirty="0">
                          <a:latin typeface="微软雅黑" panose="020B0503020204020204" charset="-122"/>
                          <a:ea typeface="微软雅黑" panose="020B0503020204020204" charset="-122"/>
                        </a:rPr>
                        <a:t>）</a:t>
                      </a:r>
                      <a:r>
                        <a:rPr lang="en-US" altLang="zh-CN" sz="1200" dirty="0">
                          <a:latin typeface="微软雅黑" panose="020B0503020204020204" charset="-122"/>
                          <a:ea typeface="微软雅黑" panose="020B0503020204020204" charset="-122"/>
                        </a:rPr>
                        <a:t>256T</a:t>
                      </a:r>
                      <a:endParaRPr lang="zh-CN" altLang="en-US" sz="1200" dirty="0">
                        <a:latin typeface="微软雅黑" panose="020B0503020204020204" charset="-122"/>
                        <a:ea typeface="微软雅黑" panose="020B0503020204020204" charset="-122"/>
                      </a:endParaRPr>
                    </a:p>
                  </a:txBody>
                  <a:tcPr marT="45727" marB="45727"/>
                </a:tc>
                <a:extLst>
                  <a:ext uri="{0D108BD9-81ED-4DB2-BD59-A6C34878D82A}">
                    <a16:rowId xmlns:a16="http://schemas.microsoft.com/office/drawing/2014/main" val="10005"/>
                  </a:ext>
                </a:extLst>
              </a:tr>
            </a:tbl>
          </a:graphicData>
        </a:graphic>
      </p:graphicFrame>
      <p:sp>
        <p:nvSpPr>
          <p:cNvPr id="42025" name="矩形 3"/>
          <p:cNvSpPr>
            <a:spLocks noChangeArrowheads="1"/>
          </p:cNvSpPr>
          <p:nvPr/>
        </p:nvSpPr>
        <p:spPr bwMode="auto">
          <a:xfrm>
            <a:off x="755649" y="5978338"/>
            <a:ext cx="7980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sz="1200" b="0" dirty="0">
                <a:latin typeface="微软雅黑" panose="020B0503020204020204" charset="-122"/>
                <a:ea typeface="微软雅黑" panose="020B0503020204020204" charset="-122"/>
              </a:rPr>
              <a:t>* 性能指标：</a:t>
            </a:r>
            <a:r>
              <a:rPr lang="en-US" altLang="zh-CN" sz="1200" b="0" dirty="0">
                <a:latin typeface="微软雅黑" panose="020B0503020204020204" charset="-122"/>
                <a:ea typeface="微软雅黑" panose="020B0503020204020204" charset="-122"/>
              </a:rPr>
              <a:t>FLOPS</a:t>
            </a:r>
            <a:r>
              <a:rPr lang="zh-CN" altLang="en-US" sz="1200" b="0" dirty="0">
                <a:latin typeface="微软雅黑" panose="020B0503020204020204" charset="-122"/>
                <a:ea typeface="微软雅黑" panose="020B0503020204020204" charset="-122"/>
              </a:rPr>
              <a:t>（</a:t>
            </a:r>
            <a:r>
              <a:rPr lang="en-US" altLang="zh-CN" sz="1200" b="0" dirty="0">
                <a:latin typeface="微软雅黑" panose="020B0503020204020204" charset="-122"/>
                <a:ea typeface="微软雅黑" panose="020B0503020204020204" charset="-122"/>
              </a:rPr>
              <a:t>floating-point operations per second</a:t>
            </a:r>
            <a:r>
              <a:rPr lang="zh-CN" altLang="en-US" sz="1200" b="0" dirty="0">
                <a:latin typeface="微软雅黑" panose="020B0503020204020204" charset="-122"/>
                <a:ea typeface="微软雅黑" panose="020B0503020204020204" charset="-122"/>
              </a:rPr>
              <a:t>），每秒所执行的浮点运算次数，</a:t>
            </a:r>
            <a:r>
              <a:rPr lang="en-US" altLang="zh-CN" sz="1200" b="0" dirty="0">
                <a:latin typeface="微软雅黑" panose="020B0503020204020204" charset="-122"/>
                <a:ea typeface="微软雅黑" panose="020B0503020204020204" charset="-122"/>
              </a:rPr>
              <a:t>1 TFLOPS</a:t>
            </a:r>
            <a:r>
              <a:rPr lang="zh-CN" altLang="en-US" sz="1200" b="0" dirty="0">
                <a:latin typeface="微软雅黑" panose="020B0503020204020204" charset="-122"/>
                <a:ea typeface="微软雅黑" panose="020B0503020204020204" charset="-122"/>
              </a:rPr>
              <a:t>（</a:t>
            </a:r>
            <a:r>
              <a:rPr lang="en-US" altLang="zh-CN" sz="1200" b="0" dirty="0">
                <a:latin typeface="微软雅黑" panose="020B0503020204020204" charset="-122"/>
                <a:ea typeface="微软雅黑" panose="020B0503020204020204" charset="-122"/>
              </a:rPr>
              <a:t>tera FLOPS</a:t>
            </a:r>
            <a:r>
              <a:rPr lang="zh-CN" altLang="en-US" sz="1200" b="0" dirty="0">
                <a:latin typeface="微软雅黑" panose="020B0503020204020204" charset="-122"/>
                <a:ea typeface="微软雅黑" panose="020B0503020204020204" charset="-122"/>
              </a:rPr>
              <a:t>）等于每秒一万亿（</a:t>
            </a:r>
            <a:r>
              <a:rPr lang="en-US" altLang="zh-CN" sz="1200" b="0" dirty="0">
                <a:latin typeface="微软雅黑" panose="020B0503020204020204" charset="-122"/>
                <a:ea typeface="微软雅黑" panose="020B0503020204020204" charset="-122"/>
              </a:rPr>
              <a:t>=10^12</a:t>
            </a:r>
            <a:r>
              <a:rPr lang="zh-CN" altLang="en-US" sz="1200" b="0" dirty="0">
                <a:latin typeface="微软雅黑" panose="020B0503020204020204" charset="-122"/>
                <a:ea typeface="微软雅黑" panose="020B0503020204020204" charset="-122"/>
              </a:rPr>
              <a:t>）次的浮点运算</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98425"/>
            <a:ext cx="8229600" cy="561975"/>
          </a:xfrm>
        </p:spPr>
        <p:txBody>
          <a:bodyPr>
            <a:normAutofit fontScale="90000"/>
          </a:bodyPr>
          <a:lstStyle/>
          <a:p>
            <a:r>
              <a:rPr lang="en-US" altLang="zh-CN" sz="3600"/>
              <a:t>AI</a:t>
            </a:r>
            <a:r>
              <a:rPr lang="zh-CN" altLang="en-US" sz="3600"/>
              <a:t>核心软硬件已成为国家重点战略布局</a:t>
            </a:r>
          </a:p>
        </p:txBody>
      </p:sp>
      <p:sp>
        <p:nvSpPr>
          <p:cNvPr id="8" name="矩形 7"/>
          <p:cNvSpPr/>
          <p:nvPr/>
        </p:nvSpPr>
        <p:spPr>
          <a:xfrm>
            <a:off x="184150" y="998538"/>
            <a:ext cx="8709025" cy="1077912"/>
          </a:xfrm>
          <a:prstGeom prst="rect">
            <a:avLst/>
          </a:prstGeom>
        </p:spPr>
        <p:txBody>
          <a:bodyPr>
            <a:spAutoFit/>
          </a:bodyPr>
          <a:lstStyle/>
          <a:p>
            <a:pPr marL="342900" indent="-342900" algn="just">
              <a:spcBef>
                <a:spcPts val="1200"/>
              </a:spcBef>
              <a:buFont typeface="Arial" panose="020B0604020202020204" pitchFamily="34" charset="0"/>
              <a:buChar char="•"/>
              <a:defRPr/>
            </a:pPr>
            <a:r>
              <a:rPr lang="en-US" altLang="zh-CN" b="1" kern="0" dirty="0">
                <a:latin typeface="微软雅黑" panose="020B0503020204020204" charset="-122"/>
                <a:ea typeface="微软雅黑" panose="020B0503020204020204" charset="-122"/>
              </a:rPr>
              <a:t>AI</a:t>
            </a:r>
            <a:r>
              <a:rPr lang="zh-CN" altLang="en-US" b="1" kern="0" dirty="0">
                <a:latin typeface="微软雅黑" panose="020B0503020204020204" charset="-122"/>
                <a:ea typeface="微软雅黑" panose="020B0503020204020204" charset="-122"/>
              </a:rPr>
              <a:t>核心软硬件技术也是“国之重器”，要不来，买不来，讨不来</a:t>
            </a:r>
            <a:endParaRPr lang="en-US" altLang="zh-CN" b="1" kern="0" dirty="0">
              <a:latin typeface="微软雅黑" panose="020B0503020204020204" charset="-122"/>
              <a:ea typeface="微软雅黑" panose="020B0503020204020204" charset="-122"/>
            </a:endParaRPr>
          </a:p>
          <a:p>
            <a:pPr marL="342900" indent="-342900" algn="just">
              <a:spcBef>
                <a:spcPts val="1200"/>
              </a:spcBef>
              <a:buFont typeface="Arial" panose="020B0604020202020204" pitchFamily="34" charset="0"/>
              <a:buChar char="•"/>
              <a:defRPr/>
            </a:pPr>
            <a:r>
              <a:rPr lang="en-US" altLang="zh-CN" b="1" kern="0" dirty="0">
                <a:solidFill>
                  <a:srgbClr val="FF0000"/>
                </a:solidFill>
                <a:latin typeface="微软雅黑" panose="020B0503020204020204" charset="-122"/>
                <a:ea typeface="微软雅黑" panose="020B0503020204020204" charset="-122"/>
              </a:rPr>
              <a:t>AI</a:t>
            </a:r>
            <a:r>
              <a:rPr lang="zh-CN" altLang="en-US" b="1" kern="0" dirty="0">
                <a:solidFill>
                  <a:srgbClr val="FF0000"/>
                </a:solidFill>
                <a:latin typeface="微软雅黑" panose="020B0503020204020204" charset="-122"/>
                <a:ea typeface="微软雅黑" panose="020B0503020204020204" charset="-122"/>
              </a:rPr>
              <a:t>核心软硬件技术研发能力的缺失与落后也得到了国家的高度重视，并在此方面进行了长远的战略布局</a:t>
            </a:r>
            <a:endParaRPr lang="en-US" altLang="zh-CN" b="1" kern="0" dirty="0">
              <a:solidFill>
                <a:srgbClr val="FF0000"/>
              </a:solidFill>
              <a:latin typeface="微软雅黑" panose="020B0503020204020204" charset="-122"/>
              <a:ea typeface="微软雅黑" panose="020B0503020204020204" charset="-122"/>
            </a:endParaRPr>
          </a:p>
        </p:txBody>
      </p:sp>
      <p:pic>
        <p:nvPicPr>
          <p:cNvPr id="44036"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788" y="2320925"/>
            <a:ext cx="4213225"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676275" y="3990975"/>
            <a:ext cx="3895725" cy="2693988"/>
          </a:xfrm>
          <a:prstGeom prst="rect">
            <a:avLst/>
          </a:prstGeom>
        </p:spPr>
        <p:txBody>
          <a:bodyPr>
            <a:spAutoFit/>
          </a:bodyPr>
          <a:lstStyle/>
          <a:p>
            <a:pPr marL="342900" indent="-342900" algn="just">
              <a:spcBef>
                <a:spcPts val="1200"/>
              </a:spcBef>
              <a:buFont typeface="Arial" panose="020B0604020202020204" pitchFamily="34" charset="0"/>
              <a:buChar char="•"/>
              <a:defRPr/>
            </a:pPr>
            <a:r>
              <a:rPr lang="en-US" altLang="zh-CN" sz="1300" b="1" kern="0" dirty="0">
                <a:latin typeface="微软雅黑" panose="020B0503020204020204" charset="-122"/>
                <a:ea typeface="微软雅黑" panose="020B0503020204020204" charset="-122"/>
              </a:rPr>
              <a:t>2021</a:t>
            </a:r>
            <a:r>
              <a:rPr lang="zh-CN" altLang="en-US" sz="1300" b="1" kern="0" dirty="0">
                <a:latin typeface="微软雅黑" panose="020B0503020204020204" charset="-122"/>
                <a:ea typeface="微软雅黑" panose="020B0503020204020204" charset="-122"/>
              </a:rPr>
              <a:t>年</a:t>
            </a:r>
            <a:r>
              <a:rPr lang="en-US" altLang="zh-CN" sz="1300" b="1" kern="0" dirty="0">
                <a:latin typeface="微软雅黑" panose="020B0503020204020204" charset="-122"/>
                <a:ea typeface="微软雅黑" panose="020B0503020204020204" charset="-122"/>
              </a:rPr>
              <a:t>3</a:t>
            </a:r>
            <a:r>
              <a:rPr lang="zh-CN" altLang="en-US" sz="1300" b="1" kern="0" dirty="0">
                <a:latin typeface="微软雅黑" panose="020B0503020204020204" charset="-122"/>
                <a:ea typeface="微软雅黑" panose="020B0503020204020204" charset="-122"/>
              </a:rPr>
              <a:t>月</a:t>
            </a:r>
            <a:r>
              <a:rPr lang="en-US" altLang="zh-CN" sz="1300" b="1" kern="0" dirty="0">
                <a:latin typeface="微软雅黑" panose="020B0503020204020204" charset="-122"/>
                <a:ea typeface="微软雅黑" panose="020B0503020204020204" charset="-122"/>
              </a:rPr>
              <a:t>13</a:t>
            </a:r>
            <a:r>
              <a:rPr lang="zh-CN" altLang="en-US" sz="1300" b="1" kern="0" dirty="0">
                <a:latin typeface="微软雅黑" panose="020B0503020204020204" charset="-122"/>
                <a:ea typeface="微软雅黑" panose="020B0503020204020204" charset="-122"/>
              </a:rPr>
              <a:t>日，</a:t>
            </a:r>
            <a:r>
              <a:rPr lang="zh-CN" altLang="en-US" sz="1300" b="1" kern="0" dirty="0">
                <a:solidFill>
                  <a:srgbClr val="0000FF"/>
                </a:solidFill>
                <a:latin typeface="微软雅黑" panose="020B0503020204020204" charset="-122"/>
                <a:ea typeface="微软雅黑" panose="020B0503020204020204" charset="-122"/>
              </a:rPr>
              <a:t>新华社公布了</a:t>
            </a:r>
            <a:r>
              <a:rPr lang="en-US" altLang="zh-CN" sz="1300" b="1" kern="0" dirty="0">
                <a:solidFill>
                  <a:srgbClr val="0000FF"/>
                </a:solidFill>
                <a:latin typeface="微软雅黑" panose="020B0503020204020204" charset="-122"/>
                <a:ea typeface="微软雅黑" panose="020B0503020204020204" charset="-122"/>
              </a:rPr>
              <a:t>《</a:t>
            </a:r>
            <a:r>
              <a:rPr lang="zh-CN" altLang="en-US" sz="1300" b="1" kern="0" dirty="0">
                <a:solidFill>
                  <a:srgbClr val="0000FF"/>
                </a:solidFill>
                <a:latin typeface="微软雅黑" panose="020B0503020204020204" charset="-122"/>
                <a:ea typeface="微软雅黑" panose="020B0503020204020204" charset="-122"/>
              </a:rPr>
              <a:t>中华人民共和国国民经济和社会发展第十四个五年规划和</a:t>
            </a:r>
            <a:r>
              <a:rPr lang="en-US" altLang="zh-CN" sz="1300" b="1" kern="0" dirty="0">
                <a:solidFill>
                  <a:srgbClr val="0000FF"/>
                </a:solidFill>
                <a:latin typeface="微软雅黑" panose="020B0503020204020204" charset="-122"/>
                <a:ea typeface="微软雅黑" panose="020B0503020204020204" charset="-122"/>
              </a:rPr>
              <a:t>2035</a:t>
            </a:r>
            <a:r>
              <a:rPr lang="zh-CN" altLang="en-US" sz="1300" b="1" kern="0" dirty="0">
                <a:solidFill>
                  <a:srgbClr val="0000FF"/>
                </a:solidFill>
                <a:latin typeface="微软雅黑" panose="020B0503020204020204" charset="-122"/>
                <a:ea typeface="微软雅黑" panose="020B0503020204020204" charset="-122"/>
              </a:rPr>
              <a:t>年远景目标纲要</a:t>
            </a:r>
            <a:r>
              <a:rPr lang="en-US" altLang="zh-CN" sz="1300" b="1" kern="0" dirty="0">
                <a:solidFill>
                  <a:srgbClr val="0000FF"/>
                </a:solidFill>
                <a:latin typeface="微软雅黑" panose="020B0503020204020204" charset="-122"/>
                <a:ea typeface="微软雅黑" panose="020B0503020204020204" charset="-122"/>
              </a:rPr>
              <a:t>》</a:t>
            </a:r>
            <a:r>
              <a:rPr lang="zh-CN" altLang="en-US" sz="1300" b="1" kern="0" dirty="0">
                <a:solidFill>
                  <a:srgbClr val="0000FF"/>
                </a:solidFill>
                <a:latin typeface="微软雅黑" panose="020B0503020204020204" charset="-122"/>
                <a:ea typeface="微软雅黑" panose="020B0503020204020204" charset="-122"/>
              </a:rPr>
              <a:t>（以下简称：纲要）</a:t>
            </a:r>
            <a:r>
              <a:rPr lang="zh-CN" altLang="en-US" sz="1300" b="1" kern="0" dirty="0">
                <a:latin typeface="微软雅黑" panose="020B0503020204020204" charset="-122"/>
                <a:ea typeface="微软雅黑" panose="020B0503020204020204" charset="-122"/>
              </a:rPr>
              <a:t>。纲要在人工智能发展布局方面中重点强调：</a:t>
            </a:r>
            <a:r>
              <a:rPr lang="zh-CN" altLang="en-US" sz="1300" b="1" kern="0" dirty="0">
                <a:solidFill>
                  <a:srgbClr val="0000FF"/>
                </a:solidFill>
                <a:latin typeface="微软雅黑" panose="020B0503020204020204" charset="-122"/>
                <a:ea typeface="微软雅黑" panose="020B0503020204020204" charset="-122"/>
              </a:rPr>
              <a:t>突破核心技术。人工智能相关技术逐步成为“事关国家安全和发展全局的基础核心领域</a:t>
            </a:r>
            <a:r>
              <a:rPr lang="zh-CN" altLang="en-US" sz="1300" b="1" kern="0" dirty="0">
                <a:latin typeface="微软雅黑" panose="020B0503020204020204" charset="-122"/>
                <a:ea typeface="微软雅黑" panose="020B0503020204020204" charset="-122"/>
              </a:rPr>
              <a:t>”。为进一步推动解决我国人工智能核心技术中的不足和短板，纲要提出十四五期间将通过一批具有前瞻性、战略性的国家重大科技项目，带动产业界逐步</a:t>
            </a:r>
            <a:r>
              <a:rPr lang="zh-CN" altLang="en-US" sz="1300" b="1" kern="0" dirty="0">
                <a:solidFill>
                  <a:srgbClr val="FF0000"/>
                </a:solidFill>
                <a:latin typeface="微软雅黑" panose="020B0503020204020204" charset="-122"/>
                <a:ea typeface="微软雅黑" panose="020B0503020204020204" charset="-122"/>
              </a:rPr>
              <a:t>突破前沿基础理论和算法，研发专用芯片，构建深度学习框架等开源算法平台</a:t>
            </a:r>
            <a:r>
              <a:rPr lang="zh-CN" altLang="en-US" sz="1300" b="1" kern="0" dirty="0">
                <a:latin typeface="微软雅黑" panose="020B0503020204020204" charset="-122"/>
                <a:ea typeface="微软雅黑" panose="020B0503020204020204" charset="-122"/>
              </a:rPr>
              <a:t>，并在学习推理决策、图像图形、语音视频、自然语言识别处理等领域创新与迭代应用。</a:t>
            </a:r>
            <a:endParaRPr lang="en-US" altLang="zh-CN" sz="1300" b="1" kern="0" dirty="0">
              <a:latin typeface="微软雅黑" panose="020B0503020204020204" charset="-122"/>
              <a:ea typeface="微软雅黑" panose="020B0503020204020204" charset="-122"/>
            </a:endParaRPr>
          </a:p>
        </p:txBody>
      </p:sp>
      <p:pic>
        <p:nvPicPr>
          <p:cNvPr id="44038"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725" y="2400300"/>
            <a:ext cx="3059113"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4875213" y="4202113"/>
            <a:ext cx="3894137" cy="1892300"/>
          </a:xfrm>
          <a:prstGeom prst="rect">
            <a:avLst/>
          </a:prstGeom>
        </p:spPr>
        <p:txBody>
          <a:bodyPr>
            <a:spAutoFit/>
          </a:bodyPr>
          <a:lstStyle/>
          <a:p>
            <a:pPr marL="342900" indent="-342900" algn="just">
              <a:spcBef>
                <a:spcPts val="1200"/>
              </a:spcBef>
              <a:buFont typeface="Arial" panose="020B0604020202020204" pitchFamily="34" charset="0"/>
              <a:buChar char="•"/>
              <a:defRPr/>
            </a:pPr>
            <a:r>
              <a:rPr lang="zh-CN" altLang="en-US" sz="1300" b="1" kern="0" dirty="0">
                <a:latin typeface="微软雅黑" panose="020B0503020204020204" charset="-122"/>
                <a:ea typeface="微软雅黑" panose="020B0503020204020204" charset="-122"/>
              </a:rPr>
              <a:t>为落实</a:t>
            </a:r>
            <a:r>
              <a:rPr lang="en-US" altLang="zh-CN" sz="1300" b="1" kern="0" dirty="0">
                <a:latin typeface="微软雅黑" panose="020B0503020204020204" charset="-122"/>
                <a:ea typeface="微软雅黑" panose="020B0503020204020204" charset="-122"/>
              </a:rPr>
              <a:t>《</a:t>
            </a:r>
            <a:r>
              <a:rPr lang="zh-CN" altLang="en-US" sz="1300" b="1" kern="0" dirty="0">
                <a:latin typeface="微软雅黑" panose="020B0503020204020204" charset="-122"/>
                <a:ea typeface="微软雅黑" panose="020B0503020204020204" charset="-122"/>
              </a:rPr>
              <a:t>新一代人工智能发展规划</a:t>
            </a:r>
            <a:r>
              <a:rPr lang="en-US" altLang="zh-CN" sz="1300" b="1" kern="0" dirty="0">
                <a:latin typeface="微软雅黑" panose="020B0503020204020204" charset="-122"/>
                <a:ea typeface="微软雅黑" panose="020B0503020204020204" charset="-122"/>
              </a:rPr>
              <a:t>》</a:t>
            </a:r>
            <a:r>
              <a:rPr lang="zh-CN" altLang="en-US" sz="1300" b="1" kern="0" dirty="0">
                <a:latin typeface="微软雅黑" panose="020B0503020204020204" charset="-122"/>
                <a:ea typeface="微软雅黑" panose="020B0503020204020204" charset="-122"/>
              </a:rPr>
              <a:t>，科技部启动</a:t>
            </a:r>
            <a:r>
              <a:rPr lang="zh-CN" altLang="en-US" sz="1300" b="1" kern="0" dirty="0">
                <a:solidFill>
                  <a:srgbClr val="0000FF"/>
                </a:solidFill>
                <a:latin typeface="微软雅黑" panose="020B0503020204020204" charset="-122"/>
                <a:ea typeface="微软雅黑" panose="020B0503020204020204" charset="-122"/>
              </a:rPr>
              <a:t>国家科技创新</a:t>
            </a:r>
            <a:r>
              <a:rPr lang="en-US" altLang="zh-CN" sz="1300" b="1" kern="0" dirty="0">
                <a:solidFill>
                  <a:srgbClr val="0000FF"/>
                </a:solidFill>
                <a:latin typeface="微软雅黑" panose="020B0503020204020204" charset="-122"/>
                <a:ea typeface="微软雅黑" panose="020B0503020204020204" charset="-122"/>
              </a:rPr>
              <a:t>2030”</a:t>
            </a:r>
            <a:r>
              <a:rPr lang="zh-CN" altLang="en-US" sz="1300" b="1" kern="0" dirty="0">
                <a:solidFill>
                  <a:srgbClr val="0000FF"/>
                </a:solidFill>
                <a:latin typeface="微软雅黑" panose="020B0503020204020204" charset="-122"/>
                <a:ea typeface="微软雅黑" panose="020B0503020204020204" charset="-122"/>
              </a:rPr>
              <a:t>新一代人工智能</a:t>
            </a:r>
            <a:r>
              <a:rPr lang="en-US" altLang="zh-CN" sz="1300" b="1" kern="0" dirty="0">
                <a:solidFill>
                  <a:srgbClr val="0000FF"/>
                </a:solidFill>
                <a:latin typeface="微软雅黑" panose="020B0503020204020204" charset="-122"/>
                <a:ea typeface="微软雅黑" panose="020B0503020204020204" charset="-122"/>
              </a:rPr>
              <a:t>”</a:t>
            </a:r>
            <a:r>
              <a:rPr lang="zh-CN" altLang="en-US" sz="1300" b="1" kern="0" dirty="0">
                <a:solidFill>
                  <a:srgbClr val="0000FF"/>
                </a:solidFill>
                <a:latin typeface="微软雅黑" panose="020B0503020204020204" charset="-122"/>
                <a:ea typeface="微软雅黑" panose="020B0503020204020204" charset="-122"/>
              </a:rPr>
              <a:t>重大项目</a:t>
            </a:r>
            <a:r>
              <a:rPr lang="zh-CN" altLang="en-US" sz="1300" b="1" kern="0" dirty="0">
                <a:latin typeface="微软雅黑" panose="020B0503020204020204" charset="-122"/>
                <a:ea typeface="微软雅黑" panose="020B0503020204020204" charset="-122"/>
              </a:rPr>
              <a:t>，在</a:t>
            </a:r>
            <a:r>
              <a:rPr lang="en-US" altLang="zh-CN" sz="1300" b="1" kern="0" dirty="0">
                <a:latin typeface="微软雅黑" panose="020B0503020204020204" charset="-122"/>
                <a:ea typeface="微软雅黑" panose="020B0503020204020204" charset="-122"/>
              </a:rPr>
              <a:t>2021</a:t>
            </a:r>
            <a:r>
              <a:rPr lang="zh-CN" altLang="en-US" sz="1300" b="1" kern="0" dirty="0">
                <a:latin typeface="微软雅黑" panose="020B0503020204020204" charset="-122"/>
                <a:ea typeface="微软雅黑" panose="020B0503020204020204" charset="-122"/>
              </a:rPr>
              <a:t>年度项目申报指南中，</a:t>
            </a:r>
            <a:r>
              <a:rPr lang="zh-CN" altLang="en-US" sz="1300" b="1" kern="0" dirty="0">
                <a:solidFill>
                  <a:srgbClr val="FF0000"/>
                </a:solidFill>
                <a:latin typeface="微软雅黑" panose="020B0503020204020204" charset="-122"/>
                <a:ea typeface="微软雅黑" panose="020B0503020204020204" charset="-122"/>
              </a:rPr>
              <a:t>明确指出将“新一代人工智能基础软硬件支撑体系”作为重大攻关项目，研究访存密集型和计算密集混合的智能计算范式；研究芯片通用性和可编程性；研究新型智能计算体系结构、内存子系统、编程和编译框架等配套基础软件和工具链</a:t>
            </a:r>
            <a:endParaRPr lang="en-US" altLang="zh-CN" sz="1300" b="1" kern="0"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b="1" dirty="0">
                <a:latin typeface="Times New Roman" panose="02020603050405020304" pitchFamily="18" charset="0"/>
                <a:cs typeface="Times New Roman" panose="02020603050405020304" pitchFamily="18" charset="0"/>
              </a:rPr>
              <a:t>智能软件综合研究</a:t>
            </a:r>
            <a:endParaRPr lang="zh-CN" altLang="en-US" sz="40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32229" y="1058284"/>
            <a:ext cx="8650514" cy="3333177"/>
          </a:xfrm>
        </p:spPr>
        <p:txBody>
          <a:bodyPr>
            <a:normAutofit lnSpcReduction="10000"/>
          </a:bodyPr>
          <a:lstStyle/>
          <a:p>
            <a:r>
              <a:rPr lang="zh-CN" altLang="en-US" sz="1800" dirty="0">
                <a:latin typeface="Times New Roman" panose="02020603050405020304" pitchFamily="18" charset="0"/>
                <a:cs typeface="Times New Roman" panose="02020603050405020304" pitchFamily="18" charset="0"/>
              </a:rPr>
              <a:t>参考书</a:t>
            </a:r>
            <a:r>
              <a:rPr lang="en-US" altLang="zh-CN" sz="1800" dirty="0">
                <a:latin typeface="Times New Roman" panose="02020603050405020304" pitchFamily="18" charset="0"/>
                <a:cs typeface="Times New Roman" panose="02020603050405020304" pitchFamily="18" charset="0"/>
              </a:rPr>
              <a:t>:</a:t>
            </a:r>
          </a:p>
          <a:p>
            <a:pPr marL="0" indent="0">
              <a:buNone/>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周志华，</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机器学习</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，清华大学出版社，</a:t>
            </a:r>
            <a:r>
              <a:rPr lang="en-US" altLang="zh-CN" sz="1800" dirty="0">
                <a:latin typeface="Times New Roman" panose="02020603050405020304" pitchFamily="18" charset="0"/>
                <a:cs typeface="Times New Roman" panose="02020603050405020304" pitchFamily="18" charset="0"/>
              </a:rPr>
              <a:t>2016</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rPr>
              <a:t>[2] </a:t>
            </a:r>
            <a:r>
              <a:rPr lang="zh-CN" altLang="en-US" sz="1800" dirty="0">
                <a:latin typeface="Times New Roman" panose="02020603050405020304" pitchFamily="18" charset="0"/>
                <a:cs typeface="Times New Roman" panose="02020603050405020304" pitchFamily="18" charset="0"/>
              </a:rPr>
              <a:t>吴恩达，</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机器学习</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斯坦福大学公开课。</a:t>
            </a:r>
            <a:r>
              <a:rPr lang="en-US" altLang="zh-CN" sz="1800" dirty="0">
                <a:latin typeface="Times New Roman" panose="02020603050405020304" pitchFamily="18" charset="0"/>
                <a:cs typeface="Times New Roman" panose="02020603050405020304" pitchFamily="18" charset="0"/>
                <a:hlinkClick r:id="rId5"/>
              </a:rPr>
              <a:t>https://open.163.com/newview/movie/free?pid=M6SGF6VB4&amp;mid=M6SGHFBMC</a:t>
            </a:r>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rPr>
              <a:t>[3] </a:t>
            </a:r>
            <a:r>
              <a:rPr lang="zh-CN" altLang="en-US" sz="1800" dirty="0">
                <a:latin typeface="Times New Roman" panose="02020603050405020304" pitchFamily="18" charset="0"/>
                <a:cs typeface="Times New Roman" panose="02020603050405020304" pitchFamily="18" charset="0"/>
              </a:rPr>
              <a:t>雷明</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机器学习与应用</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，清华大学出版社，</a:t>
            </a:r>
            <a:r>
              <a:rPr lang="en-US" altLang="zh-CN" sz="1800" dirty="0">
                <a:latin typeface="Times New Roman" panose="02020603050405020304" pitchFamily="18" charset="0"/>
                <a:cs typeface="Times New Roman" panose="02020603050405020304" pitchFamily="18" charset="0"/>
              </a:rPr>
              <a:t>2018</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rPr>
              <a:t>[4] </a:t>
            </a:r>
            <a:r>
              <a:rPr lang="zh-CN" altLang="en-US" sz="1800" dirty="0">
                <a:latin typeface="Times New Roman" panose="02020603050405020304" pitchFamily="18" charset="0"/>
                <a:cs typeface="Times New Roman" panose="02020603050405020304" pitchFamily="18" charset="0"/>
              </a:rPr>
              <a:t>麦络等，</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机器学习系统：设计和实现</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hlinkClick r:id="rId6"/>
              </a:rPr>
              <a:t>https://openmlsys.github.io/index.html</a:t>
            </a:r>
            <a:endParaRPr lang="en-US" altLang="zh-CN" sz="1800" dirty="0">
              <a:latin typeface="Times New Roman" panose="02020603050405020304" pitchFamily="18" charset="0"/>
              <a:cs typeface="Times New Roman" panose="02020603050405020304" pitchFamily="18" charset="0"/>
            </a:endParaRPr>
          </a:p>
          <a:p>
            <a:pPr marL="0" indent="0">
              <a:buNone/>
            </a:pPr>
            <a:r>
              <a:rPr lang="en-US" altLang="zh-CN" sz="1800" dirty="0">
                <a:latin typeface="Times New Roman" panose="02020603050405020304" pitchFamily="18" charset="0"/>
                <a:cs typeface="Times New Roman" panose="02020603050405020304" pitchFamily="18" charset="0"/>
              </a:rPr>
              <a:t>[5] </a:t>
            </a:r>
            <a:r>
              <a:rPr lang="zh-CN" altLang="en-US" sz="1800" dirty="0">
                <a:latin typeface="Times New Roman" panose="02020603050405020304" pitchFamily="18" charset="0"/>
                <a:cs typeface="Times New Roman" panose="02020603050405020304" pitchFamily="18" charset="0"/>
              </a:rPr>
              <a:t>杰夫史密斯，</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机器学习系统</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，清华大学出版社，</a:t>
            </a:r>
            <a:r>
              <a:rPr lang="en-US" altLang="zh-CN" sz="1800" dirty="0">
                <a:latin typeface="Times New Roman" panose="02020603050405020304" pitchFamily="18" charset="0"/>
                <a:cs typeface="Times New Roman" panose="02020603050405020304" pitchFamily="18" charset="0"/>
              </a:rPr>
              <a:t>2019.</a:t>
            </a:r>
          </a:p>
          <a:p>
            <a:pPr marL="0" indent="0">
              <a:buNone/>
            </a:pPr>
            <a:r>
              <a:rPr lang="en-US" altLang="zh-CN" sz="1800" dirty="0">
                <a:latin typeface="Times New Roman" panose="02020603050405020304" pitchFamily="18" charset="0"/>
                <a:cs typeface="Times New Roman" panose="02020603050405020304" pitchFamily="18" charset="0"/>
              </a:rPr>
              <a:t>[6] </a:t>
            </a:r>
            <a:r>
              <a:rPr lang="zh-CN" altLang="en-US" sz="1800" dirty="0">
                <a:latin typeface="Times New Roman" panose="02020603050405020304" pitchFamily="18" charset="0"/>
                <a:cs typeface="Times New Roman" panose="02020603050405020304" pitchFamily="18" charset="0"/>
              </a:rPr>
              <a:t>赫德林</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德</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庞特维斯</a:t>
            </a:r>
            <a:r>
              <a:rPr lang="en-US" altLang="zh-CN" sz="1800" dirty="0">
                <a:latin typeface="Times New Roman" panose="02020603050405020304" pitchFamily="18" charset="0"/>
                <a:cs typeface="Times New Roman" panose="02020603050405020304" pitchFamily="18" charset="0"/>
              </a:rPr>
              <a:t>, 《AI</a:t>
            </a:r>
            <a:r>
              <a:rPr lang="zh-CN" altLang="en-US" sz="1800" dirty="0">
                <a:latin typeface="Times New Roman" panose="02020603050405020304" pitchFamily="18" charset="0"/>
                <a:cs typeface="Times New Roman" panose="02020603050405020304" pitchFamily="18" charset="0"/>
              </a:rPr>
              <a:t>速成课</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从</a:t>
            </a:r>
            <a:r>
              <a:rPr lang="en-US" altLang="zh-CN" sz="1800" dirty="0">
                <a:latin typeface="Times New Roman" panose="02020603050405020304" pitchFamily="18" charset="0"/>
                <a:cs typeface="Times New Roman" panose="02020603050405020304" pitchFamily="18" charset="0"/>
              </a:rPr>
              <a:t>AI</a:t>
            </a:r>
            <a:r>
              <a:rPr lang="zh-CN" altLang="en-US" sz="1800" dirty="0">
                <a:latin typeface="Times New Roman" panose="02020603050405020304" pitchFamily="18" charset="0"/>
                <a:cs typeface="Times New Roman" panose="02020603050405020304" pitchFamily="18" charset="0"/>
              </a:rPr>
              <a:t>编程到构建智能软件</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，机械工业出版社，</a:t>
            </a:r>
            <a:r>
              <a:rPr lang="en-US" altLang="zh-CN" sz="1800" dirty="0">
                <a:latin typeface="Times New Roman" panose="02020603050405020304" pitchFamily="18" charset="0"/>
                <a:cs typeface="Times New Roman" panose="02020603050405020304" pitchFamily="18" charset="0"/>
              </a:rPr>
              <a:t>2020</a:t>
            </a:r>
            <a:r>
              <a:rPr lang="zh-CN" altLang="en-US" sz="1800" dirty="0">
                <a:latin typeface="Times New Roman" panose="02020603050405020304" pitchFamily="18" charset="0"/>
                <a:cs typeface="Times New Roman" panose="02020603050405020304" pitchFamily="18" charset="0"/>
              </a:rPr>
              <a:t>。</a:t>
            </a:r>
            <a:endParaRPr lang="en-US" altLang="zh-CN" sz="18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4" name="图片 13"/>
          <p:cNvPicPr>
            <a:picLocks noChangeAspect="1"/>
          </p:cNvPicPr>
          <p:nvPr/>
        </p:nvPicPr>
        <p:blipFill rotWithShape="1">
          <a:blip r:embed="rId7" cstate="print">
            <a:extLst>
              <a:ext uri="{28A0092B-C50C-407E-A947-70E740481C1C}">
                <a14:useLocalDpi xmlns:a14="http://schemas.microsoft.com/office/drawing/2010/main" val="0"/>
              </a:ext>
            </a:extLst>
          </a:blip>
          <a:srcRect l="11952" t="11708" r="10162" b="10081"/>
          <a:stretch/>
        </p:blipFill>
        <p:spPr>
          <a:xfrm>
            <a:off x="116455" y="4445630"/>
            <a:ext cx="2373965" cy="2383871"/>
          </a:xfrm>
          <a:prstGeom prst="rect">
            <a:avLst/>
          </a:prstGeom>
        </p:spPr>
      </p:pic>
      <p:pic>
        <p:nvPicPr>
          <p:cNvPr id="31746" name="Picture 2" descr="机器学习与应用&#10;全面系统地讲述机器学习算法与理论，论证推导详细，深入浅出。并配以算法使用实验代码，知名库源代码分析，以及实际应用介绍"/>
          <p:cNvPicPr>
            <a:picLocks noChangeAspect="1" noChangeArrowheads="1"/>
          </p:cNvPicPr>
          <p:nvPr/>
        </p:nvPicPr>
        <p:blipFill rotWithShape="1">
          <a:blip r:embed="rId8">
            <a:extLst>
              <a:ext uri="{28A0092B-C50C-407E-A947-70E740481C1C}">
                <a14:useLocalDpi xmlns:a14="http://schemas.microsoft.com/office/drawing/2010/main" val="0"/>
              </a:ext>
            </a:extLst>
          </a:blip>
          <a:srcRect l="15638" t="2297" r="11956" b="9618"/>
          <a:stretch/>
        </p:blipFill>
        <p:spPr bwMode="auto">
          <a:xfrm>
            <a:off x="2301584" y="4412680"/>
            <a:ext cx="1931068" cy="23492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openmlsys.github.io/_images/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12133" y="4443408"/>
            <a:ext cx="2287773" cy="2287773"/>
          </a:xfrm>
          <a:prstGeom prst="rect">
            <a:avLst/>
          </a:prstGeom>
          <a:solidFill>
            <a:schemeClr val="bg1"/>
          </a:solidFill>
        </p:spPr>
      </p:pic>
      <p:pic>
        <p:nvPicPr>
          <p:cNvPr id="5" name="图片 4"/>
          <p:cNvPicPr>
            <a:picLocks noChangeAspect="1"/>
          </p:cNvPicPr>
          <p:nvPr/>
        </p:nvPicPr>
        <p:blipFill>
          <a:blip r:embed="rId10"/>
          <a:stretch>
            <a:fillRect/>
          </a:stretch>
        </p:blipFill>
        <p:spPr>
          <a:xfrm>
            <a:off x="6707131" y="4328668"/>
            <a:ext cx="1916430" cy="2434590"/>
          </a:xfrm>
          <a:prstGeom prst="rect">
            <a:avLst/>
          </a:prstGeom>
        </p:spPr>
      </p:pic>
    </p:spTree>
    <p:extLst>
      <p:ext uri="{BB962C8B-B14F-4D97-AF65-F5344CB8AC3E}">
        <p14:creationId xmlns:p14="http://schemas.microsoft.com/office/powerpoint/2010/main" val="1197864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dirty="0">
                <a:latin typeface="Times New Roman" panose="02020603050405020304" pitchFamily="18" charset="0"/>
                <a:cs typeface="Times New Roman" panose="02020603050405020304" pitchFamily="18" charset="0"/>
              </a:rPr>
              <a:t>第</a:t>
            </a:r>
            <a:r>
              <a:rPr lang="en-US" altLang="zh-CN" sz="4000" dirty="0">
                <a:latin typeface="Times New Roman" panose="02020603050405020304" pitchFamily="18" charset="0"/>
                <a:cs typeface="Times New Roman" panose="02020603050405020304" pitchFamily="18" charset="0"/>
              </a:rPr>
              <a:t>1</a:t>
            </a:r>
            <a:r>
              <a:rPr lang="zh-CN" altLang="en-US" sz="4000" dirty="0">
                <a:latin typeface="Times New Roman" panose="02020603050405020304" pitchFamily="18" charset="0"/>
                <a:cs typeface="Times New Roman" panose="02020603050405020304" pitchFamily="18" charset="0"/>
              </a:rPr>
              <a:t>章  绪论</a:t>
            </a:r>
          </a:p>
        </p:txBody>
      </p:sp>
      <p:sp>
        <p:nvSpPr>
          <p:cNvPr id="3" name="内容占位符 2"/>
          <p:cNvSpPr>
            <a:spLocks noGrp="1"/>
          </p:cNvSpPr>
          <p:nvPr>
            <p:ph idx="1"/>
          </p:nvPr>
        </p:nvSpPr>
        <p:spPr>
          <a:xfrm>
            <a:off x="628650" y="1232452"/>
            <a:ext cx="7886700" cy="4257521"/>
          </a:xfrm>
        </p:spPr>
        <p:txBody>
          <a:bodyPr/>
          <a:lstStyle/>
          <a:p>
            <a:r>
              <a:rPr lang="en-US" altLang="zh-CN" dirty="0">
                <a:latin typeface="Times New Roman" panose="02020603050405020304" pitchFamily="18" charset="0"/>
                <a:cs typeface="Times New Roman" panose="02020603050405020304" pitchFamily="18" charset="0"/>
              </a:rPr>
              <a:t>1.1 </a:t>
            </a:r>
            <a:r>
              <a:rPr lang="zh-CN" altLang="en-US" dirty="0">
                <a:latin typeface="Times New Roman" panose="02020603050405020304" pitchFamily="18" charset="0"/>
                <a:cs typeface="Times New Roman" panose="02020603050405020304" pitchFamily="18" charset="0"/>
              </a:rPr>
              <a:t>引言</a:t>
            </a:r>
            <a:endParaRPr lang="en-US" altLang="zh-CN" dirty="0">
              <a:latin typeface="Times New Roman" panose="02020603050405020304" pitchFamily="18" charset="0"/>
              <a:cs typeface="Times New Roman" panose="02020603050405020304" pitchFamily="18" charset="0"/>
            </a:endParaRPr>
          </a:p>
          <a:p>
            <a:r>
              <a:rPr lang="en-US" altLang="zh-CN" u="sng" dirty="0">
                <a:solidFill>
                  <a:schemeClr val="accent6">
                    <a:lumMod val="75000"/>
                  </a:schemeClr>
                </a:solidFill>
                <a:latin typeface="Times New Roman" panose="02020603050405020304" pitchFamily="18" charset="0"/>
                <a:cs typeface="Times New Roman" panose="02020603050405020304" pitchFamily="18" charset="0"/>
              </a:rPr>
              <a:t>1.2 </a:t>
            </a:r>
            <a:r>
              <a:rPr lang="zh-CN" altLang="en-US" u="sng" dirty="0">
                <a:solidFill>
                  <a:schemeClr val="accent6">
                    <a:lumMod val="75000"/>
                  </a:schemeClr>
                </a:solidFill>
                <a:latin typeface="Times New Roman" panose="02020603050405020304" pitchFamily="18" charset="0"/>
                <a:cs typeface="Times New Roman" panose="02020603050405020304" pitchFamily="18" charset="0"/>
              </a:rPr>
              <a:t>智能软件与机器学习</a:t>
            </a:r>
            <a:endParaRPr lang="en-US" altLang="zh-CN" u="sng" dirty="0">
              <a:solidFill>
                <a:schemeClr val="accent6">
                  <a:lumMod val="75000"/>
                </a:schemeClr>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1.3 </a:t>
            </a:r>
            <a:r>
              <a:rPr lang="zh-CN" altLang="en-US" dirty="0">
                <a:latin typeface="Times New Roman" panose="02020603050405020304" pitchFamily="18" charset="0"/>
                <a:cs typeface="Times New Roman" panose="02020603050405020304" pitchFamily="18" charset="0"/>
              </a:rPr>
              <a:t>机器学习主要流程</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1.4 </a:t>
            </a:r>
            <a:r>
              <a:rPr lang="zh-CN" altLang="en-US" dirty="0">
                <a:latin typeface="Times New Roman" panose="02020603050405020304" pitchFamily="18" charset="0"/>
                <a:cs typeface="Times New Roman" panose="02020603050405020304" pitchFamily="18" charset="0"/>
              </a:rPr>
              <a:t>机器学习未来和挑战</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40</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994415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368F3-2D3E-E344-DB7E-79E9620B6790}"/>
              </a:ext>
            </a:extLst>
          </p:cNvPr>
          <p:cNvSpPr>
            <a:spLocks noGrp="1"/>
          </p:cNvSpPr>
          <p:nvPr>
            <p:ph type="title"/>
          </p:nvPr>
        </p:nvSpPr>
        <p:spPr>
          <a:xfrm>
            <a:off x="628650" y="0"/>
            <a:ext cx="7886700" cy="1325563"/>
          </a:xfrm>
        </p:spPr>
        <p:txBody>
          <a:bodyPr/>
          <a:lstStyle/>
          <a:p>
            <a:r>
              <a:rPr lang="zh-CN" altLang="en-US" dirty="0">
                <a:latin typeface="微软雅黑" panose="020B0503020204020204" pitchFamily="34" charset="-122"/>
                <a:ea typeface="微软雅黑" panose="020B0503020204020204" pitchFamily="34" charset="-122"/>
              </a:rPr>
              <a:t>智能软件的定义</a:t>
            </a:r>
            <a:endParaRPr lang="zh-CN" altLang="en-US" dirty="0"/>
          </a:p>
        </p:txBody>
      </p:sp>
      <p:sp>
        <p:nvSpPr>
          <p:cNvPr id="3" name="内容占位符 2">
            <a:extLst>
              <a:ext uri="{FF2B5EF4-FFF2-40B4-BE49-F238E27FC236}">
                <a16:creationId xmlns:a16="http://schemas.microsoft.com/office/drawing/2014/main" id="{02BA2617-F158-B93F-0969-A6F53B2D9ABC}"/>
              </a:ext>
            </a:extLst>
          </p:cNvPr>
          <p:cNvSpPr>
            <a:spLocks noGrp="1"/>
          </p:cNvSpPr>
          <p:nvPr>
            <p:ph idx="1"/>
          </p:nvPr>
        </p:nvSpPr>
        <p:spPr>
          <a:xfrm>
            <a:off x="628650" y="1552504"/>
            <a:ext cx="7886700" cy="4351338"/>
          </a:xfrm>
        </p:spPr>
        <p:txBody>
          <a:bodyPr>
            <a:normAutofit/>
          </a:bodyPr>
          <a:lstStyle/>
          <a:p>
            <a:pPr>
              <a:lnSpc>
                <a:spcPct val="100000"/>
              </a:lnSpc>
            </a:pPr>
            <a:r>
              <a:rPr lang="zh-CN" altLang="en-US" sz="2400" b="1" dirty="0">
                <a:latin typeface="微软雅黑" panose="020B0503020204020204" pitchFamily="34" charset="-122"/>
                <a:ea typeface="微软雅黑" panose="020B0503020204020204" pitchFamily="34" charset="-122"/>
              </a:rPr>
              <a:t>定义：</a:t>
            </a:r>
            <a:r>
              <a:rPr lang="zh-CN" altLang="en-US" sz="2400" dirty="0">
                <a:latin typeface="微软雅黑" panose="020B0503020204020204" pitchFamily="34" charset="-122"/>
                <a:ea typeface="微软雅黑" panose="020B0503020204020204" pitchFamily="34" charset="-122"/>
              </a:rPr>
              <a:t>具有人类智能行为特征的软件。这些智能行为包括：获取和应用知识的能力，归纳和推理的能力，学习和解决问题的能力等。</a:t>
            </a:r>
            <a:endParaRPr lang="en-US" altLang="zh-CN" sz="2400" dirty="0">
              <a:latin typeface="微软雅黑" panose="020B0503020204020204" pitchFamily="34" charset="-122"/>
              <a:ea typeface="微软雅黑" panose="020B0503020204020204" pitchFamily="34" charset="-122"/>
            </a:endParaRPr>
          </a:p>
          <a:p>
            <a:pPr marL="0" indent="0">
              <a:lnSpc>
                <a:spcPct val="100000"/>
              </a:lnSpc>
              <a:buNone/>
            </a:pPr>
            <a:endParaRPr lang="en-US" altLang="zh-CN" sz="1800" dirty="0">
              <a:latin typeface="微软雅黑" panose="020B0503020204020204" pitchFamily="34" charset="-122"/>
              <a:ea typeface="微软雅黑" panose="020B0503020204020204" pitchFamily="34" charset="-122"/>
            </a:endParaRPr>
          </a:p>
          <a:p>
            <a:pPr>
              <a:lnSpc>
                <a:spcPct val="100000"/>
              </a:lnSpc>
            </a:pPr>
            <a:r>
              <a:rPr lang="zh-CN" altLang="en-US" sz="2400" dirty="0">
                <a:latin typeface="微软雅黑" panose="020B0503020204020204" pitchFamily="34" charset="-122"/>
                <a:ea typeface="微软雅黑" panose="020B0503020204020204" pitchFamily="34" charset="-122"/>
              </a:rPr>
              <a:t>机器学习是现阶段实现人工智能应用的主要方法，广泛应用于机器视觉、语音识别、自然语言处理、数据挖掘等领域。</a:t>
            </a:r>
            <a:endParaRPr lang="en-US" altLang="zh-CN" sz="2400" dirty="0">
              <a:latin typeface="微软雅黑" panose="020B0503020204020204" pitchFamily="34" charset="-122"/>
              <a:ea typeface="微软雅黑" panose="020B0503020204020204" pitchFamily="34" charset="-122"/>
            </a:endParaRPr>
          </a:p>
          <a:p>
            <a:pPr>
              <a:lnSpc>
                <a:spcPct val="100000"/>
              </a:lnSpc>
            </a:pPr>
            <a:endParaRPr lang="en-US" altLang="zh-CN" sz="2400" dirty="0">
              <a:latin typeface="微软雅黑" panose="020B0503020204020204" pitchFamily="34" charset="-122"/>
              <a:ea typeface="微软雅黑" panose="020B0503020204020204" pitchFamily="34" charset="-122"/>
            </a:endParaRPr>
          </a:p>
          <a:p>
            <a:pPr>
              <a:lnSpc>
                <a:spcPct val="100000"/>
              </a:lnSpc>
            </a:pPr>
            <a:r>
              <a:rPr lang="zh-CN" altLang="en-US" sz="2400" dirty="0">
                <a:latin typeface="微软雅黑" panose="020B0503020204020204" pitchFamily="34" charset="-122"/>
                <a:ea typeface="微软雅黑" panose="020B0503020204020204" pitchFamily="34" charset="-122"/>
              </a:rPr>
              <a:t>本课程主要内容为基于机器学习方法的智能软件。</a:t>
            </a:r>
          </a:p>
        </p:txBody>
      </p:sp>
      <p:sp>
        <p:nvSpPr>
          <p:cNvPr id="5" name="右箭头 5">
            <a:extLst>
              <a:ext uri="{FF2B5EF4-FFF2-40B4-BE49-F238E27FC236}">
                <a16:creationId xmlns:a16="http://schemas.microsoft.com/office/drawing/2014/main" id="{ABBE245D-1920-7419-F81F-2C1E811D5766}"/>
              </a:ext>
            </a:extLst>
          </p:cNvPr>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708861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1.2 </a:t>
            </a:r>
            <a:r>
              <a:rPr lang="zh-CN" altLang="en-US" sz="4000" b="1" dirty="0">
                <a:latin typeface="Times New Roman" panose="02020603050405020304" pitchFamily="18" charset="0"/>
                <a:cs typeface="Times New Roman" panose="02020603050405020304" pitchFamily="18" charset="0"/>
              </a:rPr>
              <a:t>智能软件与机器学习</a:t>
            </a:r>
          </a:p>
        </p:txBody>
      </p:sp>
      <p:sp>
        <p:nvSpPr>
          <p:cNvPr id="3" name="内容占位符 2"/>
          <p:cNvSpPr>
            <a:spLocks noGrp="1"/>
          </p:cNvSpPr>
          <p:nvPr>
            <p:ph idx="1"/>
          </p:nvPr>
        </p:nvSpPr>
        <p:spPr>
          <a:xfrm>
            <a:off x="628650" y="1095791"/>
            <a:ext cx="7886700" cy="4257521"/>
          </a:xfrm>
        </p:spPr>
        <p:txBody>
          <a:bodyPr>
            <a:normAutofit/>
          </a:bodyPr>
          <a:lstStyle/>
          <a:p>
            <a:r>
              <a:rPr lang="en-US" altLang="zh-CN" sz="2400" dirty="0">
                <a:latin typeface="Times New Roman" panose="02020603050405020304" pitchFamily="18" charset="0"/>
                <a:cs typeface="Times New Roman" panose="02020603050405020304" pitchFamily="18" charset="0"/>
              </a:rPr>
              <a:t>Arthur Samuel</a:t>
            </a:r>
          </a:p>
          <a:p>
            <a:pPr lvl="1" algn="jus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Field of study that gives computers the ability to learn without being explicitly programmed.</a:t>
            </a:r>
            <a:r>
              <a:rPr lang="zh-CN" altLang="en-US" sz="2000" dirty="0">
                <a:latin typeface="Times New Roman" panose="02020603050405020304" pitchFamily="18" charset="0"/>
                <a:cs typeface="Times New Roman" panose="02020603050405020304" pitchFamily="18" charset="0"/>
              </a:rPr>
              <a:t>（不显示编程地赋予计算机能力的研究领域。）</a:t>
            </a:r>
            <a:r>
              <a:rPr lang="en-US" altLang="zh-CN" sz="2000" dirty="0">
                <a:latin typeface="Times New Roman" panose="02020603050405020304" pitchFamily="18" charset="0"/>
                <a:cs typeface="Times New Roman" panose="02020603050405020304" pitchFamily="18" charset="0"/>
              </a:rPr>
              <a:t>[Samuel</a:t>
            </a:r>
            <a:r>
              <a:rPr lang="zh-CN" altLang="en-US" sz="2000" dirty="0">
                <a:latin typeface="Times New Roman" panose="02020603050405020304" pitchFamily="18" charset="0"/>
                <a:cs typeface="Times New Roman" panose="02020603050405020304" pitchFamily="18" charset="0"/>
              </a:rPr>
              <a:t>发明了“机器学习”这个词</a:t>
            </a:r>
            <a:r>
              <a:rPr lang="en-US" altLang="zh-CN" sz="2000" dirty="0">
                <a:latin typeface="Times New Roman" panose="02020603050405020304" pitchFamily="18" charset="0"/>
                <a:cs typeface="Times New Roman" panose="02020603050405020304" pitchFamily="18" charset="0"/>
              </a:rPr>
              <a:t>]</a:t>
            </a:r>
          </a:p>
          <a:p>
            <a:r>
              <a:rPr lang="en-US" altLang="zh-CN" sz="2400" dirty="0">
                <a:latin typeface="Times New Roman" panose="02020603050405020304" pitchFamily="18" charset="0"/>
                <a:cs typeface="Times New Roman" panose="02020603050405020304" pitchFamily="18" charset="0"/>
              </a:rPr>
              <a:t>Tom Mitchell</a:t>
            </a:r>
          </a:p>
          <a:p>
            <a:pPr lvl="1" algn="just">
              <a:buFont typeface="Wingdings" panose="05000000000000000000" pitchFamily="2" charset="2"/>
              <a:buChar char="Ø"/>
            </a:pPr>
            <a:r>
              <a:rPr lang="en-US" altLang="zh-CN" sz="2000" dirty="0">
                <a:latin typeface="Times New Roman" panose="02020603050405020304" pitchFamily="18" charset="0"/>
                <a:cs typeface="Times New Roman" panose="02020603050405020304" pitchFamily="18" charset="0"/>
              </a:rPr>
              <a:t> A Computer program is said to learn from experience E with respect to some classes of tasks T and performance measure P, if its performance at tasks in T, as measured by P, improves with experience E.</a:t>
            </a:r>
            <a:r>
              <a:rPr lang="zh-CN" altLang="en-US" sz="2000" dirty="0">
                <a:latin typeface="Times New Roman" panose="02020603050405020304" pitchFamily="18" charset="0"/>
                <a:cs typeface="Times New Roman" panose="02020603050405020304" pitchFamily="18" charset="0"/>
              </a:rPr>
              <a:t>（对于某类任务</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和性能度量</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，如果一个计算机程序在</a:t>
            </a:r>
            <a:r>
              <a:rPr lang="en-US" altLang="zh-CN" sz="2000" dirty="0">
                <a:latin typeface="Times New Roman" panose="02020603050405020304" pitchFamily="18" charset="0"/>
                <a:cs typeface="Times New Roman" panose="02020603050405020304" pitchFamily="18" charset="0"/>
              </a:rPr>
              <a:t>T</a:t>
            </a:r>
            <a:r>
              <a:rPr lang="zh-CN" altLang="en-US" sz="2000" dirty="0">
                <a:latin typeface="Times New Roman" panose="02020603050405020304" pitchFamily="18" charset="0"/>
                <a:cs typeface="Times New Roman" panose="02020603050405020304" pitchFamily="18" charset="0"/>
              </a:rPr>
              <a:t>上以</a:t>
            </a:r>
            <a:r>
              <a:rPr lang="en-US" altLang="zh-CN" sz="2000" dirty="0">
                <a:latin typeface="Times New Roman" panose="02020603050405020304" pitchFamily="18" charset="0"/>
                <a:cs typeface="Times New Roman" panose="02020603050405020304" pitchFamily="18" charset="0"/>
              </a:rPr>
              <a:t>P</a:t>
            </a:r>
            <a:r>
              <a:rPr lang="zh-CN" altLang="en-US" sz="2000" dirty="0">
                <a:latin typeface="Times New Roman" panose="02020603050405020304" pitchFamily="18" charset="0"/>
                <a:cs typeface="Times New Roman" panose="02020603050405020304" pitchFamily="18" charset="0"/>
              </a:rPr>
              <a:t>衡量的性能随着经验</a:t>
            </a:r>
            <a:r>
              <a:rPr lang="en-US" altLang="zh-CN" sz="2000" dirty="0">
                <a:latin typeface="Times New Roman" panose="02020603050405020304" pitchFamily="18" charset="0"/>
                <a:cs typeface="Times New Roman" panose="02020603050405020304" pitchFamily="18" charset="0"/>
              </a:rPr>
              <a:t>E</a:t>
            </a:r>
            <a:r>
              <a:rPr lang="zh-CN" altLang="en-US" sz="2000" dirty="0">
                <a:latin typeface="Times New Roman" panose="02020603050405020304" pitchFamily="18" charset="0"/>
                <a:cs typeface="Times New Roman" panose="02020603050405020304" pitchFamily="18" charset="0"/>
              </a:rPr>
              <a:t>而自我完善，则称该程序在经验</a:t>
            </a:r>
            <a:r>
              <a:rPr lang="en-US" altLang="zh-CN" sz="2000" dirty="0">
                <a:latin typeface="Times New Roman" panose="02020603050405020304" pitchFamily="18" charset="0"/>
                <a:cs typeface="Times New Roman" panose="02020603050405020304" pitchFamily="18" charset="0"/>
              </a:rPr>
              <a:t>E</a:t>
            </a:r>
            <a:r>
              <a:rPr lang="zh-CN" altLang="en-US" sz="2000" dirty="0">
                <a:latin typeface="Times New Roman" panose="02020603050405020304" pitchFamily="18" charset="0"/>
                <a:cs typeface="Times New Roman" panose="02020603050405020304" pitchFamily="18" charset="0"/>
              </a:rPr>
              <a:t>中进行了学习。）</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42</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p:nvPicPr>
        <p:blipFill>
          <a:blip r:embed="rId3"/>
          <a:stretch>
            <a:fillRect/>
          </a:stretch>
        </p:blipFill>
        <p:spPr>
          <a:xfrm>
            <a:off x="1505007" y="4632326"/>
            <a:ext cx="2328863" cy="1724025"/>
          </a:xfrm>
          <a:prstGeom prst="rect">
            <a:avLst/>
          </a:prstGeom>
        </p:spPr>
      </p:pic>
      <p:pic>
        <p:nvPicPr>
          <p:cNvPr id="5" name="图片 4"/>
          <p:cNvPicPr>
            <a:picLocks noChangeAspect="1"/>
          </p:cNvPicPr>
          <p:nvPr/>
        </p:nvPicPr>
        <p:blipFill>
          <a:blip r:embed="rId4"/>
          <a:stretch>
            <a:fillRect/>
          </a:stretch>
        </p:blipFill>
        <p:spPr>
          <a:xfrm>
            <a:off x="5017293" y="4589463"/>
            <a:ext cx="2881313" cy="1809750"/>
          </a:xfrm>
          <a:prstGeom prst="rect">
            <a:avLst/>
          </a:prstGeom>
        </p:spPr>
      </p:pic>
    </p:spTree>
    <p:extLst>
      <p:ext uri="{BB962C8B-B14F-4D97-AF65-F5344CB8AC3E}">
        <p14:creationId xmlns:p14="http://schemas.microsoft.com/office/powerpoint/2010/main" val="596077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1.2 </a:t>
            </a:r>
            <a:r>
              <a:rPr lang="zh-CN" altLang="en-US" sz="4000" b="1" dirty="0">
                <a:latin typeface="Times New Roman" panose="02020603050405020304" pitchFamily="18" charset="0"/>
                <a:cs typeface="Times New Roman" panose="02020603050405020304" pitchFamily="18" charset="0"/>
              </a:rPr>
              <a:t>智能软件与机器学习</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43</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圖片 3"/>
          <p:cNvPicPr>
            <a:picLocks noChangeAspect="1"/>
          </p:cNvPicPr>
          <p:nvPr/>
        </p:nvPicPr>
        <p:blipFill>
          <a:blip r:embed="rId3"/>
          <a:stretch>
            <a:fillRect/>
          </a:stretch>
        </p:blipFill>
        <p:spPr>
          <a:xfrm flipH="1">
            <a:off x="3762757" y="2146199"/>
            <a:ext cx="1323975" cy="2247900"/>
          </a:xfrm>
          <a:prstGeom prst="rect">
            <a:avLst/>
          </a:prstGeom>
        </p:spPr>
      </p:pic>
      <p:pic>
        <p:nvPicPr>
          <p:cNvPr id="10"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246" y="2017693"/>
            <a:ext cx="2172858" cy="1021936"/>
          </a:xfrm>
          <a:prstGeom prst="rect">
            <a:avLst/>
          </a:prstGeom>
        </p:spPr>
      </p:pic>
      <p:pic>
        <p:nvPicPr>
          <p:cNvPr id="11" name="圖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7883" y="3162315"/>
            <a:ext cx="2164221" cy="962785"/>
          </a:xfrm>
          <a:prstGeom prst="rect">
            <a:avLst/>
          </a:prstGeom>
        </p:spPr>
      </p:pic>
      <p:pic>
        <p:nvPicPr>
          <p:cNvPr id="12" name="圖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2226" y="4185604"/>
            <a:ext cx="2195537" cy="1176721"/>
          </a:xfrm>
          <a:prstGeom prst="rect">
            <a:avLst/>
          </a:prstGeom>
        </p:spPr>
      </p:pic>
      <p:sp>
        <p:nvSpPr>
          <p:cNvPr id="13" name="文字方塊 10"/>
          <p:cNvSpPr txBox="1"/>
          <p:nvPr/>
        </p:nvSpPr>
        <p:spPr>
          <a:xfrm>
            <a:off x="7020432" y="2314285"/>
            <a:ext cx="1362974" cy="461665"/>
          </a:xfrm>
          <a:prstGeom prst="rect">
            <a:avLst/>
          </a:prstGeom>
          <a:noFill/>
        </p:spPr>
        <p:txBody>
          <a:bodyPr wrap="square" rtlCol="0">
            <a:spAutoFit/>
          </a:bodyPr>
          <a:lstStyle/>
          <a:p>
            <a:r>
              <a:rPr lang="en-US" altLang="zh-TW" sz="2400" dirty="0"/>
              <a:t>“Hi”</a:t>
            </a:r>
            <a:endParaRPr lang="zh-TW" altLang="en-US" sz="2400" dirty="0"/>
          </a:p>
        </p:txBody>
      </p:sp>
      <p:sp>
        <p:nvSpPr>
          <p:cNvPr id="14" name="文字方塊 11"/>
          <p:cNvSpPr txBox="1"/>
          <p:nvPr/>
        </p:nvSpPr>
        <p:spPr>
          <a:xfrm>
            <a:off x="7020432" y="3412874"/>
            <a:ext cx="1991771" cy="461665"/>
          </a:xfrm>
          <a:prstGeom prst="rect">
            <a:avLst/>
          </a:prstGeom>
          <a:noFill/>
        </p:spPr>
        <p:txBody>
          <a:bodyPr wrap="square" rtlCol="0">
            <a:spAutoFit/>
          </a:bodyPr>
          <a:lstStyle/>
          <a:p>
            <a:r>
              <a:rPr lang="en-US" altLang="zh-TW" sz="2400" dirty="0"/>
              <a:t>“How are you”</a:t>
            </a:r>
            <a:endParaRPr lang="zh-TW" altLang="en-US" sz="2400" dirty="0"/>
          </a:p>
        </p:txBody>
      </p:sp>
      <p:sp>
        <p:nvSpPr>
          <p:cNvPr id="15" name="文字方塊 12"/>
          <p:cNvSpPr txBox="1"/>
          <p:nvPr/>
        </p:nvSpPr>
        <p:spPr>
          <a:xfrm>
            <a:off x="7020432" y="4593954"/>
            <a:ext cx="1706455" cy="461665"/>
          </a:xfrm>
          <a:prstGeom prst="rect">
            <a:avLst/>
          </a:prstGeom>
          <a:noFill/>
        </p:spPr>
        <p:txBody>
          <a:bodyPr wrap="square" rtlCol="0">
            <a:spAutoFit/>
          </a:bodyPr>
          <a:lstStyle/>
          <a:p>
            <a:r>
              <a:rPr lang="en-US" altLang="zh-TW" sz="2400" dirty="0"/>
              <a:t>“Good bye”</a:t>
            </a:r>
            <a:endParaRPr lang="zh-TW" altLang="en-US" sz="2400" dirty="0"/>
          </a:p>
        </p:txBody>
      </p:sp>
      <p:pic>
        <p:nvPicPr>
          <p:cNvPr id="16" name="圖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809" y="2215295"/>
            <a:ext cx="1800000" cy="1347595"/>
          </a:xfrm>
          <a:prstGeom prst="rect">
            <a:avLst/>
          </a:prstGeom>
        </p:spPr>
      </p:pic>
      <p:sp>
        <p:nvSpPr>
          <p:cNvPr id="17" name="文字方塊 14"/>
          <p:cNvSpPr txBox="1"/>
          <p:nvPr/>
        </p:nvSpPr>
        <p:spPr>
          <a:xfrm>
            <a:off x="344855" y="3923994"/>
            <a:ext cx="2976840" cy="523220"/>
          </a:xfrm>
          <a:prstGeom prst="rect">
            <a:avLst/>
          </a:prstGeom>
          <a:noFill/>
        </p:spPr>
        <p:txBody>
          <a:bodyPr wrap="square" rtlCol="0">
            <a:spAutoFit/>
          </a:bodyPr>
          <a:lstStyle/>
          <a:p>
            <a:pPr algn="ctr"/>
            <a:r>
              <a:rPr lang="en-US" altLang="zh-TW" sz="2800" dirty="0"/>
              <a:t>You said “Hello”</a:t>
            </a:r>
            <a:endParaRPr lang="zh-TW" altLang="en-US" sz="2800" dirty="0"/>
          </a:p>
        </p:txBody>
      </p:sp>
      <p:sp>
        <p:nvSpPr>
          <p:cNvPr id="18" name="文字方塊 15"/>
          <p:cNvSpPr txBox="1"/>
          <p:nvPr/>
        </p:nvSpPr>
        <p:spPr>
          <a:xfrm>
            <a:off x="5263686" y="5440795"/>
            <a:ext cx="2683281" cy="830997"/>
          </a:xfrm>
          <a:prstGeom prst="rect">
            <a:avLst/>
          </a:prstGeom>
          <a:noFill/>
        </p:spPr>
        <p:txBody>
          <a:bodyPr wrap="square" rtlCol="0">
            <a:spAutoFit/>
          </a:bodyPr>
          <a:lstStyle/>
          <a:p>
            <a:r>
              <a:rPr lang="en-US" altLang="zh-TW" sz="2400" dirty="0"/>
              <a:t>A large amount of audio data</a:t>
            </a:r>
            <a:endParaRPr lang="zh-TW" altLang="en-US" sz="2400" dirty="0"/>
          </a:p>
        </p:txBody>
      </p:sp>
      <p:sp>
        <p:nvSpPr>
          <p:cNvPr id="19" name="文字方塊 16"/>
          <p:cNvSpPr txBox="1"/>
          <p:nvPr/>
        </p:nvSpPr>
        <p:spPr>
          <a:xfrm>
            <a:off x="1814939" y="5362325"/>
            <a:ext cx="2949952" cy="830997"/>
          </a:xfrm>
          <a:prstGeom prst="rect">
            <a:avLst/>
          </a:prstGeom>
          <a:solidFill>
            <a:schemeClr val="accent2">
              <a:lumMod val="20000"/>
              <a:lumOff val="80000"/>
            </a:schemeClr>
          </a:solidFill>
          <a:ln w="38100">
            <a:solidFill>
              <a:srgbClr val="FF0000"/>
            </a:solidFill>
          </a:ln>
        </p:spPr>
        <p:txBody>
          <a:bodyPr wrap="square" rtlCol="0">
            <a:spAutoFit/>
          </a:bodyPr>
          <a:lstStyle/>
          <a:p>
            <a:r>
              <a:rPr lang="en-US" altLang="zh-TW" sz="2400" dirty="0"/>
              <a:t>You write the program for learning.</a:t>
            </a:r>
            <a:endParaRPr lang="zh-TW" altLang="en-US" sz="2400" dirty="0"/>
          </a:p>
        </p:txBody>
      </p:sp>
      <p:cxnSp>
        <p:nvCxnSpPr>
          <p:cNvPr id="20" name="直線單箭頭接點 18"/>
          <p:cNvCxnSpPr/>
          <p:nvPr/>
        </p:nvCxnSpPr>
        <p:spPr>
          <a:xfrm flipH="1" flipV="1">
            <a:off x="4396620" y="4394099"/>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1" name="弧形箭號 (下彎) 19"/>
          <p:cNvSpPr/>
          <p:nvPr/>
        </p:nvSpPr>
        <p:spPr>
          <a:xfrm rot="1607239">
            <a:off x="2540832" y="1757919"/>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2" name="弧形箭號 (下彎) 20"/>
          <p:cNvSpPr/>
          <p:nvPr/>
        </p:nvSpPr>
        <p:spPr>
          <a:xfrm rot="9648183">
            <a:off x="2601425"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3" name="文字方塊 17"/>
          <p:cNvSpPr txBox="1"/>
          <p:nvPr/>
        </p:nvSpPr>
        <p:spPr>
          <a:xfrm>
            <a:off x="4170101" y="1768322"/>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a:t>Learning ......</a:t>
            </a:r>
            <a:endParaRPr lang="zh-TW" altLang="en-US" sz="2400" dirty="0"/>
          </a:p>
        </p:txBody>
      </p:sp>
    </p:spTree>
    <p:extLst>
      <p:ext uri="{BB962C8B-B14F-4D97-AF65-F5344CB8AC3E}">
        <p14:creationId xmlns:p14="http://schemas.microsoft.com/office/powerpoint/2010/main" val="219471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18" grpId="0"/>
      <p:bldP spid="19" grpId="0" animBg="1"/>
      <p:bldP spid="21" grpId="0" animBg="1"/>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1.2 </a:t>
            </a:r>
            <a:r>
              <a:rPr lang="zh-CN" altLang="en-US" sz="4000" b="1" dirty="0">
                <a:latin typeface="Times New Roman" panose="02020603050405020304" pitchFamily="18" charset="0"/>
                <a:cs typeface="Times New Roman" panose="02020603050405020304" pitchFamily="18" charset="0"/>
              </a:rPr>
              <a:t>智能软件与机器学习</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44</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7409313" y="2094244"/>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8" name="圖片 22"/>
          <p:cNvPicPr>
            <a:picLocks noChangeAspect="1"/>
          </p:cNvPicPr>
          <p:nvPr/>
        </p:nvPicPr>
        <p:blipFill>
          <a:blip r:embed="rId3"/>
          <a:stretch>
            <a:fillRect/>
          </a:stretch>
        </p:blipFill>
        <p:spPr>
          <a:xfrm>
            <a:off x="6508057" y="1840786"/>
            <a:ext cx="931280" cy="1051432"/>
          </a:xfrm>
          <a:prstGeom prst="rect">
            <a:avLst/>
          </a:prstGeom>
        </p:spPr>
      </p:pic>
      <p:pic>
        <p:nvPicPr>
          <p:cNvPr id="10" name="圖片 23"/>
          <p:cNvPicPr>
            <a:picLocks noChangeAspect="1"/>
          </p:cNvPicPr>
          <p:nvPr/>
        </p:nvPicPr>
        <p:blipFill>
          <a:blip r:embed="rId4"/>
          <a:stretch>
            <a:fillRect/>
          </a:stretch>
        </p:blipFill>
        <p:spPr>
          <a:xfrm>
            <a:off x="6508057" y="3097561"/>
            <a:ext cx="899978" cy="1075096"/>
          </a:xfrm>
          <a:prstGeom prst="rect">
            <a:avLst/>
          </a:prstGeom>
        </p:spPr>
      </p:pic>
      <p:sp>
        <p:nvSpPr>
          <p:cNvPr id="11" name="文字方塊 24"/>
          <p:cNvSpPr txBox="1"/>
          <p:nvPr/>
        </p:nvSpPr>
        <p:spPr>
          <a:xfrm>
            <a:off x="7427251" y="3442833"/>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2" name="文字方塊 25"/>
          <p:cNvSpPr txBox="1"/>
          <p:nvPr/>
        </p:nvSpPr>
        <p:spPr>
          <a:xfrm>
            <a:off x="7439337" y="4738108"/>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13" name="圖片 26"/>
          <p:cNvPicPr>
            <a:picLocks noChangeAspect="1"/>
          </p:cNvPicPr>
          <p:nvPr/>
        </p:nvPicPr>
        <p:blipFill>
          <a:blip r:embed="rId5"/>
          <a:stretch>
            <a:fillRect/>
          </a:stretch>
        </p:blipFill>
        <p:spPr>
          <a:xfrm>
            <a:off x="6511558" y="4378000"/>
            <a:ext cx="915693" cy="1181883"/>
          </a:xfrm>
          <a:prstGeom prst="rect">
            <a:avLst/>
          </a:prstGeom>
        </p:spPr>
      </p:pic>
      <p:pic>
        <p:nvPicPr>
          <p:cNvPr id="15" name="圖片 3"/>
          <p:cNvPicPr>
            <a:picLocks noChangeAspect="1"/>
          </p:cNvPicPr>
          <p:nvPr/>
        </p:nvPicPr>
        <p:blipFill>
          <a:blip r:embed="rId6"/>
          <a:stretch>
            <a:fillRect/>
          </a:stretch>
        </p:blipFill>
        <p:spPr>
          <a:xfrm flipH="1">
            <a:off x="3762757" y="2146199"/>
            <a:ext cx="1323975" cy="2247900"/>
          </a:xfrm>
          <a:prstGeom prst="rect">
            <a:avLst/>
          </a:prstGeom>
        </p:spPr>
      </p:pic>
      <p:sp>
        <p:nvSpPr>
          <p:cNvPr id="16" name="文字方塊 14"/>
          <p:cNvSpPr txBox="1"/>
          <p:nvPr/>
        </p:nvSpPr>
        <p:spPr>
          <a:xfrm>
            <a:off x="344855" y="3923994"/>
            <a:ext cx="2976840" cy="523220"/>
          </a:xfrm>
          <a:prstGeom prst="rect">
            <a:avLst/>
          </a:prstGeom>
          <a:noFill/>
        </p:spPr>
        <p:txBody>
          <a:bodyPr wrap="square" rtlCol="0">
            <a:spAutoFit/>
          </a:bodyPr>
          <a:lstStyle/>
          <a:p>
            <a:pPr algn="ctr"/>
            <a:r>
              <a:rPr lang="en-US" altLang="zh-TW" sz="2800" dirty="0"/>
              <a:t>This is “cat”</a:t>
            </a:r>
            <a:endParaRPr lang="zh-TW" altLang="en-US" sz="2800" dirty="0"/>
          </a:p>
        </p:txBody>
      </p:sp>
      <p:sp>
        <p:nvSpPr>
          <p:cNvPr id="17" name="文字方塊 15"/>
          <p:cNvSpPr txBox="1"/>
          <p:nvPr/>
        </p:nvSpPr>
        <p:spPr>
          <a:xfrm>
            <a:off x="6066394" y="5671198"/>
            <a:ext cx="2683281" cy="830997"/>
          </a:xfrm>
          <a:prstGeom prst="rect">
            <a:avLst/>
          </a:prstGeom>
          <a:noFill/>
        </p:spPr>
        <p:txBody>
          <a:bodyPr wrap="square" rtlCol="0">
            <a:spAutoFit/>
          </a:bodyPr>
          <a:lstStyle/>
          <a:p>
            <a:r>
              <a:rPr lang="en-US" altLang="zh-TW" sz="2400" dirty="0"/>
              <a:t>A large amount of images</a:t>
            </a:r>
            <a:endParaRPr lang="zh-TW" altLang="en-US" sz="2400" dirty="0"/>
          </a:p>
        </p:txBody>
      </p:sp>
      <p:sp>
        <p:nvSpPr>
          <p:cNvPr id="18" name="文字方塊 16"/>
          <p:cNvSpPr txBox="1"/>
          <p:nvPr/>
        </p:nvSpPr>
        <p:spPr>
          <a:xfrm>
            <a:off x="1814939" y="5362325"/>
            <a:ext cx="2949952" cy="830997"/>
          </a:xfrm>
          <a:prstGeom prst="rect">
            <a:avLst/>
          </a:prstGeom>
          <a:solidFill>
            <a:schemeClr val="accent2">
              <a:lumMod val="20000"/>
              <a:lumOff val="80000"/>
            </a:schemeClr>
          </a:solidFill>
          <a:ln w="38100">
            <a:solidFill>
              <a:srgbClr val="FF0000"/>
            </a:solidFill>
          </a:ln>
        </p:spPr>
        <p:txBody>
          <a:bodyPr wrap="square" rtlCol="0">
            <a:spAutoFit/>
          </a:bodyPr>
          <a:lstStyle/>
          <a:p>
            <a:r>
              <a:rPr lang="en-US" altLang="zh-TW" sz="2400" dirty="0"/>
              <a:t>You write the program for learning.</a:t>
            </a:r>
            <a:endParaRPr lang="zh-TW" altLang="en-US" sz="2400" dirty="0"/>
          </a:p>
        </p:txBody>
      </p:sp>
      <p:cxnSp>
        <p:nvCxnSpPr>
          <p:cNvPr id="19" name="直線單箭頭接點 18"/>
          <p:cNvCxnSpPr/>
          <p:nvPr/>
        </p:nvCxnSpPr>
        <p:spPr>
          <a:xfrm flipH="1" flipV="1">
            <a:off x="4396620" y="4394099"/>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0832" y="1757919"/>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弧形箭號 (下彎) 20"/>
          <p:cNvSpPr/>
          <p:nvPr/>
        </p:nvSpPr>
        <p:spPr>
          <a:xfrm rot="9648183">
            <a:off x="2601425"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2" name="文字方塊 17"/>
          <p:cNvSpPr txBox="1"/>
          <p:nvPr/>
        </p:nvSpPr>
        <p:spPr>
          <a:xfrm>
            <a:off x="4170101" y="1768322"/>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a:t>Learning ......</a:t>
            </a:r>
            <a:endParaRPr lang="zh-TW" altLang="en-US" sz="2400" dirty="0"/>
          </a:p>
        </p:txBody>
      </p:sp>
      <p:pic>
        <p:nvPicPr>
          <p:cNvPr id="23" name="Picture 12" descr="https://encrypted-tbn1.gstatic.com/images?q=tbn:ANd9GcRcwlRKAlSIaCI4W5PRYVbuBQQXifF-56bFqAjh9DMe-_3Lh8_YK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5350" y="2325077"/>
            <a:ext cx="1351186" cy="102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8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6" grpId="0"/>
      <p:bldP spid="17" grpId="0"/>
      <p:bldP spid="20"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1.2 </a:t>
            </a:r>
            <a:r>
              <a:rPr lang="zh-CN" altLang="en-US" sz="4000" b="1" dirty="0">
                <a:latin typeface="Times New Roman" panose="02020603050405020304" pitchFamily="18" charset="0"/>
                <a:cs typeface="Times New Roman" panose="02020603050405020304" pitchFamily="18" charset="0"/>
              </a:rPr>
              <a:t>智能软件与机器学习</a:t>
            </a:r>
          </a:p>
        </p:txBody>
      </p:sp>
      <p:sp>
        <p:nvSpPr>
          <p:cNvPr id="3" name="内容占位符 2"/>
          <p:cNvSpPr>
            <a:spLocks noGrp="1"/>
          </p:cNvSpPr>
          <p:nvPr>
            <p:ph idx="1"/>
          </p:nvPr>
        </p:nvSpPr>
        <p:spPr>
          <a:xfrm>
            <a:off x="628650" y="1095791"/>
            <a:ext cx="7886700" cy="4257521"/>
          </a:xfrm>
        </p:spPr>
        <p:txBody>
          <a:bodyPr/>
          <a:lstStyle/>
          <a:p>
            <a:pPr marL="0" indent="0">
              <a:buNone/>
            </a:pPr>
            <a:r>
              <a:rPr lang="zh-CN" altLang="en-US" b="1" dirty="0">
                <a:latin typeface="微軟正黑體" panose="020B0604030504040204" pitchFamily="34" charset="-120"/>
                <a:ea typeface="微軟正黑體" panose="020B0604030504040204" pitchFamily="34" charset="-120"/>
              </a:rPr>
              <a:t>机器学习 </a:t>
            </a:r>
            <a:r>
              <a:rPr lang="en-US" altLang="zh-TW" b="1" dirty="0">
                <a:latin typeface="微軟正黑體" panose="020B0604030504040204" pitchFamily="34" charset="-120"/>
                <a:ea typeface="微軟正黑體" panose="020B0604030504040204" pitchFamily="34" charset="-120"/>
              </a:rPr>
              <a:t>≈ </a:t>
            </a:r>
            <a:r>
              <a:rPr lang="zh-CN" altLang="en-US" b="1" dirty="0">
                <a:latin typeface="微軟正黑體" panose="020B0604030504040204" pitchFamily="34" charset="-120"/>
                <a:ea typeface="微軟正黑體" panose="020B0604030504040204" pitchFamily="34" charset="-120"/>
              </a:rPr>
              <a:t>自动</a:t>
            </a:r>
            <a:r>
              <a:rPr lang="zh-TW" altLang="en-US" b="1" dirty="0">
                <a:latin typeface="微軟正黑體" panose="020B0604030504040204" pitchFamily="34" charset="-120"/>
                <a:ea typeface="微軟正黑體" panose="020B0604030504040204" pitchFamily="34" charset="-120"/>
              </a:rPr>
              <a:t>找</a:t>
            </a:r>
            <a:r>
              <a:rPr lang="zh-CN" altLang="en-US" b="1" dirty="0">
                <a:latin typeface="微軟正黑體" panose="020B0604030504040204" pitchFamily="34" charset="-120"/>
                <a:ea typeface="微軟正黑體" panose="020B0604030504040204" pitchFamily="34" charset="-120"/>
              </a:rPr>
              <a:t>一个函数</a:t>
            </a:r>
            <a:r>
              <a:rPr lang="en-US" altLang="zh-CN" b="1" i="1" dirty="0">
                <a:latin typeface="Times New Roman" panose="02020603050405020304" pitchFamily="18" charset="0"/>
                <a:ea typeface="微軟正黑體" panose="020B0604030504040204" pitchFamily="34" charset="-120"/>
                <a:cs typeface="Times New Roman" panose="02020603050405020304" pitchFamily="18" charset="0"/>
              </a:rPr>
              <a:t>f</a:t>
            </a:r>
            <a:r>
              <a:rPr lang="zh-TW" altLang="en-US" b="1" dirty="0">
                <a:latin typeface="微軟正黑體" panose="020B0604030504040204" pitchFamily="34" charset="-120"/>
                <a:ea typeface="微軟正黑體" panose="020B0604030504040204" pitchFamily="34" charset="-120"/>
              </a:rPr>
              <a:t>的能力</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45</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內容版面配置區 2"/>
          <p:cNvSpPr txBox="1">
            <a:spLocks/>
          </p:cNvSpPr>
          <p:nvPr/>
        </p:nvSpPr>
        <p:spPr>
          <a:xfrm>
            <a:off x="499799" y="1823150"/>
            <a:ext cx="7886700" cy="49188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语音识别</a:t>
            </a:r>
            <a:endParaRPr lang="en-US" altLang="zh-TW" dirty="0"/>
          </a:p>
          <a:p>
            <a:endParaRPr lang="en-US" altLang="zh-TW" dirty="0"/>
          </a:p>
          <a:p>
            <a:r>
              <a:rPr lang="zh-CN" altLang="en-US" dirty="0"/>
              <a:t>图像识别</a:t>
            </a:r>
            <a:endParaRPr lang="en-US" altLang="zh-TW" dirty="0"/>
          </a:p>
          <a:p>
            <a:endParaRPr lang="en-US" altLang="zh-TW" dirty="0"/>
          </a:p>
          <a:p>
            <a:endParaRPr lang="en-US" altLang="zh-TW" dirty="0"/>
          </a:p>
          <a:p>
            <a:r>
              <a:rPr lang="zh-CN" altLang="en-US" dirty="0"/>
              <a:t>对弈系统</a:t>
            </a:r>
            <a:endParaRPr lang="en-US" altLang="zh-TW" dirty="0"/>
          </a:p>
          <a:p>
            <a:endParaRPr lang="en-US" altLang="zh-TW" dirty="0"/>
          </a:p>
          <a:p>
            <a:r>
              <a:rPr lang="zh-CN" altLang="en-US" dirty="0"/>
              <a:t>对话系统</a:t>
            </a:r>
            <a:endParaRPr lang="zh-TW" altLang="en-US" dirty="0"/>
          </a:p>
        </p:txBody>
      </p:sp>
      <p:graphicFrame>
        <p:nvGraphicFramePr>
          <p:cNvPr id="10" name="Object 12"/>
          <p:cNvGraphicFramePr>
            <a:graphicFrameLocks noChangeAspect="1"/>
          </p:cNvGraphicFramePr>
          <p:nvPr/>
        </p:nvGraphicFramePr>
        <p:xfrm>
          <a:off x="1863058" y="2390524"/>
          <a:ext cx="3822700" cy="460375"/>
        </p:xfrm>
        <a:graphic>
          <a:graphicData uri="http://schemas.openxmlformats.org/presentationml/2006/ole">
            <mc:AlternateContent xmlns:mc="http://schemas.openxmlformats.org/markup-compatibility/2006">
              <mc:Choice xmlns:v="urn:schemas-microsoft-com:vml" Requires="v">
                <p:oleObj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863058" y="239052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2"/>
          <p:cNvGraphicFramePr>
            <a:graphicFrameLocks noChangeAspect="1"/>
          </p:cNvGraphicFramePr>
          <p:nvPr/>
        </p:nvGraphicFramePr>
        <p:xfrm>
          <a:off x="2615463" y="3462836"/>
          <a:ext cx="3822700" cy="460375"/>
        </p:xfrm>
        <a:graphic>
          <a:graphicData uri="http://schemas.openxmlformats.org/presentationml/2006/ole">
            <mc:AlternateContent xmlns:mc="http://schemas.openxmlformats.org/markup-compatibility/2006">
              <mc:Choice xmlns:v="urn:schemas-microsoft-com:vml" Requires="v">
                <p:oleObj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2615463" y="3462836"/>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nvGraphicFramePr>
        <p:xfrm>
          <a:off x="2663581" y="4670243"/>
          <a:ext cx="3822700" cy="460375"/>
        </p:xfrm>
        <a:graphic>
          <a:graphicData uri="http://schemas.openxmlformats.org/presentationml/2006/ole">
            <mc:AlternateContent xmlns:mc="http://schemas.openxmlformats.org/markup-compatibility/2006">
              <mc:Choice xmlns:v="urn:schemas-microsoft-com:vml" Requires="v">
                <p:oleObj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2663581" y="467024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3303945" y="5774717"/>
          <a:ext cx="3578225" cy="460375"/>
        </p:xfrm>
        <a:graphic>
          <a:graphicData uri="http://schemas.openxmlformats.org/presentationml/2006/ole">
            <mc:AlternateContent xmlns:mc="http://schemas.openxmlformats.org/markup-compatibility/2006">
              <mc:Choice xmlns:v="urn:schemas-microsoft-com:vml" Requires="v">
                <p:oleObj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3303945" y="5774717"/>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7"/>
          <p:cNvSpPr txBox="1"/>
          <p:nvPr/>
        </p:nvSpPr>
        <p:spPr>
          <a:xfrm>
            <a:off x="6438163" y="3431413"/>
            <a:ext cx="947054" cy="523220"/>
          </a:xfrm>
          <a:prstGeom prst="rect">
            <a:avLst/>
          </a:prstGeom>
          <a:noFill/>
        </p:spPr>
        <p:txBody>
          <a:bodyPr wrap="square" rtlCol="0">
            <a:spAutoFit/>
          </a:bodyPr>
          <a:lstStyle/>
          <a:p>
            <a:r>
              <a:rPr lang="en-US" altLang="zh-TW" sz="2800" dirty="0"/>
              <a:t>“Cat”</a:t>
            </a:r>
            <a:endParaRPr lang="zh-TW" altLang="en-US" sz="2800" dirty="0"/>
          </a:p>
        </p:txBody>
      </p:sp>
      <p:sp>
        <p:nvSpPr>
          <p:cNvPr id="15" name="文字方塊 8"/>
          <p:cNvSpPr txBox="1"/>
          <p:nvPr/>
        </p:nvSpPr>
        <p:spPr>
          <a:xfrm>
            <a:off x="5685758" y="2359341"/>
            <a:ext cx="2298182" cy="523220"/>
          </a:xfrm>
          <a:prstGeom prst="rect">
            <a:avLst/>
          </a:prstGeom>
          <a:noFill/>
        </p:spPr>
        <p:txBody>
          <a:bodyPr wrap="square" rtlCol="0">
            <a:spAutoFit/>
          </a:bodyPr>
          <a:lstStyle/>
          <a:p>
            <a:r>
              <a:rPr lang="en-US" altLang="zh-TW" sz="2800" dirty="0"/>
              <a:t>“How are you”</a:t>
            </a:r>
            <a:endParaRPr lang="zh-TW" altLang="en-US" sz="2800" dirty="0"/>
          </a:p>
        </p:txBody>
      </p:sp>
      <p:sp>
        <p:nvSpPr>
          <p:cNvPr id="16" name="文字方塊 9"/>
          <p:cNvSpPr txBox="1"/>
          <p:nvPr/>
        </p:nvSpPr>
        <p:spPr>
          <a:xfrm>
            <a:off x="6486282" y="4612554"/>
            <a:ext cx="1239914" cy="523220"/>
          </a:xfrm>
          <a:prstGeom prst="rect">
            <a:avLst/>
          </a:prstGeom>
          <a:noFill/>
        </p:spPr>
        <p:txBody>
          <a:bodyPr wrap="square" rtlCol="0">
            <a:spAutoFit/>
          </a:bodyPr>
          <a:lstStyle/>
          <a:p>
            <a:r>
              <a:rPr lang="en-US" altLang="zh-TW" sz="2800" dirty="0"/>
              <a:t>“5-5”</a:t>
            </a:r>
            <a:endParaRPr lang="zh-TW" altLang="en-US" sz="2800" dirty="0"/>
          </a:p>
        </p:txBody>
      </p:sp>
      <p:sp>
        <p:nvSpPr>
          <p:cNvPr id="17" name="文字方塊 10"/>
          <p:cNvSpPr txBox="1"/>
          <p:nvPr/>
        </p:nvSpPr>
        <p:spPr>
          <a:xfrm>
            <a:off x="6960363" y="5711872"/>
            <a:ext cx="2080959" cy="523220"/>
          </a:xfrm>
          <a:prstGeom prst="rect">
            <a:avLst/>
          </a:prstGeom>
          <a:noFill/>
        </p:spPr>
        <p:txBody>
          <a:bodyPr wrap="square" rtlCol="0">
            <a:spAutoFit/>
          </a:bodyPr>
          <a:lstStyle/>
          <a:p>
            <a:r>
              <a:rPr lang="en-US" altLang="zh-TW" sz="2800" dirty="0"/>
              <a:t>“I am fine.”</a:t>
            </a:r>
            <a:endParaRPr lang="zh-TW" altLang="en-US" sz="2800" dirty="0"/>
          </a:p>
        </p:txBody>
      </p:sp>
      <p:pic>
        <p:nvPicPr>
          <p:cNvPr id="18" name="圖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6744" y="2334055"/>
            <a:ext cx="2921108" cy="516844"/>
          </a:xfrm>
          <a:prstGeom prst="rect">
            <a:avLst/>
          </a:prstGeom>
        </p:spPr>
      </p:pic>
      <p:sp>
        <p:nvSpPr>
          <p:cNvPr id="19" name="矩形 18"/>
          <p:cNvSpPr/>
          <p:nvPr/>
        </p:nvSpPr>
        <p:spPr>
          <a:xfrm>
            <a:off x="3743057" y="5727916"/>
            <a:ext cx="2659840" cy="523220"/>
          </a:xfrm>
          <a:prstGeom prst="rect">
            <a:avLst/>
          </a:prstGeom>
        </p:spPr>
        <p:txBody>
          <a:bodyPr wrap="square">
            <a:spAutoFit/>
          </a:bodyPr>
          <a:lstStyle/>
          <a:p>
            <a:pPr algn="ctr"/>
            <a:r>
              <a:rPr lang="en-US" altLang="zh-TW" sz="2800" dirty="0"/>
              <a:t>“How are you?”</a:t>
            </a:r>
            <a:endParaRPr lang="zh-TW" altLang="en-US" sz="2800" dirty="0"/>
          </a:p>
        </p:txBody>
      </p:sp>
      <p:pic>
        <p:nvPicPr>
          <p:cNvPr id="20" name="Picture 2" descr="http://y2.ifengimg.com/a/2016_11/2c7ef418c72909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1079" y="4495707"/>
            <a:ext cx="1144109" cy="858082"/>
          </a:xfrm>
          <a:prstGeom prst="rect">
            <a:avLst/>
          </a:prstGeom>
          <a:noFill/>
          <a:extLst>
            <a:ext uri="{909E8E84-426E-40DD-AFC4-6F175D3DCCD1}">
              <a14:hiddenFill xmlns:a14="http://schemas.microsoft.com/office/drawing/2010/main">
                <a:solidFill>
                  <a:srgbClr val="FFFFFF"/>
                </a:solidFill>
              </a14:hiddenFill>
            </a:ext>
          </a:extLst>
        </p:spPr>
      </p:pic>
      <p:sp>
        <p:nvSpPr>
          <p:cNvPr id="21" name="文字方塊 15"/>
          <p:cNvSpPr txBox="1"/>
          <p:nvPr/>
        </p:nvSpPr>
        <p:spPr>
          <a:xfrm>
            <a:off x="3703301" y="6147555"/>
            <a:ext cx="2773299" cy="461665"/>
          </a:xfrm>
          <a:prstGeom prst="rect">
            <a:avLst/>
          </a:prstGeom>
          <a:noFill/>
        </p:spPr>
        <p:txBody>
          <a:bodyPr wrap="square" rtlCol="0">
            <a:spAutoFit/>
          </a:bodyPr>
          <a:lstStyle/>
          <a:p>
            <a:pPr algn="ctr"/>
            <a:r>
              <a:rPr lang="en-US" altLang="zh-TW" sz="2400" dirty="0"/>
              <a:t>(what the user said)</a:t>
            </a:r>
            <a:endParaRPr lang="zh-TW" altLang="en-US" sz="2400" dirty="0"/>
          </a:p>
        </p:txBody>
      </p:sp>
      <p:sp>
        <p:nvSpPr>
          <p:cNvPr id="22" name="文字方塊 18"/>
          <p:cNvSpPr txBox="1"/>
          <p:nvPr/>
        </p:nvSpPr>
        <p:spPr>
          <a:xfrm>
            <a:off x="6466199" y="6147554"/>
            <a:ext cx="2773299" cy="461665"/>
          </a:xfrm>
          <a:prstGeom prst="rect">
            <a:avLst/>
          </a:prstGeom>
          <a:noFill/>
        </p:spPr>
        <p:txBody>
          <a:bodyPr wrap="square" rtlCol="0">
            <a:spAutoFit/>
          </a:bodyPr>
          <a:lstStyle/>
          <a:p>
            <a:pPr algn="ctr"/>
            <a:r>
              <a:rPr lang="en-US" altLang="zh-TW" sz="2400" dirty="0"/>
              <a:t>(system response)</a:t>
            </a:r>
            <a:endParaRPr lang="zh-TW" altLang="en-US" sz="2400" dirty="0"/>
          </a:p>
        </p:txBody>
      </p:sp>
      <p:pic>
        <p:nvPicPr>
          <p:cNvPr id="23" name="Picture 12" descr="https://encrypted-tbn1.gstatic.com/images?q=tbn:ANd9GcRcwlRKAlSIaCI4W5PRYVbuBQQXifF-56bFqAjh9DMe-_3Lh8_YK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3905" y="3317879"/>
            <a:ext cx="1106043" cy="839637"/>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17"/>
          <p:cNvSpPr txBox="1"/>
          <p:nvPr/>
        </p:nvSpPr>
        <p:spPr>
          <a:xfrm>
            <a:off x="7270442" y="4874164"/>
            <a:ext cx="1786326" cy="461665"/>
          </a:xfrm>
          <a:prstGeom prst="rect">
            <a:avLst/>
          </a:prstGeom>
          <a:noFill/>
        </p:spPr>
        <p:txBody>
          <a:bodyPr wrap="square" rtlCol="0">
            <a:spAutoFit/>
          </a:bodyPr>
          <a:lstStyle/>
          <a:p>
            <a:pPr algn="ctr"/>
            <a:r>
              <a:rPr lang="en-US" altLang="zh-TW" sz="2400" dirty="0"/>
              <a:t>(next move)</a:t>
            </a:r>
            <a:endParaRPr lang="zh-TW" altLang="en-US" sz="2400" dirty="0"/>
          </a:p>
        </p:txBody>
      </p:sp>
    </p:spTree>
    <p:extLst>
      <p:ext uri="{BB962C8B-B14F-4D97-AF65-F5344CB8AC3E}">
        <p14:creationId xmlns:p14="http://schemas.microsoft.com/office/powerpoint/2010/main" val="191911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p:bldP spid="15" grpId="0"/>
      <p:bldP spid="16" grpId="0"/>
      <p:bldP spid="17" grpId="0"/>
      <p:bldP spid="19" grpId="0"/>
      <p:bldP spid="21" grpId="0"/>
      <p:bldP spid="22"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1.2 </a:t>
            </a:r>
            <a:r>
              <a:rPr lang="zh-CN" altLang="en-US" sz="4000" b="1" dirty="0">
                <a:latin typeface="Times New Roman" panose="02020603050405020304" pitchFamily="18" charset="0"/>
                <a:cs typeface="Times New Roman" panose="02020603050405020304" pitchFamily="18" charset="0"/>
              </a:rPr>
              <a:t>智能软件与机器学习</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46</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標題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 </a:t>
            </a:r>
            <a:endParaRPr lang="zh-TW" altLang="en-US" dirty="0"/>
          </a:p>
        </p:txBody>
      </p:sp>
      <p:sp>
        <p:nvSpPr>
          <p:cNvPr id="8"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10"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name="方程式" r:id="rId3" imgW="520560" imgH="215640" progId="Equation.3">
                  <p:embed/>
                </p:oleObj>
              </mc:Choice>
              <mc:Fallback>
                <p:oleObj name="方程式" r:id="rId3" imgW="520560" imgH="215640" progId="Equation.3">
                  <p:embed/>
                  <p:pic>
                    <p:nvPicPr>
                      <p:cNvPr id="15" name="Object 12"/>
                      <p:cNvPicPr>
                        <a:picLocks noChangeAspect="1" noChangeArrowheads="1"/>
                      </p:cNvPicPr>
                      <p:nvPr/>
                    </p:nvPicPr>
                    <p:blipFill>
                      <a:blip r:embed="rId4"/>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2"/>
          <p:cNvGraphicFramePr>
            <a:graphicFrameLocks noChangeAspect="1"/>
          </p:cNvGraphicFramePr>
          <p:nvPr/>
        </p:nvGraphicFramePr>
        <p:xfrm>
          <a:off x="1539921" y="4008947"/>
          <a:ext cx="2141537" cy="460375"/>
        </p:xfrm>
        <a:graphic>
          <a:graphicData uri="http://schemas.openxmlformats.org/presentationml/2006/ole">
            <mc:AlternateContent xmlns:mc="http://schemas.openxmlformats.org/markup-compatibility/2006">
              <mc:Choice xmlns:v="urn:schemas-microsoft-com:vml" Requires="v">
                <p:oleObj name="方程式" r:id="rId5" imgW="1002960" imgH="215640" progId="Equation.3">
                  <p:embed/>
                </p:oleObj>
              </mc:Choice>
              <mc:Fallback>
                <p:oleObj name="方程式" r:id="rId5" imgW="1002960" imgH="215640" progId="Equation.3">
                  <p:embed/>
                  <p:pic>
                    <p:nvPicPr>
                      <p:cNvPr id="49" name="Object 12"/>
                      <p:cNvPicPr>
                        <a:picLocks noChangeAspect="1" noChangeArrowheads="1"/>
                      </p:cNvPicPr>
                      <p:nvPr/>
                    </p:nvPicPr>
                    <p:blipFill>
                      <a:blip r:embed="rId6"/>
                      <a:srcRect/>
                      <a:stretch>
                        <a:fillRect/>
                      </a:stretch>
                    </p:blipFill>
                    <p:spPr bwMode="auto">
                      <a:xfrm>
                        <a:off x="1539921" y="4008947"/>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圖片 59"/>
          <p:cNvPicPr>
            <a:picLocks noChangeAspect="1"/>
          </p:cNvPicPr>
          <p:nvPr/>
        </p:nvPicPr>
        <p:blipFill>
          <a:blip r:embed="rId7"/>
          <a:stretch>
            <a:fillRect/>
          </a:stretch>
        </p:blipFill>
        <p:spPr>
          <a:xfrm>
            <a:off x="2160701" y="3668669"/>
            <a:ext cx="899978" cy="1075096"/>
          </a:xfrm>
          <a:prstGeom prst="rect">
            <a:avLst/>
          </a:prstGeom>
        </p:spPr>
      </p:pic>
      <p:sp>
        <p:nvSpPr>
          <p:cNvPr id="13" name="文字方塊 60"/>
          <p:cNvSpPr txBox="1"/>
          <p:nvPr/>
        </p:nvSpPr>
        <p:spPr>
          <a:xfrm>
            <a:off x="3773978" y="3975384"/>
            <a:ext cx="798022" cy="461665"/>
          </a:xfrm>
          <a:prstGeom prst="rect">
            <a:avLst/>
          </a:prstGeom>
          <a:noFill/>
        </p:spPr>
        <p:txBody>
          <a:bodyPr wrap="square" rtlCol="0">
            <a:spAutoFit/>
          </a:bodyPr>
          <a:lstStyle/>
          <a:p>
            <a:pPr algn="ctr"/>
            <a:r>
              <a:rPr lang="en-US" altLang="zh-TW" sz="2400" dirty="0"/>
              <a:t>“cat”</a:t>
            </a:r>
            <a:endParaRPr lang="zh-TW" altLang="en-US" sz="2400" dirty="0"/>
          </a:p>
        </p:txBody>
      </p:sp>
      <p:graphicFrame>
        <p:nvGraphicFramePr>
          <p:cNvPr id="14" name="Object 12"/>
          <p:cNvGraphicFramePr>
            <a:graphicFrameLocks noChangeAspect="1"/>
          </p:cNvGraphicFramePr>
          <p:nvPr/>
        </p:nvGraphicFramePr>
        <p:xfrm>
          <a:off x="1539921" y="5401549"/>
          <a:ext cx="2141537" cy="460375"/>
        </p:xfrm>
        <a:graphic>
          <a:graphicData uri="http://schemas.openxmlformats.org/presentationml/2006/ole">
            <mc:AlternateContent xmlns:mc="http://schemas.openxmlformats.org/markup-compatibility/2006">
              <mc:Choice xmlns:v="urn:schemas-microsoft-com:vml" Requires="v">
                <p:oleObj name="方程式" r:id="rId8" imgW="1002960" imgH="215640" progId="Equation.3">
                  <p:embed/>
                </p:oleObj>
              </mc:Choice>
              <mc:Fallback>
                <p:oleObj name="方程式" r:id="rId8" imgW="1002960" imgH="215640" progId="Equation.3">
                  <p:embed/>
                  <p:pic>
                    <p:nvPicPr>
                      <p:cNvPr id="64" name="Object 12"/>
                      <p:cNvPicPr>
                        <a:picLocks noChangeAspect="1" noChangeArrowheads="1"/>
                      </p:cNvPicPr>
                      <p:nvPr/>
                    </p:nvPicPr>
                    <p:blipFill>
                      <a:blip r:embed="rId6"/>
                      <a:srcRect/>
                      <a:stretch>
                        <a:fillRect/>
                      </a:stretch>
                    </p:blipFill>
                    <p:spPr bwMode="auto">
                      <a:xfrm>
                        <a:off x="1539921" y="5401549"/>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文字方塊 65"/>
          <p:cNvSpPr txBox="1"/>
          <p:nvPr/>
        </p:nvSpPr>
        <p:spPr>
          <a:xfrm>
            <a:off x="3773978" y="5367986"/>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16" name="圖片 66"/>
          <p:cNvPicPr>
            <a:picLocks noChangeAspect="1"/>
          </p:cNvPicPr>
          <p:nvPr/>
        </p:nvPicPr>
        <p:blipFill>
          <a:blip r:embed="rId9"/>
          <a:stretch>
            <a:fillRect/>
          </a:stretch>
        </p:blipFill>
        <p:spPr>
          <a:xfrm>
            <a:off x="2160701" y="5084043"/>
            <a:ext cx="915693" cy="1181883"/>
          </a:xfrm>
          <a:prstGeom prst="rect">
            <a:avLst/>
          </a:prstGeom>
        </p:spPr>
      </p:pic>
      <p:graphicFrame>
        <p:nvGraphicFramePr>
          <p:cNvPr id="17" name="Object 12"/>
          <p:cNvGraphicFramePr>
            <a:graphicFrameLocks noChangeAspect="1"/>
          </p:cNvGraphicFramePr>
          <p:nvPr/>
        </p:nvGraphicFramePr>
        <p:xfrm>
          <a:off x="5091113" y="4008438"/>
          <a:ext cx="2168525" cy="460375"/>
        </p:xfrm>
        <a:graphic>
          <a:graphicData uri="http://schemas.openxmlformats.org/presentationml/2006/ole">
            <mc:AlternateContent xmlns:mc="http://schemas.openxmlformats.org/markup-compatibility/2006">
              <mc:Choice xmlns:v="urn:schemas-microsoft-com:vml" Requires="v">
                <p:oleObj name="方程式" r:id="rId10" imgW="1015920" imgH="215640" progId="Equation.3">
                  <p:embed/>
                </p:oleObj>
              </mc:Choice>
              <mc:Fallback>
                <p:oleObj name="方程式" r:id="rId10" imgW="1015920" imgH="215640" progId="Equation.3">
                  <p:embed/>
                  <p:pic>
                    <p:nvPicPr>
                      <p:cNvPr id="68" name="Object 12"/>
                      <p:cNvPicPr>
                        <a:picLocks noChangeAspect="1" noChangeArrowheads="1"/>
                      </p:cNvPicPr>
                      <p:nvPr/>
                    </p:nvPicPr>
                    <p:blipFill>
                      <a:blip r:embed="rId11"/>
                      <a:srcRect/>
                      <a:stretch>
                        <a:fillRect/>
                      </a:stretch>
                    </p:blipFill>
                    <p:spPr bwMode="auto">
                      <a:xfrm>
                        <a:off x="5091113" y="4008438"/>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圖片 68"/>
          <p:cNvPicPr>
            <a:picLocks noChangeAspect="1"/>
          </p:cNvPicPr>
          <p:nvPr/>
        </p:nvPicPr>
        <p:blipFill>
          <a:blip r:embed="rId7"/>
          <a:stretch>
            <a:fillRect/>
          </a:stretch>
        </p:blipFill>
        <p:spPr>
          <a:xfrm>
            <a:off x="5725041" y="3668669"/>
            <a:ext cx="899978" cy="1075096"/>
          </a:xfrm>
          <a:prstGeom prst="rect">
            <a:avLst/>
          </a:prstGeom>
        </p:spPr>
      </p:pic>
      <p:sp>
        <p:nvSpPr>
          <p:cNvPr id="19" name="文字方塊 69"/>
          <p:cNvSpPr txBox="1"/>
          <p:nvPr/>
        </p:nvSpPr>
        <p:spPr>
          <a:xfrm>
            <a:off x="7251526" y="3975384"/>
            <a:ext cx="1437382" cy="461665"/>
          </a:xfrm>
          <a:prstGeom prst="rect">
            <a:avLst/>
          </a:prstGeom>
          <a:noFill/>
        </p:spPr>
        <p:txBody>
          <a:bodyPr wrap="square" rtlCol="0">
            <a:spAutoFit/>
          </a:bodyPr>
          <a:lstStyle/>
          <a:p>
            <a:pPr algn="ctr"/>
            <a:r>
              <a:rPr lang="en-US" altLang="zh-TW" sz="2400" dirty="0"/>
              <a:t>“monkey”</a:t>
            </a:r>
            <a:endParaRPr lang="zh-TW" altLang="en-US" sz="2400" dirty="0"/>
          </a:p>
        </p:txBody>
      </p:sp>
      <p:graphicFrame>
        <p:nvGraphicFramePr>
          <p:cNvPr id="20" name="Object 12"/>
          <p:cNvGraphicFramePr>
            <a:graphicFrameLocks noChangeAspect="1"/>
          </p:cNvGraphicFramePr>
          <p:nvPr/>
        </p:nvGraphicFramePr>
        <p:xfrm>
          <a:off x="5091113" y="5402263"/>
          <a:ext cx="2168525" cy="460375"/>
        </p:xfrm>
        <a:graphic>
          <a:graphicData uri="http://schemas.openxmlformats.org/presentationml/2006/ole">
            <mc:AlternateContent xmlns:mc="http://schemas.openxmlformats.org/markup-compatibility/2006">
              <mc:Choice xmlns:v="urn:schemas-microsoft-com:vml" Requires="v">
                <p:oleObj name="方程式" r:id="rId12" imgW="1015920" imgH="215640" progId="Equation.3">
                  <p:embed/>
                </p:oleObj>
              </mc:Choice>
              <mc:Fallback>
                <p:oleObj name="方程式" r:id="rId12" imgW="1015920" imgH="215640" progId="Equation.3">
                  <p:embed/>
                  <p:pic>
                    <p:nvPicPr>
                      <p:cNvPr id="71" name="Object 12"/>
                      <p:cNvPicPr>
                        <a:picLocks noChangeAspect="1" noChangeArrowheads="1"/>
                      </p:cNvPicPr>
                      <p:nvPr/>
                    </p:nvPicPr>
                    <p:blipFill>
                      <a:blip r:embed="rId13"/>
                      <a:srcRect/>
                      <a:stretch>
                        <a:fillRect/>
                      </a:stretch>
                    </p:blipFill>
                    <p:spPr bwMode="auto">
                      <a:xfrm>
                        <a:off x="5091113" y="5402263"/>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文字方塊 71"/>
          <p:cNvSpPr txBox="1"/>
          <p:nvPr/>
        </p:nvSpPr>
        <p:spPr>
          <a:xfrm>
            <a:off x="7338317" y="5367986"/>
            <a:ext cx="1074361" cy="461665"/>
          </a:xfrm>
          <a:prstGeom prst="rect">
            <a:avLst/>
          </a:prstGeom>
          <a:noFill/>
        </p:spPr>
        <p:txBody>
          <a:bodyPr wrap="square" rtlCol="0">
            <a:spAutoFit/>
          </a:bodyPr>
          <a:lstStyle/>
          <a:p>
            <a:pPr algn="ctr"/>
            <a:r>
              <a:rPr lang="en-US" altLang="zh-TW" sz="2400" dirty="0"/>
              <a:t>“snake”</a:t>
            </a:r>
            <a:endParaRPr lang="zh-TW" altLang="en-US" sz="2400" dirty="0"/>
          </a:p>
        </p:txBody>
      </p:sp>
      <p:pic>
        <p:nvPicPr>
          <p:cNvPr id="22" name="圖片 72"/>
          <p:cNvPicPr>
            <a:picLocks noChangeAspect="1"/>
          </p:cNvPicPr>
          <p:nvPr/>
        </p:nvPicPr>
        <p:blipFill>
          <a:blip r:embed="rId9"/>
          <a:stretch>
            <a:fillRect/>
          </a:stretch>
        </p:blipFill>
        <p:spPr>
          <a:xfrm>
            <a:off x="5725041" y="5084043"/>
            <a:ext cx="915693" cy="1181883"/>
          </a:xfrm>
          <a:prstGeom prst="rect">
            <a:avLst/>
          </a:prstGeom>
        </p:spPr>
      </p:pic>
      <p:sp>
        <p:nvSpPr>
          <p:cNvPr id="23"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grpSp>
        <p:nvGrpSpPr>
          <p:cNvPr id="24" name="群組 77"/>
          <p:cNvGrpSpPr/>
          <p:nvPr/>
        </p:nvGrpSpPr>
        <p:grpSpPr>
          <a:xfrm>
            <a:off x="5172837" y="1145225"/>
            <a:ext cx="3342513" cy="827342"/>
            <a:chOff x="4749800" y="2047360"/>
            <a:chExt cx="3342513" cy="827342"/>
          </a:xfrm>
        </p:grpSpPr>
        <p:graphicFrame>
          <p:nvGraphicFramePr>
            <p:cNvPr id="25"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name="方程式" r:id="rId14" imgW="990360" imgH="215640" progId="Equation.3">
                    <p:embed/>
                  </p:oleObj>
                </mc:Choice>
                <mc:Fallback>
                  <p:oleObj name="方程式" r:id="rId14" imgW="990360" imgH="215640" progId="Equation.3">
                    <p:embed/>
                    <p:pic>
                      <p:nvPicPr>
                        <p:cNvPr id="79" name="Object 12"/>
                        <p:cNvPicPr>
                          <a:picLocks noChangeAspect="1" noChangeArrowheads="1"/>
                        </p:cNvPicPr>
                        <p:nvPr/>
                      </p:nvPicPr>
                      <p:blipFill>
                        <a:blip r:embed="rId15"/>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文字方塊 79"/>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27" name="Picture 12" descr="https://encrypted-tbn1.gstatic.com/images?q=tbn:ANd9GcRcwlRKAlSIaCI4W5PRYVbuBQQXifF-56bFqAjh9DMe-_3Lh8_YKw"/>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文字方塊 81"/>
          <p:cNvSpPr txBox="1"/>
          <p:nvPr/>
        </p:nvSpPr>
        <p:spPr>
          <a:xfrm>
            <a:off x="4368800" y="596448"/>
            <a:ext cx="3111500" cy="461665"/>
          </a:xfrm>
          <a:prstGeom prst="rect">
            <a:avLst/>
          </a:prstGeom>
          <a:noFill/>
        </p:spPr>
        <p:txBody>
          <a:bodyPr wrap="square" rtlCol="0">
            <a:spAutoFit/>
          </a:bodyPr>
          <a:lstStyle/>
          <a:p>
            <a:r>
              <a:rPr lang="en-US" altLang="zh-TW" sz="2400" dirty="0"/>
              <a:t>Image Recognition:</a:t>
            </a:r>
            <a:endParaRPr lang="zh-TW" altLang="en-US" sz="2400" dirty="0"/>
          </a:p>
        </p:txBody>
      </p:sp>
    </p:spTree>
    <p:extLst>
      <p:ext uri="{BB962C8B-B14F-4D97-AF65-F5344CB8AC3E}">
        <p14:creationId xmlns:p14="http://schemas.microsoft.com/office/powerpoint/2010/main" val="420367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5" grpId="0"/>
      <p:bldP spid="19" grpId="0"/>
      <p:bldP spid="21" grpId="0"/>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1.2 </a:t>
            </a:r>
            <a:r>
              <a:rPr lang="zh-CN" altLang="en-US" sz="4000" b="1" dirty="0">
                <a:latin typeface="Times New Roman" panose="02020603050405020304" pitchFamily="18" charset="0"/>
                <a:cs typeface="Times New Roman" panose="02020603050405020304" pitchFamily="18" charset="0"/>
              </a:rPr>
              <a:t>智能软件与机器学习</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47</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2">
            <a:extLst>
              <a:ext uri="{FF2B5EF4-FFF2-40B4-BE49-F238E27FC236}">
                <a16:creationId xmlns:a16="http://schemas.microsoft.com/office/drawing/2014/main" id="{DE6CB82A-273F-45CF-92BA-A8463EBC6135}"/>
              </a:ext>
            </a:extLst>
          </p:cNvPr>
          <p:cNvPicPr>
            <a:picLocks noChangeAspect="1"/>
          </p:cNvPicPr>
          <p:nvPr/>
        </p:nvPicPr>
        <p:blipFill>
          <a:blip r:embed="rId3"/>
          <a:stretch>
            <a:fillRect/>
          </a:stretch>
        </p:blipFill>
        <p:spPr>
          <a:xfrm>
            <a:off x="4333907" y="2071006"/>
            <a:ext cx="4571993" cy="1790763"/>
          </a:xfrm>
          <a:prstGeom prst="rect">
            <a:avLst/>
          </a:prstGeom>
        </p:spPr>
      </p:pic>
      <p:sp>
        <p:nvSpPr>
          <p:cNvPr id="10"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11"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群組 8"/>
          <p:cNvGrpSpPr/>
          <p:nvPr/>
        </p:nvGrpSpPr>
        <p:grpSpPr>
          <a:xfrm>
            <a:off x="5172837" y="1145228"/>
            <a:ext cx="3342513" cy="827342"/>
            <a:chOff x="4749800" y="2047360"/>
            <a:chExt cx="3342513" cy="827342"/>
          </a:xfrm>
        </p:grpSpPr>
        <p:graphicFrame>
          <p:nvGraphicFramePr>
            <p:cNvPr id="13"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name="方程式" r:id="rId6" imgW="990360" imgH="215640" progId="Equation.3">
                    <p:embed/>
                  </p:oleObj>
                </mc:Choice>
                <mc:Fallback>
                  <p:oleObj name="方程式" r:id="rId6" imgW="990360" imgH="215640" progId="Equation.3">
                    <p:embed/>
                    <p:pic>
                      <p:nvPicPr>
                        <p:cNvPr id="74" name="Object 12"/>
                        <p:cNvPicPr>
                          <a:picLocks noChangeAspect="1" noChangeArrowheads="1"/>
                        </p:cNvPicPr>
                        <p:nvPr/>
                      </p:nvPicPr>
                      <p:blipFill>
                        <a:blip r:embed="rId7"/>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75"/>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15" name="Picture 12" descr="https://encrypted-tbn1.gstatic.com/images?q=tbn:ANd9GcRcwlRKAlSIaCI4W5PRYVbuBQQXifF-56bFqAjh9DMe-_3Lh8_YK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文字方塊 11"/>
          <p:cNvSpPr txBox="1"/>
          <p:nvPr/>
        </p:nvSpPr>
        <p:spPr>
          <a:xfrm>
            <a:off x="4368800" y="596451"/>
            <a:ext cx="3111500" cy="461665"/>
          </a:xfrm>
          <a:prstGeom prst="rect">
            <a:avLst/>
          </a:prstGeom>
          <a:noFill/>
        </p:spPr>
        <p:txBody>
          <a:bodyPr wrap="square" rtlCol="0">
            <a:spAutoFit/>
          </a:bodyPr>
          <a:lstStyle/>
          <a:p>
            <a:r>
              <a:rPr lang="en-US" altLang="zh-TW" sz="2400" dirty="0"/>
              <a:t>Image Recognition:</a:t>
            </a:r>
            <a:endParaRPr lang="zh-TW" altLang="en-US" sz="2400" dirty="0"/>
          </a:p>
        </p:txBody>
      </p:sp>
      <p:sp>
        <p:nvSpPr>
          <p:cNvPr id="17"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18"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p>
          <a:p>
            <a:pPr algn="ctr"/>
            <a:r>
              <a:rPr lang="en-US" altLang="zh-TW" sz="2400" dirty="0"/>
              <a:t>Data</a:t>
            </a:r>
            <a:endParaRPr lang="zh-TW" altLang="en-US" sz="2400" dirty="0"/>
          </a:p>
        </p:txBody>
      </p:sp>
      <p:sp>
        <p:nvSpPr>
          <p:cNvPr id="19"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Goodness of function f</a:t>
            </a:r>
            <a:endParaRPr lang="en-US" altLang="zh-TW" sz="2400" baseline="30000" dirty="0"/>
          </a:p>
        </p:txBody>
      </p:sp>
      <p:cxnSp>
        <p:nvCxnSpPr>
          <p:cNvPr id="20" name="直線單箭頭接點 27"/>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直線單箭頭接點 28"/>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文字方塊 35"/>
          <p:cNvSpPr txBox="1"/>
          <p:nvPr/>
        </p:nvSpPr>
        <p:spPr>
          <a:xfrm>
            <a:off x="5141746" y="2697133"/>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Better!</a:t>
            </a:r>
            <a:endParaRPr lang="zh-TW" altLang="en-US" sz="2400" dirty="0"/>
          </a:p>
        </p:txBody>
      </p:sp>
      <p:sp>
        <p:nvSpPr>
          <p:cNvPr id="23" name="矩形 22"/>
          <p:cNvSpPr/>
          <p:nvPr/>
        </p:nvSpPr>
        <p:spPr>
          <a:xfrm>
            <a:off x="5076620" y="6115145"/>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4" name="圖片 37"/>
          <p:cNvPicPr>
            <a:picLocks noChangeAspect="1"/>
          </p:cNvPicPr>
          <p:nvPr/>
        </p:nvPicPr>
        <p:blipFill>
          <a:blip r:embed="rId9"/>
          <a:stretch>
            <a:fillRect/>
          </a:stretch>
        </p:blipFill>
        <p:spPr>
          <a:xfrm>
            <a:off x="5346342" y="5040061"/>
            <a:ext cx="931280" cy="1051432"/>
          </a:xfrm>
          <a:prstGeom prst="rect">
            <a:avLst/>
          </a:prstGeom>
        </p:spPr>
      </p:pic>
      <p:pic>
        <p:nvPicPr>
          <p:cNvPr id="25" name="圖片 38"/>
          <p:cNvPicPr>
            <a:picLocks noChangeAspect="1"/>
          </p:cNvPicPr>
          <p:nvPr/>
        </p:nvPicPr>
        <p:blipFill>
          <a:blip r:embed="rId10"/>
          <a:stretch>
            <a:fillRect/>
          </a:stretch>
        </p:blipFill>
        <p:spPr>
          <a:xfrm>
            <a:off x="6619904" y="5040061"/>
            <a:ext cx="899978" cy="1075096"/>
          </a:xfrm>
          <a:prstGeom prst="rect">
            <a:avLst/>
          </a:prstGeom>
        </p:spPr>
      </p:pic>
      <p:sp>
        <p:nvSpPr>
          <p:cNvPr id="26" name="文字方塊 39"/>
          <p:cNvSpPr txBox="1"/>
          <p:nvPr/>
        </p:nvSpPr>
        <p:spPr>
          <a:xfrm>
            <a:off x="6687680" y="6132511"/>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7" name="文字方塊 40"/>
          <p:cNvSpPr txBox="1"/>
          <p:nvPr/>
        </p:nvSpPr>
        <p:spPr>
          <a:xfrm>
            <a:off x="7870094" y="6095267"/>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8" name="圖片 41"/>
          <p:cNvPicPr>
            <a:picLocks noChangeAspect="1"/>
          </p:cNvPicPr>
          <p:nvPr/>
        </p:nvPicPr>
        <p:blipFill>
          <a:blip r:embed="rId11"/>
          <a:stretch>
            <a:fillRect/>
          </a:stretch>
        </p:blipFill>
        <p:spPr>
          <a:xfrm>
            <a:off x="7862164" y="5051881"/>
            <a:ext cx="823790" cy="1063264"/>
          </a:xfrm>
          <a:prstGeom prst="rect">
            <a:avLst/>
          </a:prstGeom>
        </p:spPr>
      </p:pic>
      <p:sp>
        <p:nvSpPr>
          <p:cNvPr id="29" name="矩形 28"/>
          <p:cNvSpPr/>
          <p:nvPr/>
        </p:nvSpPr>
        <p:spPr>
          <a:xfrm>
            <a:off x="2971073" y="5295624"/>
            <a:ext cx="2185866"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input:</a:t>
            </a:r>
            <a:endParaRPr lang="zh-TW" altLang="en-US" sz="2400" dirty="0"/>
          </a:p>
        </p:txBody>
      </p:sp>
      <p:sp>
        <p:nvSpPr>
          <p:cNvPr id="30" name="矩形 29"/>
          <p:cNvSpPr/>
          <p:nvPr/>
        </p:nvSpPr>
        <p:spPr>
          <a:xfrm>
            <a:off x="2897982" y="6091493"/>
            <a:ext cx="225184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output:</a:t>
            </a:r>
            <a:endParaRPr lang="zh-TW" altLang="en-US" sz="2400" dirty="0"/>
          </a:p>
        </p:txBody>
      </p:sp>
      <p:sp>
        <p:nvSpPr>
          <p:cNvPr id="31" name="矩形 30"/>
          <p:cNvSpPr/>
          <p:nvPr/>
        </p:nvSpPr>
        <p:spPr>
          <a:xfrm>
            <a:off x="2923907" y="4888078"/>
            <a:ext cx="5947138"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
            <a:extLst>
              <a:ext uri="{FF2B5EF4-FFF2-40B4-BE49-F238E27FC236}">
                <a16:creationId xmlns:a16="http://schemas.microsoft.com/office/drawing/2014/main" id="{80A6E19A-A23B-40AA-BE45-9FE4299D3700}"/>
              </a:ext>
            </a:extLst>
          </p:cNvPr>
          <p:cNvSpPr txBox="1"/>
          <p:nvPr/>
        </p:nvSpPr>
        <p:spPr>
          <a:xfrm>
            <a:off x="3321453" y="4353032"/>
            <a:ext cx="515204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Supervised Learning (</a:t>
            </a:r>
            <a:r>
              <a:rPr lang="zh-CN" altLang="en-US" sz="2800" dirty="0">
                <a:latin typeface="微軟正黑體" panose="020B0604030504040204" pitchFamily="34" charset="-120"/>
                <a:ea typeface="微軟正黑體" panose="020B0604030504040204" pitchFamily="34" charset="-120"/>
              </a:rPr>
              <a:t>监督学习</a:t>
            </a:r>
            <a:r>
              <a:rPr lang="en-US" altLang="zh-TW" sz="2800" dirty="0"/>
              <a:t>)</a:t>
            </a:r>
            <a:endParaRPr lang="zh-TW" altLang="en-US" sz="2800" dirty="0"/>
          </a:p>
        </p:txBody>
      </p:sp>
    </p:spTree>
    <p:extLst>
      <p:ext uri="{BB962C8B-B14F-4D97-AF65-F5344CB8AC3E}">
        <p14:creationId xmlns:p14="http://schemas.microsoft.com/office/powerpoint/2010/main" val="250173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23" grpId="0"/>
      <p:bldP spid="26" grpId="0"/>
      <p:bldP spid="27" grpId="0"/>
      <p:bldP spid="29" grpId="0"/>
      <p:bldP spid="30" grpId="0"/>
      <p:bldP spid="31" grpId="0" animBg="1"/>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1.2 </a:t>
            </a:r>
            <a:r>
              <a:rPr lang="zh-CN" altLang="en-US" sz="4000" b="1" dirty="0">
                <a:latin typeface="Times New Roman" panose="02020603050405020304" pitchFamily="18" charset="0"/>
                <a:cs typeface="Times New Roman" panose="02020603050405020304" pitchFamily="18" charset="0"/>
              </a:rPr>
              <a:t>智能软件与机器学习</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48</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10"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name="方程式" r:id="rId3" imgW="520560" imgH="215640" progId="Equation.3">
                  <p:embed/>
                </p:oleObj>
              </mc:Choice>
              <mc:Fallback>
                <p:oleObj name="方程式" r:id="rId3" imgW="520560" imgH="215640" progId="Equation.3">
                  <p:embed/>
                  <p:pic>
                    <p:nvPicPr>
                      <p:cNvPr id="15" name="Object 12"/>
                      <p:cNvPicPr>
                        <a:picLocks noChangeAspect="1" noChangeArrowheads="1"/>
                      </p:cNvPicPr>
                      <p:nvPr/>
                    </p:nvPicPr>
                    <p:blipFill>
                      <a:blip r:embed="rId4"/>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群組 8"/>
          <p:cNvGrpSpPr/>
          <p:nvPr/>
        </p:nvGrpSpPr>
        <p:grpSpPr>
          <a:xfrm>
            <a:off x="5172837" y="1145224"/>
            <a:ext cx="3342513" cy="827342"/>
            <a:chOff x="4749800" y="2047360"/>
            <a:chExt cx="3342513" cy="827342"/>
          </a:xfrm>
        </p:grpSpPr>
        <p:graphicFrame>
          <p:nvGraphicFramePr>
            <p:cNvPr id="12"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name="方程式" r:id="rId5" imgW="990360" imgH="215640" progId="Equation.3">
                    <p:embed/>
                  </p:oleObj>
                </mc:Choice>
                <mc:Fallback>
                  <p:oleObj name="方程式" r:id="rId5" imgW="990360" imgH="215640" progId="Equation.3">
                    <p:embed/>
                    <p:pic>
                      <p:nvPicPr>
                        <p:cNvPr id="74" name="Object 12"/>
                        <p:cNvPicPr>
                          <a:picLocks noChangeAspect="1" noChangeArrowheads="1"/>
                        </p:cNvPicPr>
                        <p:nvPr/>
                      </p:nvPicPr>
                      <p:blipFill>
                        <a:blip r:embed="rId6"/>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文字方塊 75"/>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14" name="Picture 12" descr="https://encrypted-tbn1.gstatic.com/images?q=tbn:ANd9GcRcwlRKAlSIaCI4W5PRYVbuBQQXifF-56bFqAjh9DMe-_3Lh8_YK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文字方塊 11"/>
          <p:cNvSpPr txBox="1"/>
          <p:nvPr/>
        </p:nvSpPr>
        <p:spPr>
          <a:xfrm>
            <a:off x="4368800" y="596447"/>
            <a:ext cx="3111500" cy="461665"/>
          </a:xfrm>
          <a:prstGeom prst="rect">
            <a:avLst/>
          </a:prstGeom>
          <a:noFill/>
        </p:spPr>
        <p:txBody>
          <a:bodyPr wrap="square" rtlCol="0">
            <a:spAutoFit/>
          </a:bodyPr>
          <a:lstStyle/>
          <a:p>
            <a:r>
              <a:rPr lang="en-US" altLang="zh-TW" sz="2400" dirty="0"/>
              <a:t>Image Recognition:</a:t>
            </a:r>
            <a:endParaRPr lang="zh-TW" altLang="en-US" sz="2400" dirty="0"/>
          </a:p>
        </p:txBody>
      </p:sp>
      <p:sp>
        <p:nvSpPr>
          <p:cNvPr id="16"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17"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p>
          <a:p>
            <a:pPr algn="ctr"/>
            <a:r>
              <a:rPr lang="en-US" altLang="zh-TW" sz="2400" dirty="0"/>
              <a:t>Data</a:t>
            </a:r>
            <a:endParaRPr lang="zh-TW" altLang="en-US" sz="2400" dirty="0"/>
          </a:p>
        </p:txBody>
      </p:sp>
      <p:sp>
        <p:nvSpPr>
          <p:cNvPr id="18"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Goodness of function f</a:t>
            </a:r>
            <a:endParaRPr lang="en-US" altLang="zh-TW" sz="2400" baseline="30000" dirty="0"/>
          </a:p>
        </p:txBody>
      </p:sp>
      <p:cxnSp>
        <p:nvCxnSpPr>
          <p:cNvPr id="19" name="直線單箭頭接點 27"/>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直線單箭頭接點 28"/>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矩形 20"/>
          <p:cNvSpPr/>
          <p:nvPr/>
        </p:nvSpPr>
        <p:spPr>
          <a:xfrm>
            <a:off x="2595794" y="6198774"/>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2" name="圖片 30"/>
          <p:cNvPicPr>
            <a:picLocks noChangeAspect="1"/>
          </p:cNvPicPr>
          <p:nvPr/>
        </p:nvPicPr>
        <p:blipFill>
          <a:blip r:embed="rId8"/>
          <a:stretch>
            <a:fillRect/>
          </a:stretch>
        </p:blipFill>
        <p:spPr>
          <a:xfrm>
            <a:off x="2865516" y="5123690"/>
            <a:ext cx="931280" cy="1051432"/>
          </a:xfrm>
          <a:prstGeom prst="rect">
            <a:avLst/>
          </a:prstGeom>
        </p:spPr>
      </p:pic>
      <p:pic>
        <p:nvPicPr>
          <p:cNvPr id="23" name="圖片 31"/>
          <p:cNvPicPr>
            <a:picLocks noChangeAspect="1"/>
          </p:cNvPicPr>
          <p:nvPr/>
        </p:nvPicPr>
        <p:blipFill>
          <a:blip r:embed="rId9"/>
          <a:stretch>
            <a:fillRect/>
          </a:stretch>
        </p:blipFill>
        <p:spPr>
          <a:xfrm>
            <a:off x="4139078" y="5123690"/>
            <a:ext cx="899978" cy="1075096"/>
          </a:xfrm>
          <a:prstGeom prst="rect">
            <a:avLst/>
          </a:prstGeom>
        </p:spPr>
      </p:pic>
      <p:sp>
        <p:nvSpPr>
          <p:cNvPr id="24" name="文字方塊 32"/>
          <p:cNvSpPr txBox="1"/>
          <p:nvPr/>
        </p:nvSpPr>
        <p:spPr>
          <a:xfrm>
            <a:off x="4206854" y="6216140"/>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5" name="文字方塊 33"/>
          <p:cNvSpPr txBox="1"/>
          <p:nvPr/>
        </p:nvSpPr>
        <p:spPr>
          <a:xfrm>
            <a:off x="5389268" y="6178896"/>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6" name="圖片 34"/>
          <p:cNvPicPr>
            <a:picLocks noChangeAspect="1"/>
          </p:cNvPicPr>
          <p:nvPr/>
        </p:nvPicPr>
        <p:blipFill>
          <a:blip r:embed="rId10"/>
          <a:stretch>
            <a:fillRect/>
          </a:stretch>
        </p:blipFill>
        <p:spPr>
          <a:xfrm>
            <a:off x="5381338" y="5135510"/>
            <a:ext cx="823790" cy="1063264"/>
          </a:xfrm>
          <a:prstGeom prst="rect">
            <a:avLst/>
          </a:prstGeom>
        </p:spPr>
      </p:pic>
      <p:graphicFrame>
        <p:nvGraphicFramePr>
          <p:cNvPr id="27" name="Object 12"/>
          <p:cNvGraphicFramePr>
            <a:graphicFrameLocks noChangeAspect="1"/>
          </p:cNvGraphicFramePr>
          <p:nvPr/>
        </p:nvGraphicFramePr>
        <p:xfrm>
          <a:off x="4458150" y="4274938"/>
          <a:ext cx="433387" cy="488950"/>
        </p:xfrm>
        <a:graphic>
          <a:graphicData uri="http://schemas.openxmlformats.org/presentationml/2006/ole">
            <mc:AlternateContent xmlns:mc="http://schemas.openxmlformats.org/markup-compatibility/2006">
              <mc:Choice xmlns:v="urn:schemas-microsoft-com:vml" Requires="v">
                <p:oleObj name="方程式" r:id="rId11" imgW="203040" imgH="228600" progId="Equation.3">
                  <p:embed/>
                </p:oleObj>
              </mc:Choice>
              <mc:Fallback>
                <p:oleObj name="方程式" r:id="rId11" imgW="203040" imgH="228600" progId="Equation.3">
                  <p:embed/>
                  <p:pic>
                    <p:nvPicPr>
                      <p:cNvPr id="24" name="Object 12"/>
                      <p:cNvPicPr>
                        <a:picLocks noChangeAspect="1" noChangeArrowheads="1"/>
                      </p:cNvPicPr>
                      <p:nvPr/>
                    </p:nvPicPr>
                    <p:blipFill>
                      <a:blip r:embed="rId12"/>
                      <a:srcRect/>
                      <a:stretch>
                        <a:fillRect/>
                      </a:stretch>
                    </p:blipFill>
                    <p:spPr bwMode="auto">
                      <a:xfrm>
                        <a:off x="4458150" y="4274938"/>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文字方塊 24"/>
          <p:cNvSpPr txBox="1"/>
          <p:nvPr/>
        </p:nvSpPr>
        <p:spPr>
          <a:xfrm>
            <a:off x="2986656" y="3713905"/>
            <a:ext cx="3490586" cy="461665"/>
          </a:xfrm>
          <a:prstGeom prst="rect">
            <a:avLst/>
          </a:prstGeom>
          <a:noFill/>
        </p:spPr>
        <p:txBody>
          <a:bodyPr wrap="square" rtlCol="0">
            <a:spAutoFit/>
          </a:bodyPr>
          <a:lstStyle/>
          <a:p>
            <a:pPr algn="ctr"/>
            <a:r>
              <a:rPr lang="en-US" altLang="zh-TW" sz="2400" dirty="0"/>
              <a:t>Pick the “Best” Function</a:t>
            </a:r>
            <a:endParaRPr lang="zh-TW" altLang="en-US" sz="2400" dirty="0"/>
          </a:p>
        </p:txBody>
      </p:sp>
      <p:cxnSp>
        <p:nvCxnSpPr>
          <p:cNvPr id="29" name="直線單箭頭接點 25"/>
          <p:cNvCxnSpPr/>
          <p:nvPr/>
        </p:nvCxnSpPr>
        <p:spPr>
          <a:xfrm>
            <a:off x="2820745" y="4214618"/>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圓角矩形 37"/>
          <p:cNvSpPr/>
          <p:nvPr/>
        </p:nvSpPr>
        <p:spPr>
          <a:xfrm>
            <a:off x="6574354" y="3630138"/>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TW" sz="2400" dirty="0"/>
              <a:t>    Using</a:t>
            </a:r>
          </a:p>
        </p:txBody>
      </p:sp>
      <p:cxnSp>
        <p:nvCxnSpPr>
          <p:cNvPr id="31" name="直線單箭頭接點 40"/>
          <p:cNvCxnSpPr/>
          <p:nvPr/>
        </p:nvCxnSpPr>
        <p:spPr>
          <a:xfrm flipV="1">
            <a:off x="7614083" y="4780282"/>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直線單箭頭接點 41"/>
          <p:cNvCxnSpPr/>
          <p:nvPr/>
        </p:nvCxnSpPr>
        <p:spPr>
          <a:xfrm flipV="1">
            <a:off x="7590021" y="3132832"/>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33" name="Object 12"/>
          <p:cNvGraphicFramePr>
            <a:graphicFrameLocks noChangeAspect="1"/>
          </p:cNvGraphicFramePr>
          <p:nvPr/>
        </p:nvGraphicFramePr>
        <p:xfrm>
          <a:off x="7875324" y="3931094"/>
          <a:ext cx="433388" cy="488950"/>
        </p:xfrm>
        <a:graphic>
          <a:graphicData uri="http://schemas.openxmlformats.org/presentationml/2006/ole">
            <mc:AlternateContent xmlns:mc="http://schemas.openxmlformats.org/markup-compatibility/2006">
              <mc:Choice xmlns:v="urn:schemas-microsoft-com:vml" Requires="v">
                <p:oleObj name="方程式" r:id="rId13" imgW="203040" imgH="228600" progId="Equation.3">
                  <p:embed/>
                </p:oleObj>
              </mc:Choice>
              <mc:Fallback>
                <p:oleObj name="方程式" r:id="rId13" imgW="203040" imgH="228600" progId="Equation.3">
                  <p:embed/>
                  <p:pic>
                    <p:nvPicPr>
                      <p:cNvPr id="43" name="Object 12"/>
                      <p:cNvPicPr>
                        <a:picLocks noChangeAspect="1" noChangeArrowheads="1"/>
                      </p:cNvPicPr>
                      <p:nvPr/>
                    </p:nvPicPr>
                    <p:blipFill>
                      <a:blip r:embed="rId14"/>
                      <a:srcRect/>
                      <a:stretch>
                        <a:fillRect/>
                      </a:stretch>
                    </p:blipFill>
                    <p:spPr bwMode="auto">
                      <a:xfrm>
                        <a:off x="7875324" y="3931094"/>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 name="Picture 12" descr="https://encrypted-tbn1.gstatic.com/images?q=tbn:ANd9GcRcwlRKAlSIaCI4W5PRYVbuBQQXifF-56bFqAjh9DMe-_3Lh8_YK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7968" y="5432555"/>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35" name="文字方塊 45"/>
          <p:cNvSpPr txBox="1"/>
          <p:nvPr/>
        </p:nvSpPr>
        <p:spPr>
          <a:xfrm>
            <a:off x="6871330" y="2622023"/>
            <a:ext cx="143738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6" name="矩形 35"/>
          <p:cNvSpPr/>
          <p:nvPr/>
        </p:nvSpPr>
        <p:spPr>
          <a:xfrm>
            <a:off x="787400" y="1878529"/>
            <a:ext cx="5689842"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6474765" y="1878529"/>
            <a:ext cx="2341328"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47"/>
          <p:cNvSpPr txBox="1"/>
          <p:nvPr/>
        </p:nvSpPr>
        <p:spPr>
          <a:xfrm>
            <a:off x="5091127" y="2036495"/>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Training </a:t>
            </a:r>
            <a:endParaRPr lang="zh-TW" altLang="en-US" sz="2400" dirty="0"/>
          </a:p>
        </p:txBody>
      </p:sp>
      <p:sp>
        <p:nvSpPr>
          <p:cNvPr id="39" name="文字方塊 48"/>
          <p:cNvSpPr txBox="1"/>
          <p:nvPr/>
        </p:nvSpPr>
        <p:spPr>
          <a:xfrm>
            <a:off x="6655726" y="2019444"/>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Testing</a:t>
            </a:r>
            <a:endParaRPr lang="zh-TW" altLang="en-US" sz="2400" dirty="0"/>
          </a:p>
        </p:txBody>
      </p:sp>
      <p:sp>
        <p:nvSpPr>
          <p:cNvPr id="40" name="矩形 39"/>
          <p:cNvSpPr/>
          <p:nvPr/>
        </p:nvSpPr>
        <p:spPr>
          <a:xfrm>
            <a:off x="901936" y="1974280"/>
            <a:ext cx="3233978"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901936" y="3651658"/>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3176509" y="3639760"/>
            <a:ext cx="3062771"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52"/>
          <p:cNvSpPr txBox="1"/>
          <p:nvPr/>
        </p:nvSpPr>
        <p:spPr>
          <a:xfrm>
            <a:off x="278070" y="283389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1</a:t>
            </a:r>
            <a:endParaRPr lang="zh-TW" altLang="en-US" sz="2800" dirty="0"/>
          </a:p>
        </p:txBody>
      </p:sp>
      <p:sp>
        <p:nvSpPr>
          <p:cNvPr id="44" name="文字方塊 53"/>
          <p:cNvSpPr txBox="1"/>
          <p:nvPr/>
        </p:nvSpPr>
        <p:spPr>
          <a:xfrm>
            <a:off x="289343" y="450031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2</a:t>
            </a:r>
            <a:endParaRPr lang="zh-TW" altLang="en-US" sz="2800" dirty="0"/>
          </a:p>
        </p:txBody>
      </p:sp>
      <p:sp>
        <p:nvSpPr>
          <p:cNvPr id="45" name="文字方塊 54"/>
          <p:cNvSpPr txBox="1"/>
          <p:nvPr/>
        </p:nvSpPr>
        <p:spPr>
          <a:xfrm>
            <a:off x="3020140" y="451375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3</a:t>
            </a:r>
            <a:endParaRPr lang="zh-TW" altLang="en-US" sz="2800" dirty="0"/>
          </a:p>
        </p:txBody>
      </p:sp>
    </p:spTree>
    <p:extLst>
      <p:ext uri="{BB962C8B-B14F-4D97-AF65-F5344CB8AC3E}">
        <p14:creationId xmlns:p14="http://schemas.microsoft.com/office/powerpoint/2010/main" val="34178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5" grpId="0"/>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1.2 </a:t>
            </a:r>
            <a:r>
              <a:rPr lang="zh-CN" altLang="en-US" sz="4000" b="1" dirty="0">
                <a:latin typeface="Times New Roman" panose="02020603050405020304" pitchFamily="18" charset="0"/>
                <a:cs typeface="Times New Roman" panose="02020603050405020304" pitchFamily="18" charset="0"/>
              </a:rPr>
              <a:t>智能软件与机器学习</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49</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7" name="內容版面配置區 3"/>
          <p:cNvGraphicFramePr>
            <a:graphicFrameLocks/>
          </p:cNvGraphicFramePr>
          <p:nvPr>
            <p:extLst>
              <p:ext uri="{D42A27DB-BD31-4B8C-83A1-F6EECF244321}">
                <p14:modId xmlns:p14="http://schemas.microsoft.com/office/powerpoint/2010/main" val="1221913806"/>
              </p:ext>
            </p:extLst>
          </p:nvPr>
        </p:nvGraphicFramePr>
        <p:xfrm>
          <a:off x="653143" y="892668"/>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1869" y="4109211"/>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7C03FBF9-A584-49AE-84A0-092E909174D2}"/>
              </a:ext>
            </a:extLst>
          </p:cNvPr>
          <p:cNvSpPr/>
          <p:nvPr/>
        </p:nvSpPr>
        <p:spPr>
          <a:xfrm>
            <a:off x="653142" y="1502230"/>
            <a:ext cx="7886700" cy="71600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800" dirty="0"/>
              <a:t>Step 0: What kind of function do you want to find?</a:t>
            </a:r>
            <a:endParaRPr lang="zh-TW" altLang="en-US" sz="2800" dirty="0"/>
          </a:p>
        </p:txBody>
      </p:sp>
      <p:sp>
        <p:nvSpPr>
          <p:cNvPr id="14" name="文字方塊 3">
            <a:extLst>
              <a:ext uri="{FF2B5EF4-FFF2-40B4-BE49-F238E27FC236}">
                <a16:creationId xmlns:a16="http://schemas.microsoft.com/office/drawing/2014/main" id="{464EFEE5-F3E6-4C8C-B17F-42B117CF392B}"/>
              </a:ext>
            </a:extLst>
          </p:cNvPr>
          <p:cNvSpPr txBox="1"/>
          <p:nvPr/>
        </p:nvSpPr>
        <p:spPr>
          <a:xfrm>
            <a:off x="5512904" y="1064894"/>
            <a:ext cx="3399742"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800" dirty="0"/>
              <a:t>不同的机器学习任务</a:t>
            </a:r>
            <a:endParaRPr lang="en-US" altLang="zh-TW" sz="2800" dirty="0"/>
          </a:p>
        </p:txBody>
      </p:sp>
    </p:spTree>
    <p:extLst>
      <p:ext uri="{BB962C8B-B14F-4D97-AF65-F5344CB8AC3E}">
        <p14:creationId xmlns:p14="http://schemas.microsoft.com/office/powerpoint/2010/main" val="9043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b="1" dirty="0">
                <a:latin typeface="Times New Roman" panose="02020603050405020304" pitchFamily="18" charset="0"/>
                <a:cs typeface="Times New Roman" panose="02020603050405020304" pitchFamily="18" charset="0"/>
              </a:rPr>
              <a:t>智能软件综合研究</a:t>
            </a:r>
            <a:endParaRPr lang="zh-CN" altLang="en-US" sz="40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32229" y="1232452"/>
            <a:ext cx="8650514" cy="4257521"/>
          </a:xfrm>
        </p:spPr>
        <p:txBody>
          <a:bodyPr>
            <a:normAutofit/>
          </a:bodyPr>
          <a:lstStyle/>
          <a:p>
            <a:pPr marL="0" indent="0">
              <a:buNone/>
            </a:pPr>
            <a:r>
              <a:rPr lang="en-US" altLang="zh-CN" sz="2400" dirty="0">
                <a:latin typeface="Times New Roman" panose="02020603050405020304" pitchFamily="18" charset="0"/>
                <a:cs typeface="Times New Roman" panose="02020603050405020304" pitchFamily="18" charset="0"/>
              </a:rPr>
              <a:t>Literature Search</a:t>
            </a:r>
          </a:p>
          <a:p>
            <a:r>
              <a:rPr lang="en-US" altLang="zh-CN" sz="2400" dirty="0">
                <a:latin typeface="Times New Roman" panose="02020603050405020304" pitchFamily="18" charset="0"/>
                <a:cs typeface="Times New Roman" panose="02020603050405020304" pitchFamily="18" charset="0"/>
              </a:rPr>
              <a:t>Top Researcher, Conference, Journal in Pattern Recognition area……</a:t>
            </a:r>
          </a:p>
          <a:p>
            <a:r>
              <a:rPr lang="en-US" altLang="zh-CN" sz="2400" dirty="0">
                <a:latin typeface="Times New Roman" panose="02020603050405020304" pitchFamily="18" charset="0"/>
                <a:cs typeface="Times New Roman" panose="02020603050405020304" pitchFamily="18" charset="0"/>
              </a:rPr>
              <a:t>CCF recommended list for AI</a:t>
            </a:r>
          </a:p>
          <a:p>
            <a:pPr lvl="1">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Journal: AI, TPAMI, IJCV, JMLR </a:t>
            </a:r>
            <a:r>
              <a:rPr lang="en-US" altLang="zh-CN" sz="1800" i="1" dirty="0">
                <a:latin typeface="Times New Roman" panose="02020603050405020304" pitchFamily="18" charset="0"/>
                <a:cs typeface="Times New Roman" panose="02020603050405020304" pitchFamily="18" charset="0"/>
              </a:rPr>
              <a:t>et al.</a:t>
            </a:r>
          </a:p>
          <a:p>
            <a:pPr lvl="1">
              <a:buFont typeface="Wingdings" panose="05000000000000000000" pitchFamily="2" charset="2"/>
              <a:buChar char="Ø"/>
            </a:pPr>
            <a:r>
              <a:rPr lang="en-US" altLang="zh-CN" sz="1800" dirty="0">
                <a:latin typeface="Times New Roman" panose="02020603050405020304" pitchFamily="18" charset="0"/>
                <a:cs typeface="Times New Roman" panose="02020603050405020304" pitchFamily="18" charset="0"/>
              </a:rPr>
              <a:t>Conference: AAAI, </a:t>
            </a:r>
            <a:r>
              <a:rPr lang="en-US" altLang="zh-CN" sz="1800" dirty="0" err="1">
                <a:latin typeface="Times New Roman" panose="02020603050405020304" pitchFamily="18" charset="0"/>
                <a:cs typeface="Times New Roman" panose="02020603050405020304" pitchFamily="18" charset="0"/>
              </a:rPr>
              <a:t>NeurIPS</a:t>
            </a:r>
            <a:r>
              <a:rPr lang="en-US" altLang="zh-CN" sz="1800" dirty="0">
                <a:latin typeface="Times New Roman" panose="02020603050405020304" pitchFamily="18" charset="0"/>
                <a:cs typeface="Times New Roman" panose="02020603050405020304" pitchFamily="18" charset="0"/>
              </a:rPr>
              <a:t>, CVPR, ICCV, ICML, IJCAI </a:t>
            </a:r>
            <a:r>
              <a:rPr lang="en-US" altLang="zh-CN" sz="1800" i="1" dirty="0">
                <a:latin typeface="Times New Roman" panose="02020603050405020304" pitchFamily="18" charset="0"/>
                <a:cs typeface="Times New Roman" panose="02020603050405020304" pitchFamily="18" charset="0"/>
              </a:rPr>
              <a:t>et al.</a:t>
            </a:r>
          </a:p>
          <a:p>
            <a:pPr marL="0" indent="0">
              <a:buNone/>
            </a:pPr>
            <a:endParaRPr lang="zh-CN" altLang="en-US" sz="24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3" name="图片 12"/>
          <p:cNvPicPr>
            <a:picLocks noChangeAspect="1"/>
          </p:cNvPicPr>
          <p:nvPr/>
        </p:nvPicPr>
        <p:blipFill>
          <a:blip r:embed="rId5"/>
          <a:stretch>
            <a:fillRect/>
          </a:stretch>
        </p:blipFill>
        <p:spPr>
          <a:xfrm>
            <a:off x="3891491" y="4930948"/>
            <a:ext cx="1874520" cy="792480"/>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5693" y="5029374"/>
            <a:ext cx="1428750" cy="590550"/>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9058" y="4783794"/>
            <a:ext cx="2692913" cy="836678"/>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8554" y="3764137"/>
            <a:ext cx="3507581" cy="892969"/>
          </a:xfrm>
          <a:prstGeom prst="rect">
            <a:avLst/>
          </a:prstGeom>
          <a:solidFill>
            <a:schemeClr val="accent1">
              <a:lumMod val="50000"/>
            </a:schemeClr>
          </a:solidFill>
        </p:spPr>
      </p:pic>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867" y="3893783"/>
            <a:ext cx="3848100" cy="609600"/>
          </a:xfrm>
          <a:prstGeom prst="rect">
            <a:avLst/>
          </a:prstGeom>
        </p:spPr>
      </p:pic>
    </p:spTree>
    <p:extLst>
      <p:ext uri="{BB962C8B-B14F-4D97-AF65-F5344CB8AC3E}">
        <p14:creationId xmlns:p14="http://schemas.microsoft.com/office/powerpoint/2010/main" val="2354825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dirty="0">
                <a:latin typeface="Times New Roman" panose="02020603050405020304" pitchFamily="18" charset="0"/>
                <a:cs typeface="Times New Roman" panose="02020603050405020304" pitchFamily="18" charset="0"/>
              </a:rPr>
              <a:t>第</a:t>
            </a:r>
            <a:r>
              <a:rPr lang="en-US" altLang="zh-CN" sz="4000" dirty="0">
                <a:latin typeface="Times New Roman" panose="02020603050405020304" pitchFamily="18" charset="0"/>
                <a:cs typeface="Times New Roman" panose="02020603050405020304" pitchFamily="18" charset="0"/>
              </a:rPr>
              <a:t>1</a:t>
            </a:r>
            <a:r>
              <a:rPr lang="zh-CN" altLang="en-US" sz="4000" dirty="0">
                <a:latin typeface="Times New Roman" panose="02020603050405020304" pitchFamily="18" charset="0"/>
                <a:cs typeface="Times New Roman" panose="02020603050405020304" pitchFamily="18" charset="0"/>
              </a:rPr>
              <a:t>章  绪论</a:t>
            </a:r>
          </a:p>
        </p:txBody>
      </p:sp>
      <p:sp>
        <p:nvSpPr>
          <p:cNvPr id="3" name="内容占位符 2"/>
          <p:cNvSpPr>
            <a:spLocks noGrp="1"/>
          </p:cNvSpPr>
          <p:nvPr>
            <p:ph idx="1"/>
          </p:nvPr>
        </p:nvSpPr>
        <p:spPr>
          <a:xfrm>
            <a:off x="628650" y="1232452"/>
            <a:ext cx="7886700" cy="4257521"/>
          </a:xfrm>
        </p:spPr>
        <p:txBody>
          <a:bodyPr/>
          <a:lstStyle/>
          <a:p>
            <a:r>
              <a:rPr lang="en-US" altLang="zh-CN" dirty="0">
                <a:latin typeface="Times New Roman" panose="02020603050405020304" pitchFamily="18" charset="0"/>
                <a:cs typeface="Times New Roman" panose="02020603050405020304" pitchFamily="18" charset="0"/>
              </a:rPr>
              <a:t>1.1 </a:t>
            </a:r>
            <a:r>
              <a:rPr lang="zh-CN" altLang="en-US" dirty="0">
                <a:latin typeface="Times New Roman" panose="02020603050405020304" pitchFamily="18" charset="0"/>
                <a:cs typeface="Times New Roman" panose="02020603050405020304" pitchFamily="18" charset="0"/>
              </a:rPr>
              <a:t>引言</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1.2 </a:t>
            </a:r>
            <a:r>
              <a:rPr lang="zh-CN" altLang="en-US" dirty="0">
                <a:latin typeface="Times New Roman" panose="02020603050405020304" pitchFamily="18" charset="0"/>
                <a:cs typeface="Times New Roman" panose="02020603050405020304" pitchFamily="18" charset="0"/>
              </a:rPr>
              <a:t>智能软件与机器学习</a:t>
            </a:r>
            <a:endParaRPr lang="en-US" altLang="zh-CN" dirty="0">
              <a:latin typeface="Times New Roman" panose="02020603050405020304" pitchFamily="18" charset="0"/>
              <a:cs typeface="Times New Roman" panose="02020603050405020304" pitchFamily="18" charset="0"/>
            </a:endParaRPr>
          </a:p>
          <a:p>
            <a:r>
              <a:rPr lang="en-US" altLang="zh-CN" u="sng" dirty="0">
                <a:solidFill>
                  <a:schemeClr val="accent6">
                    <a:lumMod val="75000"/>
                  </a:schemeClr>
                </a:solidFill>
                <a:latin typeface="Times New Roman" panose="02020603050405020304" pitchFamily="18" charset="0"/>
                <a:cs typeface="Times New Roman" panose="02020603050405020304" pitchFamily="18" charset="0"/>
              </a:rPr>
              <a:t>1.3 </a:t>
            </a:r>
            <a:r>
              <a:rPr lang="zh-CN" altLang="en-US" u="sng" dirty="0">
                <a:solidFill>
                  <a:schemeClr val="accent6">
                    <a:lumMod val="75000"/>
                  </a:schemeClr>
                </a:solidFill>
                <a:latin typeface="Times New Roman" panose="02020603050405020304" pitchFamily="18" charset="0"/>
                <a:cs typeface="Times New Roman" panose="02020603050405020304" pitchFamily="18" charset="0"/>
              </a:rPr>
              <a:t>机器学习主要流程</a:t>
            </a:r>
            <a:endParaRPr lang="en-US" altLang="zh-CN" u="sng" dirty="0">
              <a:solidFill>
                <a:schemeClr val="accent6">
                  <a:lumMod val="75000"/>
                </a:schemeClr>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1.4 </a:t>
            </a:r>
            <a:r>
              <a:rPr lang="zh-CN" altLang="en-US" dirty="0">
                <a:latin typeface="Times New Roman" panose="02020603050405020304" pitchFamily="18" charset="0"/>
                <a:cs typeface="Times New Roman" panose="02020603050405020304" pitchFamily="18" charset="0"/>
              </a:rPr>
              <a:t>机器学习未来和挑战</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50</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537579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771650"/>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51</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7" name="內容版面配置區 3"/>
          <p:cNvGraphicFramePr>
            <a:graphicFrameLocks/>
          </p:cNvGraphicFramePr>
          <p:nvPr>
            <p:extLst>
              <p:ext uri="{D42A27DB-BD31-4B8C-83A1-F6EECF244321}">
                <p14:modId xmlns:p14="http://schemas.microsoft.com/office/powerpoint/2010/main" val="2731305810"/>
              </p:ext>
            </p:extLst>
          </p:nvPr>
        </p:nvGraphicFramePr>
        <p:xfrm>
          <a:off x="653143" y="1568527"/>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a:extLst>
              <a:ext uri="{FF2B5EF4-FFF2-40B4-BE49-F238E27FC236}">
                <a16:creationId xmlns:a16="http://schemas.microsoft.com/office/drawing/2014/main" id="{7C03FBF9-A584-49AE-84A0-092E909174D2}"/>
              </a:ext>
            </a:extLst>
          </p:cNvPr>
          <p:cNvSpPr/>
          <p:nvPr/>
        </p:nvSpPr>
        <p:spPr>
          <a:xfrm>
            <a:off x="653142" y="2178089"/>
            <a:ext cx="7886700" cy="71600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800" dirty="0"/>
              <a:t>Step 0: What kind of function do you want to find?</a:t>
            </a:r>
            <a:endParaRPr lang="zh-TW" altLang="en-US" sz="2800" dirty="0"/>
          </a:p>
        </p:txBody>
      </p:sp>
      <p:sp>
        <p:nvSpPr>
          <p:cNvPr id="10" name="文字方塊 3">
            <a:extLst>
              <a:ext uri="{FF2B5EF4-FFF2-40B4-BE49-F238E27FC236}">
                <a16:creationId xmlns:a16="http://schemas.microsoft.com/office/drawing/2014/main" id="{464EFEE5-F3E6-4C8C-B17F-42B117CF392B}"/>
              </a:ext>
            </a:extLst>
          </p:cNvPr>
          <p:cNvSpPr txBox="1"/>
          <p:nvPr/>
        </p:nvSpPr>
        <p:spPr>
          <a:xfrm>
            <a:off x="5512904" y="1740753"/>
            <a:ext cx="3399742"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800" dirty="0"/>
              <a:t>不同的机器学习任务</a:t>
            </a:r>
            <a:endParaRPr lang="en-US" altLang="zh-TW" sz="2800" dirty="0"/>
          </a:p>
        </p:txBody>
      </p:sp>
      <p:sp>
        <p:nvSpPr>
          <p:cNvPr id="11" name="矩形 10">
            <a:extLst>
              <a:ext uri="{FF2B5EF4-FFF2-40B4-BE49-F238E27FC236}">
                <a16:creationId xmlns:a16="http://schemas.microsoft.com/office/drawing/2014/main" id="{0EC8B9A5-E2B6-4A32-BEEE-BC1DE7789162}"/>
              </a:ext>
            </a:extLst>
          </p:cNvPr>
          <p:cNvSpPr/>
          <p:nvPr/>
        </p:nvSpPr>
        <p:spPr>
          <a:xfrm>
            <a:off x="628650" y="2178089"/>
            <a:ext cx="7911192" cy="7160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6637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监督学习</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回归问题</a:t>
            </a:r>
            <a:r>
              <a:rPr lang="en-US" altLang="zh-CN" dirty="0">
                <a:latin typeface="Times New Roman" panose="02020603050405020304" pitchFamily="18" charset="0"/>
                <a:cs typeface="Times New Roman" panose="02020603050405020304" pitchFamily="18" charset="0"/>
              </a:rPr>
              <a:t>(regression)</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52</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7" name="文字方塊 30"/>
              <p:cNvSpPr txBox="1"/>
              <p:nvPr/>
            </p:nvSpPr>
            <p:spPr>
              <a:xfrm>
                <a:off x="4551511" y="1641753"/>
                <a:ext cx="3733249" cy="461665"/>
              </a:xfrm>
              <a:prstGeom prst="rect">
                <a:avLst/>
              </a:prstGeom>
              <a:noFill/>
            </p:spPr>
            <p:txBody>
              <a:bodyPr wrap="square" rtlCol="0">
                <a:spAutoFit/>
              </a:bodyPr>
              <a:lstStyle/>
              <a:p>
                <a:pPr algn="ctr"/>
                <a14:m>
                  <m:oMath xmlns:m="http://schemas.openxmlformats.org/officeDocument/2006/math">
                    <m:r>
                      <a:rPr lang="en-US" altLang="zh-TW" sz="2400" b="0" i="1" smtClean="0">
                        <a:latin typeface="Cambria Math" panose="02040503050406030204" pitchFamily="18" charset="0"/>
                      </a:rPr>
                      <m:t>𝑓</m:t>
                    </m:r>
                    <m:r>
                      <a:rPr lang="zh-CN" altLang="en-US" sz="2400" i="1">
                        <a:latin typeface="Cambria Math" panose="02040503050406030204" pitchFamily="18" charset="0"/>
                      </a:rPr>
                      <m:t>的</m:t>
                    </m:r>
                  </m:oMath>
                </a14:m>
                <a:r>
                  <a:rPr lang="zh-CN" altLang="en-US" sz="2400" dirty="0"/>
                  <a:t>输出为连续值</a:t>
                </a:r>
                <a:endParaRPr lang="zh-TW" altLang="en-US" sz="2400" dirty="0"/>
              </a:p>
            </p:txBody>
          </p:sp>
        </mc:Choice>
        <mc:Fallback xmlns="">
          <p:sp>
            <p:nvSpPr>
              <p:cNvPr id="7" name="文字方塊 30"/>
              <p:cNvSpPr txBox="1">
                <a:spLocks noRot="1" noChangeAspect="1" noMove="1" noResize="1" noEditPoints="1" noAdjustHandles="1" noChangeArrowheads="1" noChangeShapeType="1" noTextEdit="1"/>
              </p:cNvSpPr>
              <p:nvPr/>
            </p:nvSpPr>
            <p:spPr>
              <a:xfrm>
                <a:off x="4551511" y="1641753"/>
                <a:ext cx="3733249" cy="461665"/>
              </a:xfrm>
              <a:prstGeom prst="rect">
                <a:avLst/>
              </a:prstGeom>
              <a:blipFill>
                <a:blip r:embed="rId3"/>
                <a:stretch>
                  <a:fillRect t="-9211" b="-30263"/>
                </a:stretch>
              </a:blipFill>
            </p:spPr>
            <p:txBody>
              <a:bodyPr/>
              <a:lstStyle/>
              <a:p>
                <a:r>
                  <a:rPr lang="zh-CN" altLang="en-US">
                    <a:noFill/>
                  </a:rPr>
                  <a:t> </a:t>
                </a:r>
              </a:p>
            </p:txBody>
          </p:sp>
        </mc:Fallback>
      </mc:AlternateContent>
      <p:sp>
        <p:nvSpPr>
          <p:cNvPr id="8" name="矩形 7"/>
          <p:cNvSpPr/>
          <p:nvPr/>
        </p:nvSpPr>
        <p:spPr>
          <a:xfrm>
            <a:off x="4361132" y="2796984"/>
            <a:ext cx="865946" cy="892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a:t>
            </a:r>
            <a:endParaRPr lang="zh-TW" altLang="en-US" sz="2800" dirty="0"/>
          </a:p>
        </p:txBody>
      </p:sp>
      <p:sp>
        <p:nvSpPr>
          <p:cNvPr id="10" name="文字方塊 65"/>
          <p:cNvSpPr txBox="1"/>
          <p:nvPr/>
        </p:nvSpPr>
        <p:spPr>
          <a:xfrm>
            <a:off x="2322816" y="2721603"/>
            <a:ext cx="1946069" cy="369332"/>
          </a:xfrm>
          <a:prstGeom prst="rect">
            <a:avLst/>
          </a:prstGeom>
          <a:noFill/>
        </p:spPr>
        <p:txBody>
          <a:bodyPr wrap="square" rtlCol="0">
            <a:spAutoFit/>
          </a:bodyPr>
          <a:lstStyle/>
          <a:p>
            <a:r>
              <a:rPr lang="en-US" altLang="zh-TW" dirty="0"/>
              <a:t>PM2.5 today</a:t>
            </a:r>
            <a:endParaRPr lang="zh-TW" altLang="en-US" dirty="0"/>
          </a:p>
        </p:txBody>
      </p:sp>
      <p:sp>
        <p:nvSpPr>
          <p:cNvPr id="11" name="文字方塊 66"/>
          <p:cNvSpPr txBox="1"/>
          <p:nvPr/>
        </p:nvSpPr>
        <p:spPr>
          <a:xfrm>
            <a:off x="1947617" y="3047984"/>
            <a:ext cx="1978239" cy="369332"/>
          </a:xfrm>
          <a:prstGeom prst="rect">
            <a:avLst/>
          </a:prstGeom>
          <a:noFill/>
        </p:spPr>
        <p:txBody>
          <a:bodyPr wrap="square" rtlCol="0">
            <a:spAutoFit/>
          </a:bodyPr>
          <a:lstStyle/>
          <a:p>
            <a:r>
              <a:rPr lang="en-US" altLang="zh-TW" dirty="0"/>
              <a:t>PM2.5 yesterday</a:t>
            </a:r>
            <a:endParaRPr lang="zh-TW" altLang="en-US" dirty="0"/>
          </a:p>
        </p:txBody>
      </p:sp>
      <p:sp>
        <p:nvSpPr>
          <p:cNvPr id="12" name="文字方塊 67"/>
          <p:cNvSpPr txBox="1"/>
          <p:nvPr/>
        </p:nvSpPr>
        <p:spPr>
          <a:xfrm>
            <a:off x="2923686" y="3352296"/>
            <a:ext cx="771135" cy="369332"/>
          </a:xfrm>
          <a:prstGeom prst="rect">
            <a:avLst/>
          </a:prstGeom>
          <a:noFill/>
        </p:spPr>
        <p:txBody>
          <a:bodyPr wrap="square" rtlCol="0">
            <a:spAutoFit/>
          </a:bodyPr>
          <a:lstStyle/>
          <a:p>
            <a:pPr algn="ctr"/>
            <a:r>
              <a:rPr lang="en-US" altLang="zh-TW" dirty="0"/>
              <a:t>…….</a:t>
            </a:r>
            <a:endParaRPr lang="zh-TW" altLang="en-US" dirty="0"/>
          </a:p>
        </p:txBody>
      </p:sp>
      <p:sp>
        <p:nvSpPr>
          <p:cNvPr id="13" name="文字方塊 68"/>
          <p:cNvSpPr txBox="1"/>
          <p:nvPr/>
        </p:nvSpPr>
        <p:spPr>
          <a:xfrm>
            <a:off x="5896608" y="3044063"/>
            <a:ext cx="2035925" cy="369332"/>
          </a:xfrm>
          <a:prstGeom prst="rect">
            <a:avLst/>
          </a:prstGeom>
          <a:noFill/>
        </p:spPr>
        <p:txBody>
          <a:bodyPr wrap="square" rtlCol="0">
            <a:spAutoFit/>
          </a:bodyPr>
          <a:lstStyle/>
          <a:p>
            <a:r>
              <a:rPr lang="en-US" altLang="zh-TW" dirty="0"/>
              <a:t>PM2.5 tomorrow</a:t>
            </a:r>
            <a:endParaRPr lang="zh-TW" altLang="en-US" dirty="0"/>
          </a:p>
        </p:txBody>
      </p:sp>
      <p:cxnSp>
        <p:nvCxnSpPr>
          <p:cNvPr id="14" name="直線單箭頭接點 69"/>
          <p:cNvCxnSpPr/>
          <p:nvPr/>
        </p:nvCxnSpPr>
        <p:spPr>
          <a:xfrm>
            <a:off x="3710831" y="2908185"/>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70"/>
          <p:cNvCxnSpPr>
            <a:endCxn id="8" idx="1"/>
          </p:cNvCxnSpPr>
          <p:nvPr/>
        </p:nvCxnSpPr>
        <p:spPr>
          <a:xfrm flipV="1">
            <a:off x="3710831" y="324303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72"/>
          <p:cNvCxnSpPr/>
          <p:nvPr/>
        </p:nvCxnSpPr>
        <p:spPr>
          <a:xfrm>
            <a:off x="5243088" y="3263639"/>
            <a:ext cx="6375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74"/>
          <p:cNvSpPr txBox="1"/>
          <p:nvPr/>
        </p:nvSpPr>
        <p:spPr>
          <a:xfrm>
            <a:off x="5803135" y="3243030"/>
            <a:ext cx="1726454" cy="461665"/>
          </a:xfrm>
          <a:prstGeom prst="rect">
            <a:avLst/>
          </a:prstGeom>
          <a:noFill/>
        </p:spPr>
        <p:txBody>
          <a:bodyPr wrap="square" rtlCol="0">
            <a:spAutoFit/>
          </a:bodyPr>
          <a:lstStyle/>
          <a:p>
            <a:pPr algn="ctr"/>
            <a:r>
              <a:rPr lang="en-US" altLang="zh-TW" sz="2400" dirty="0"/>
              <a:t>(scalar)</a:t>
            </a:r>
            <a:endParaRPr lang="zh-TW" altLang="en-US" sz="2400" dirty="0"/>
          </a:p>
        </p:txBody>
      </p:sp>
      <p:cxnSp>
        <p:nvCxnSpPr>
          <p:cNvPr id="18" name="直線單箭頭接點 86"/>
          <p:cNvCxnSpPr/>
          <p:nvPr/>
        </p:nvCxnSpPr>
        <p:spPr>
          <a:xfrm flipV="1">
            <a:off x="3710831" y="358319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接點 13"/>
          <p:cNvCxnSpPr/>
          <p:nvPr/>
        </p:nvCxnSpPr>
        <p:spPr>
          <a:xfrm>
            <a:off x="-413384" y="3988661"/>
            <a:ext cx="98425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字方塊 87"/>
          <p:cNvSpPr txBox="1"/>
          <p:nvPr/>
        </p:nvSpPr>
        <p:spPr>
          <a:xfrm>
            <a:off x="1084710" y="5198888"/>
            <a:ext cx="2642111" cy="369332"/>
          </a:xfrm>
          <a:prstGeom prst="rect">
            <a:avLst/>
          </a:prstGeom>
          <a:noFill/>
        </p:spPr>
        <p:txBody>
          <a:bodyPr wrap="square" rtlCol="0">
            <a:spAutoFit/>
          </a:bodyPr>
          <a:lstStyle/>
          <a:p>
            <a:r>
              <a:rPr lang="en-US" altLang="zh-TW" dirty="0"/>
              <a:t>9/01 </a:t>
            </a:r>
            <a:r>
              <a:rPr lang="zh-TW" altLang="en-US" dirty="0"/>
              <a:t> </a:t>
            </a:r>
            <a:r>
              <a:rPr lang="en-US" altLang="zh-TW" dirty="0"/>
              <a:t>PM2.5 = 63 </a:t>
            </a:r>
            <a:endParaRPr lang="zh-TW" altLang="en-US" dirty="0"/>
          </a:p>
        </p:txBody>
      </p:sp>
      <p:sp>
        <p:nvSpPr>
          <p:cNvPr id="21" name="文字方塊 88"/>
          <p:cNvSpPr txBox="1"/>
          <p:nvPr/>
        </p:nvSpPr>
        <p:spPr>
          <a:xfrm>
            <a:off x="3099772" y="5198888"/>
            <a:ext cx="2322281" cy="369332"/>
          </a:xfrm>
          <a:prstGeom prst="rect">
            <a:avLst/>
          </a:prstGeom>
          <a:noFill/>
        </p:spPr>
        <p:txBody>
          <a:bodyPr wrap="square" rtlCol="0">
            <a:spAutoFit/>
          </a:bodyPr>
          <a:lstStyle/>
          <a:p>
            <a:r>
              <a:rPr lang="en-US" altLang="zh-TW" dirty="0"/>
              <a:t>9/02</a:t>
            </a:r>
            <a:r>
              <a:rPr lang="zh-TW" altLang="en-US" dirty="0"/>
              <a:t>  </a:t>
            </a:r>
            <a:r>
              <a:rPr lang="en-US" altLang="zh-TW" dirty="0"/>
              <a:t>PM2.5 = 65</a:t>
            </a:r>
            <a:endParaRPr lang="zh-TW" altLang="en-US" dirty="0"/>
          </a:p>
        </p:txBody>
      </p:sp>
      <p:sp>
        <p:nvSpPr>
          <p:cNvPr id="22" name="文字方塊 89"/>
          <p:cNvSpPr txBox="1"/>
          <p:nvPr/>
        </p:nvSpPr>
        <p:spPr>
          <a:xfrm>
            <a:off x="6469745" y="5053811"/>
            <a:ext cx="2642111" cy="369332"/>
          </a:xfrm>
          <a:prstGeom prst="rect">
            <a:avLst/>
          </a:prstGeom>
          <a:noFill/>
        </p:spPr>
        <p:txBody>
          <a:bodyPr wrap="square" rtlCol="0">
            <a:spAutoFit/>
          </a:bodyPr>
          <a:lstStyle/>
          <a:p>
            <a:r>
              <a:rPr lang="en-US" altLang="zh-TW" dirty="0"/>
              <a:t>9/03</a:t>
            </a:r>
            <a:r>
              <a:rPr lang="zh-TW" altLang="en-US" dirty="0"/>
              <a:t>  </a:t>
            </a:r>
            <a:r>
              <a:rPr lang="en-US" altLang="zh-TW" dirty="0"/>
              <a:t>PM2.5 = 100</a:t>
            </a:r>
            <a:endParaRPr lang="zh-TW" altLang="en-US" dirty="0"/>
          </a:p>
        </p:txBody>
      </p:sp>
      <p:sp>
        <p:nvSpPr>
          <p:cNvPr id="23" name="文字方塊 90"/>
          <p:cNvSpPr txBox="1"/>
          <p:nvPr/>
        </p:nvSpPr>
        <p:spPr>
          <a:xfrm>
            <a:off x="-117803" y="4130377"/>
            <a:ext cx="2641471" cy="523220"/>
          </a:xfrm>
          <a:prstGeom prst="rect">
            <a:avLst/>
          </a:prstGeom>
          <a:noFill/>
        </p:spPr>
        <p:txBody>
          <a:bodyPr wrap="square" rtlCol="0">
            <a:spAutoFit/>
          </a:bodyPr>
          <a:lstStyle/>
          <a:p>
            <a:pPr algn="ctr"/>
            <a:r>
              <a:rPr lang="en-US" altLang="zh-TW" sz="2800" dirty="0">
                <a:solidFill>
                  <a:srgbClr val="0070C0"/>
                </a:solidFill>
              </a:rPr>
              <a:t>Training Data:</a:t>
            </a:r>
            <a:endParaRPr lang="zh-TW" altLang="en-US" sz="2800" dirty="0">
              <a:solidFill>
                <a:srgbClr val="0070C0"/>
              </a:solidFill>
            </a:endParaRPr>
          </a:p>
        </p:txBody>
      </p:sp>
      <p:sp>
        <p:nvSpPr>
          <p:cNvPr id="24" name="文字方塊 91"/>
          <p:cNvSpPr txBox="1"/>
          <p:nvPr/>
        </p:nvSpPr>
        <p:spPr>
          <a:xfrm>
            <a:off x="1084710" y="6073188"/>
            <a:ext cx="2304309" cy="369332"/>
          </a:xfrm>
          <a:prstGeom prst="rect">
            <a:avLst/>
          </a:prstGeom>
          <a:noFill/>
        </p:spPr>
        <p:txBody>
          <a:bodyPr wrap="square" rtlCol="0">
            <a:spAutoFit/>
          </a:bodyPr>
          <a:lstStyle/>
          <a:p>
            <a:r>
              <a:rPr lang="en-US" altLang="zh-TW" dirty="0"/>
              <a:t>9/12</a:t>
            </a:r>
            <a:r>
              <a:rPr lang="zh-TW" altLang="en-US" dirty="0"/>
              <a:t>  </a:t>
            </a:r>
            <a:r>
              <a:rPr lang="en-US" altLang="zh-TW" dirty="0"/>
              <a:t>PM2.5 = 30</a:t>
            </a:r>
            <a:endParaRPr lang="zh-TW" altLang="en-US" dirty="0"/>
          </a:p>
        </p:txBody>
      </p:sp>
      <p:sp>
        <p:nvSpPr>
          <p:cNvPr id="25" name="文字方塊 92"/>
          <p:cNvSpPr txBox="1"/>
          <p:nvPr/>
        </p:nvSpPr>
        <p:spPr>
          <a:xfrm>
            <a:off x="3113227" y="6075084"/>
            <a:ext cx="2495810" cy="369332"/>
          </a:xfrm>
          <a:prstGeom prst="rect">
            <a:avLst/>
          </a:prstGeom>
          <a:noFill/>
        </p:spPr>
        <p:txBody>
          <a:bodyPr wrap="square" rtlCol="0">
            <a:spAutoFit/>
          </a:bodyPr>
          <a:lstStyle/>
          <a:p>
            <a:r>
              <a:rPr lang="en-US" altLang="zh-TW" dirty="0"/>
              <a:t>9/13</a:t>
            </a:r>
            <a:r>
              <a:rPr lang="zh-TW" altLang="en-US" dirty="0"/>
              <a:t>  </a:t>
            </a:r>
            <a:r>
              <a:rPr lang="en-US" altLang="zh-TW" dirty="0"/>
              <a:t>PM2.5 = 25</a:t>
            </a:r>
            <a:endParaRPr lang="zh-TW" altLang="en-US" dirty="0"/>
          </a:p>
        </p:txBody>
      </p:sp>
      <p:sp>
        <p:nvSpPr>
          <p:cNvPr id="26" name="文字方塊 93"/>
          <p:cNvSpPr txBox="1"/>
          <p:nvPr/>
        </p:nvSpPr>
        <p:spPr>
          <a:xfrm>
            <a:off x="6449536" y="5990737"/>
            <a:ext cx="2247476" cy="369332"/>
          </a:xfrm>
          <a:prstGeom prst="rect">
            <a:avLst/>
          </a:prstGeom>
          <a:noFill/>
        </p:spPr>
        <p:txBody>
          <a:bodyPr wrap="square" rtlCol="0">
            <a:spAutoFit/>
          </a:bodyPr>
          <a:lstStyle/>
          <a:p>
            <a:r>
              <a:rPr lang="en-US" altLang="zh-TW" dirty="0"/>
              <a:t>9/14</a:t>
            </a:r>
            <a:r>
              <a:rPr lang="zh-TW" altLang="en-US" dirty="0"/>
              <a:t>  </a:t>
            </a:r>
            <a:r>
              <a:rPr lang="en-US" altLang="zh-TW" dirty="0"/>
              <a:t>PM2.5 = 20</a:t>
            </a:r>
            <a:endParaRPr lang="zh-TW" altLang="en-US" dirty="0"/>
          </a:p>
        </p:txBody>
      </p:sp>
      <p:sp>
        <p:nvSpPr>
          <p:cNvPr id="27" name="文字方塊 14"/>
          <p:cNvSpPr txBox="1"/>
          <p:nvPr/>
        </p:nvSpPr>
        <p:spPr>
          <a:xfrm>
            <a:off x="28089" y="4737223"/>
            <a:ext cx="1637731"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28" name="文字方塊 94"/>
          <p:cNvSpPr txBox="1"/>
          <p:nvPr/>
        </p:nvSpPr>
        <p:spPr>
          <a:xfrm>
            <a:off x="28089" y="5611523"/>
            <a:ext cx="1637731"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29" name="文字方塊 95"/>
          <p:cNvSpPr txBox="1"/>
          <p:nvPr/>
        </p:nvSpPr>
        <p:spPr>
          <a:xfrm>
            <a:off x="5355623" y="4580554"/>
            <a:ext cx="1637731"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30" name="文字方塊 96"/>
          <p:cNvSpPr txBox="1"/>
          <p:nvPr/>
        </p:nvSpPr>
        <p:spPr>
          <a:xfrm>
            <a:off x="5355623" y="5533715"/>
            <a:ext cx="1637731"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31" name="文字方塊 15"/>
          <p:cNvSpPr txBox="1"/>
          <p:nvPr/>
        </p:nvSpPr>
        <p:spPr>
          <a:xfrm>
            <a:off x="410290" y="2729617"/>
            <a:ext cx="1266375" cy="954107"/>
          </a:xfrm>
          <a:prstGeom prst="rect">
            <a:avLst/>
          </a:prstGeom>
          <a:noFill/>
        </p:spPr>
        <p:txBody>
          <a:bodyPr wrap="square" rtlCol="0">
            <a:spAutoFit/>
          </a:bodyPr>
          <a:lstStyle/>
          <a:p>
            <a:r>
              <a:rPr lang="en-US" altLang="zh-TW" sz="2800" dirty="0"/>
              <a:t>Predict</a:t>
            </a:r>
          </a:p>
          <a:p>
            <a:r>
              <a:rPr lang="en-US" altLang="zh-TW" sz="2800" dirty="0"/>
              <a:t>PM2.5</a:t>
            </a:r>
            <a:endParaRPr lang="zh-TW" altLang="en-US" sz="2800" dirty="0"/>
          </a:p>
        </p:txBody>
      </p:sp>
      <p:sp>
        <p:nvSpPr>
          <p:cNvPr id="32" name="文字方塊 27">
            <a:extLst>
              <a:ext uri="{FF2B5EF4-FFF2-40B4-BE49-F238E27FC236}">
                <a16:creationId xmlns:a16="http://schemas.microsoft.com/office/drawing/2014/main" id="{136AFE4F-E373-4C7B-A9E8-D267764BA57E}"/>
              </a:ext>
            </a:extLst>
          </p:cNvPr>
          <p:cNvSpPr txBox="1"/>
          <p:nvPr/>
        </p:nvSpPr>
        <p:spPr>
          <a:xfrm>
            <a:off x="456191" y="1764155"/>
            <a:ext cx="3733249" cy="523220"/>
          </a:xfrm>
          <a:prstGeom prst="rect">
            <a:avLst/>
          </a:prstGeom>
          <a:noFill/>
        </p:spPr>
        <p:txBody>
          <a:bodyPr wrap="square" rtlCol="0">
            <a:spAutoFit/>
          </a:bodyPr>
          <a:lstStyle/>
          <a:p>
            <a:pPr algn="ctr"/>
            <a:r>
              <a:rPr lang="zh-CN" altLang="en-US" sz="2800" b="1" i="1" u="sng" dirty="0"/>
              <a:t>回归</a:t>
            </a:r>
            <a:endParaRPr lang="zh-TW" altLang="en-US" sz="2800" b="1" i="1" u="sng" dirty="0"/>
          </a:p>
        </p:txBody>
      </p:sp>
    </p:spTree>
    <p:extLst>
      <p:ext uri="{BB962C8B-B14F-4D97-AF65-F5344CB8AC3E}">
        <p14:creationId xmlns:p14="http://schemas.microsoft.com/office/powerpoint/2010/main" val="54365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1" grpId="0"/>
      <p:bldP spid="12" grpId="0"/>
      <p:bldP spid="13" grpId="0"/>
      <p:bldP spid="17" grpId="0"/>
      <p:bldP spid="20" grpId="0"/>
      <p:bldP spid="21" grpId="0"/>
      <p:bldP spid="22" grpId="0"/>
      <p:bldP spid="23" grpId="0"/>
      <p:bldP spid="24" grpId="0"/>
      <p:bldP spid="25" grpId="0"/>
      <p:bldP spid="26" grpId="0"/>
      <p:bldP spid="27" grpId="0"/>
      <p:bldP spid="28" grpId="0"/>
      <p:bldP spid="29" grpId="0"/>
      <p:bldP spid="30" grpId="0"/>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监督学习</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分类问题</a:t>
            </a:r>
            <a:r>
              <a:rPr lang="en-US" altLang="zh-CN" dirty="0">
                <a:latin typeface="Times New Roman" panose="02020603050405020304" pitchFamily="18" charset="0"/>
                <a:cs typeface="Times New Roman" panose="02020603050405020304" pitchFamily="18" charset="0"/>
              </a:rPr>
              <a:t>(classification)</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53</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內容版面配置區 2"/>
          <p:cNvSpPr txBox="1">
            <a:spLocks/>
          </p:cNvSpPr>
          <p:nvPr/>
        </p:nvSpPr>
        <p:spPr>
          <a:xfrm>
            <a:off x="628650" y="1825625"/>
            <a:ext cx="3886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二分类</a:t>
            </a:r>
            <a:endParaRPr lang="zh-TW" altLang="en-US" dirty="0"/>
          </a:p>
        </p:txBody>
      </p:sp>
      <p:sp>
        <p:nvSpPr>
          <p:cNvPr id="10" name="內容版面配置區 3"/>
          <p:cNvSpPr txBox="1">
            <a:spLocks/>
          </p:cNvSpPr>
          <p:nvPr/>
        </p:nvSpPr>
        <p:spPr>
          <a:xfrm>
            <a:off x="4629150" y="1825625"/>
            <a:ext cx="38862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多分类</a:t>
            </a:r>
            <a:endParaRPr lang="zh-TW" altLang="en-US" dirty="0"/>
          </a:p>
        </p:txBody>
      </p:sp>
      <p:sp>
        <p:nvSpPr>
          <p:cNvPr id="11" name="矩形 10"/>
          <p:cNvSpPr/>
          <p:nvPr/>
        </p:nvSpPr>
        <p:spPr>
          <a:xfrm>
            <a:off x="1621527"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Function f</a:t>
            </a:r>
            <a:endParaRPr lang="zh-TW" altLang="en-US" sz="2400" dirty="0"/>
          </a:p>
        </p:txBody>
      </p:sp>
      <p:sp>
        <p:nvSpPr>
          <p:cNvPr id="12" name="矩形 11"/>
          <p:cNvSpPr/>
          <p:nvPr/>
        </p:nvSpPr>
        <p:spPr>
          <a:xfrm>
            <a:off x="5451716"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Function f</a:t>
            </a:r>
            <a:endParaRPr lang="zh-TW" altLang="en-US" sz="2400" dirty="0"/>
          </a:p>
        </p:txBody>
      </p:sp>
      <p:sp>
        <p:nvSpPr>
          <p:cNvPr id="13" name="文字方塊 6"/>
          <p:cNvSpPr txBox="1"/>
          <p:nvPr/>
        </p:nvSpPr>
        <p:spPr>
          <a:xfrm>
            <a:off x="1454149" y="5620406"/>
            <a:ext cx="2235200" cy="523220"/>
          </a:xfrm>
          <a:prstGeom prst="rect">
            <a:avLst/>
          </a:prstGeom>
          <a:noFill/>
        </p:spPr>
        <p:txBody>
          <a:bodyPr wrap="square" rtlCol="0">
            <a:spAutoFit/>
          </a:bodyPr>
          <a:lstStyle/>
          <a:p>
            <a:pPr algn="ctr"/>
            <a:r>
              <a:rPr lang="en-US" altLang="zh-TW" sz="2800" dirty="0"/>
              <a:t>Input</a:t>
            </a:r>
            <a:endParaRPr lang="zh-TW" altLang="en-US" sz="2800" dirty="0"/>
          </a:p>
        </p:txBody>
      </p:sp>
      <p:sp>
        <p:nvSpPr>
          <p:cNvPr id="14" name="文字方塊 7"/>
          <p:cNvSpPr txBox="1"/>
          <p:nvPr/>
        </p:nvSpPr>
        <p:spPr>
          <a:xfrm>
            <a:off x="5276849" y="5620406"/>
            <a:ext cx="2235200" cy="523220"/>
          </a:xfrm>
          <a:prstGeom prst="rect">
            <a:avLst/>
          </a:prstGeom>
          <a:noFill/>
        </p:spPr>
        <p:txBody>
          <a:bodyPr wrap="square" rtlCol="0">
            <a:spAutoFit/>
          </a:bodyPr>
          <a:lstStyle/>
          <a:p>
            <a:pPr algn="ctr"/>
            <a:r>
              <a:rPr lang="en-US" altLang="zh-TW" sz="2800" dirty="0"/>
              <a:t>Input</a:t>
            </a:r>
            <a:endParaRPr lang="zh-TW" altLang="en-US" sz="2800" dirty="0"/>
          </a:p>
        </p:txBody>
      </p:sp>
      <p:sp>
        <p:nvSpPr>
          <p:cNvPr id="15" name="向下箭號 8"/>
          <p:cNvSpPr/>
          <p:nvPr/>
        </p:nvSpPr>
        <p:spPr>
          <a:xfrm flipV="1">
            <a:off x="2327274"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向下箭號 9"/>
          <p:cNvSpPr/>
          <p:nvPr/>
        </p:nvSpPr>
        <p:spPr>
          <a:xfrm flipV="1">
            <a:off x="6125023"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向下箭號 10"/>
          <p:cNvSpPr/>
          <p:nvPr/>
        </p:nvSpPr>
        <p:spPr>
          <a:xfrm flipV="1">
            <a:off x="2327274"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1"/>
          <p:cNvSpPr/>
          <p:nvPr/>
        </p:nvSpPr>
        <p:spPr>
          <a:xfrm flipV="1">
            <a:off x="6125023"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文字方塊 12"/>
          <p:cNvSpPr txBox="1"/>
          <p:nvPr/>
        </p:nvSpPr>
        <p:spPr>
          <a:xfrm>
            <a:off x="1585221" y="3162767"/>
            <a:ext cx="1936751" cy="523220"/>
          </a:xfrm>
          <a:prstGeom prst="rect">
            <a:avLst/>
          </a:prstGeom>
          <a:noFill/>
        </p:spPr>
        <p:txBody>
          <a:bodyPr wrap="square" rtlCol="0">
            <a:spAutoFit/>
          </a:bodyPr>
          <a:lstStyle/>
          <a:p>
            <a:pPr algn="ctr"/>
            <a:r>
              <a:rPr lang="en-US" altLang="zh-TW" sz="2800" dirty="0"/>
              <a:t>Yes or No</a:t>
            </a:r>
            <a:endParaRPr lang="zh-TW" altLang="en-US" sz="2800" dirty="0"/>
          </a:p>
        </p:txBody>
      </p:sp>
      <p:sp>
        <p:nvSpPr>
          <p:cNvPr id="20" name="文字方塊 13"/>
          <p:cNvSpPr txBox="1"/>
          <p:nvPr/>
        </p:nvSpPr>
        <p:spPr>
          <a:xfrm>
            <a:off x="4402706" y="3199796"/>
            <a:ext cx="3933584" cy="523220"/>
          </a:xfrm>
          <a:prstGeom prst="rect">
            <a:avLst/>
          </a:prstGeom>
          <a:noFill/>
        </p:spPr>
        <p:txBody>
          <a:bodyPr wrap="square" rtlCol="0">
            <a:spAutoFit/>
          </a:bodyPr>
          <a:lstStyle/>
          <a:p>
            <a:pPr algn="ctr"/>
            <a:r>
              <a:rPr lang="en-US" altLang="zh-TW" sz="2800" dirty="0"/>
              <a:t>Class 1, Class 2, … Class N</a:t>
            </a:r>
            <a:endParaRPr lang="zh-TW" altLang="en-US" sz="2800" dirty="0"/>
          </a:p>
        </p:txBody>
      </p:sp>
      <mc:AlternateContent xmlns:mc="http://schemas.openxmlformats.org/markup-compatibility/2006" xmlns:a14="http://schemas.microsoft.com/office/drawing/2010/main">
        <mc:Choice Requires="a14">
          <p:sp>
            <p:nvSpPr>
              <p:cNvPr id="21" name="文字方塊 30"/>
              <p:cNvSpPr txBox="1"/>
              <p:nvPr/>
            </p:nvSpPr>
            <p:spPr>
              <a:xfrm>
                <a:off x="1718467" y="2393822"/>
                <a:ext cx="3733249" cy="461665"/>
              </a:xfrm>
              <a:prstGeom prst="rect">
                <a:avLst/>
              </a:prstGeom>
              <a:noFill/>
            </p:spPr>
            <p:txBody>
              <a:bodyPr wrap="square" rtlCol="0">
                <a:spAutoFit/>
              </a:bodyPr>
              <a:lstStyle/>
              <a:p>
                <a:pPr algn="ctr"/>
                <a14:m>
                  <m:oMath xmlns:m="http://schemas.openxmlformats.org/officeDocument/2006/math">
                    <m:r>
                      <a:rPr lang="en-US" altLang="zh-TW" sz="2400" b="0" i="1" smtClean="0">
                        <a:latin typeface="Cambria Math" panose="02040503050406030204" pitchFamily="18" charset="0"/>
                      </a:rPr>
                      <m:t>𝑓</m:t>
                    </m:r>
                    <m:r>
                      <a:rPr lang="zh-CN" altLang="en-US" sz="2400" i="1">
                        <a:latin typeface="Cambria Math" panose="02040503050406030204" pitchFamily="18" charset="0"/>
                      </a:rPr>
                      <m:t>的</m:t>
                    </m:r>
                  </m:oMath>
                </a14:m>
                <a:r>
                  <a:rPr lang="zh-CN" altLang="en-US" sz="2400" dirty="0"/>
                  <a:t>输出为离散值</a:t>
                </a:r>
                <a:endParaRPr lang="zh-TW" altLang="en-US" sz="2400" dirty="0"/>
              </a:p>
            </p:txBody>
          </p:sp>
        </mc:Choice>
        <mc:Fallback xmlns="">
          <p:sp>
            <p:nvSpPr>
              <p:cNvPr id="21" name="文字方塊 30"/>
              <p:cNvSpPr txBox="1">
                <a:spLocks noRot="1" noChangeAspect="1" noMove="1" noResize="1" noEditPoints="1" noAdjustHandles="1" noChangeArrowheads="1" noChangeShapeType="1" noTextEdit="1"/>
              </p:cNvSpPr>
              <p:nvPr/>
            </p:nvSpPr>
            <p:spPr>
              <a:xfrm>
                <a:off x="1718467" y="2393822"/>
                <a:ext cx="3733249" cy="461665"/>
              </a:xfrm>
              <a:prstGeom prst="rect">
                <a:avLst/>
              </a:prstGeom>
              <a:blipFill>
                <a:blip r:embed="rId3"/>
                <a:stretch>
                  <a:fillRect t="-9333" b="-3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4250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animBg="1"/>
      <p:bldP spid="16" grpId="0" animBg="1"/>
      <p:bldP spid="17" grpId="0" animBg="1"/>
      <p:bldP spid="18" grpId="0" animBg="1"/>
      <p:bldP spid="19" grpId="0"/>
      <p:bldP spid="20"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二分类</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54</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Picture 2" descr="http://www.ceu.org.tw/images/CEU_knowledge21065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8048" y="1764962"/>
            <a:ext cx="1784273" cy="178427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654706" y="1998978"/>
            <a:ext cx="2339102" cy="523220"/>
          </a:xfrm>
          <a:prstGeom prst="rect">
            <a:avLst/>
          </a:prstGeom>
        </p:spPr>
        <p:txBody>
          <a:bodyPr wrap="none">
            <a:spAutoFit/>
          </a:bodyPr>
          <a:lstStyle/>
          <a:p>
            <a:r>
              <a:rPr lang="zh-CN" altLang="en-US" sz="2800" b="1" i="1" u="sng" dirty="0"/>
              <a:t>垃圾邮件过滤</a:t>
            </a:r>
            <a:endParaRPr lang="zh-TW" altLang="en-US" sz="2800" b="1" i="1" u="sng" dirty="0"/>
          </a:p>
        </p:txBody>
      </p:sp>
      <p:pic>
        <p:nvPicPr>
          <p:cNvPr id="12" name="Picture 2" descr="http://cdn.toptenreviews.com/rev/site/cms/category_headers/139-h_main-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228" y="3335190"/>
            <a:ext cx="7816752" cy="3530146"/>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5349921" y="1947798"/>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Function</a:t>
            </a:r>
            <a:endParaRPr lang="zh-TW" altLang="en-US" sz="2800" dirty="0"/>
          </a:p>
        </p:txBody>
      </p:sp>
      <p:sp>
        <p:nvSpPr>
          <p:cNvPr id="15" name="向右箭號 14"/>
          <p:cNvSpPr/>
          <p:nvPr/>
        </p:nvSpPr>
        <p:spPr>
          <a:xfrm>
            <a:off x="7157823" y="231956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文字方塊 15"/>
          <p:cNvSpPr txBox="1"/>
          <p:nvPr/>
        </p:nvSpPr>
        <p:spPr>
          <a:xfrm>
            <a:off x="7580904" y="2334439"/>
            <a:ext cx="1445810" cy="523220"/>
          </a:xfrm>
          <a:prstGeom prst="rect">
            <a:avLst/>
          </a:prstGeom>
          <a:noFill/>
        </p:spPr>
        <p:txBody>
          <a:bodyPr wrap="square" rtlCol="0">
            <a:spAutoFit/>
          </a:bodyPr>
          <a:lstStyle/>
          <a:p>
            <a:r>
              <a:rPr lang="en-US" altLang="zh-TW" sz="2800" dirty="0">
                <a:solidFill>
                  <a:srgbClr val="FF0000"/>
                </a:solidFill>
              </a:rPr>
              <a:t>Yes</a:t>
            </a:r>
            <a:r>
              <a:rPr lang="en-US" altLang="zh-TW" sz="2800" dirty="0"/>
              <a:t>/</a:t>
            </a:r>
            <a:r>
              <a:rPr lang="en-US" altLang="zh-TW" sz="2800" dirty="0">
                <a:solidFill>
                  <a:srgbClr val="0000FF"/>
                </a:solidFill>
              </a:rPr>
              <a:t>No</a:t>
            </a:r>
            <a:endParaRPr lang="zh-TW" altLang="en-US" sz="2800" dirty="0"/>
          </a:p>
        </p:txBody>
      </p:sp>
      <p:pic>
        <p:nvPicPr>
          <p:cNvPr id="17" name="圖片 25"/>
          <p:cNvPicPr>
            <a:picLocks noChangeAspect="1"/>
          </p:cNvPicPr>
          <p:nvPr/>
        </p:nvPicPr>
        <p:blipFill>
          <a:blip r:embed="rId5"/>
          <a:stretch>
            <a:fillRect/>
          </a:stretch>
        </p:blipFill>
        <p:spPr>
          <a:xfrm>
            <a:off x="4527358" y="1825625"/>
            <a:ext cx="274307" cy="1494693"/>
          </a:xfrm>
          <a:prstGeom prst="rect">
            <a:avLst/>
          </a:prstGeom>
        </p:spPr>
      </p:pic>
      <p:sp>
        <p:nvSpPr>
          <p:cNvPr id="18" name="向右箭號 27"/>
          <p:cNvSpPr/>
          <p:nvPr/>
        </p:nvSpPr>
        <p:spPr>
          <a:xfrm>
            <a:off x="4850604" y="2289279"/>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文字方塊 7"/>
          <p:cNvSpPr txBox="1"/>
          <p:nvPr/>
        </p:nvSpPr>
        <p:spPr>
          <a:xfrm>
            <a:off x="6069441" y="3437310"/>
            <a:ext cx="1308273" cy="461665"/>
          </a:xfrm>
          <a:prstGeom prst="rect">
            <a:avLst/>
          </a:prstGeom>
          <a:noFill/>
        </p:spPr>
        <p:txBody>
          <a:bodyPr wrap="square" rtlCol="0">
            <a:spAutoFit/>
          </a:bodyPr>
          <a:lstStyle/>
          <a:p>
            <a:r>
              <a:rPr lang="en-US" altLang="zh-TW" sz="2400" dirty="0">
                <a:solidFill>
                  <a:srgbClr val="FF0000"/>
                </a:solidFill>
              </a:rPr>
              <a:t>Yes</a:t>
            </a:r>
            <a:endParaRPr lang="zh-TW" altLang="en-US" sz="2400" dirty="0">
              <a:solidFill>
                <a:srgbClr val="FF0000"/>
              </a:solidFill>
            </a:endParaRPr>
          </a:p>
        </p:txBody>
      </p:sp>
      <p:sp>
        <p:nvSpPr>
          <p:cNvPr id="20" name="文字方塊 17"/>
          <p:cNvSpPr txBox="1"/>
          <p:nvPr/>
        </p:nvSpPr>
        <p:spPr>
          <a:xfrm>
            <a:off x="7580904" y="4960288"/>
            <a:ext cx="1308273" cy="461665"/>
          </a:xfrm>
          <a:prstGeom prst="rect">
            <a:avLst/>
          </a:prstGeom>
          <a:noFill/>
        </p:spPr>
        <p:txBody>
          <a:bodyPr wrap="square" rtlCol="0">
            <a:spAutoFit/>
          </a:bodyPr>
          <a:lstStyle/>
          <a:p>
            <a:r>
              <a:rPr lang="en-US" altLang="zh-TW" sz="2400" dirty="0">
                <a:solidFill>
                  <a:srgbClr val="0000FF"/>
                </a:solidFill>
              </a:rPr>
              <a:t>No</a:t>
            </a:r>
            <a:endParaRPr lang="zh-TW" altLang="en-US" sz="2400" dirty="0">
              <a:solidFill>
                <a:srgbClr val="0000FF"/>
              </a:solidFill>
            </a:endParaRPr>
          </a:p>
        </p:txBody>
      </p:sp>
      <p:sp>
        <p:nvSpPr>
          <p:cNvPr id="21" name="文字方塊 9"/>
          <p:cNvSpPr txBox="1"/>
          <p:nvPr/>
        </p:nvSpPr>
        <p:spPr>
          <a:xfrm>
            <a:off x="654706" y="4483235"/>
            <a:ext cx="1480457" cy="954107"/>
          </a:xfrm>
          <a:prstGeom prst="rect">
            <a:avLst/>
          </a:prstGeom>
          <a:noFill/>
        </p:spPr>
        <p:txBody>
          <a:bodyPr wrap="square" rtlCol="0">
            <a:spAutoFit/>
          </a:bodyPr>
          <a:lstStyle/>
          <a:p>
            <a:pPr algn="ctr"/>
            <a:r>
              <a:rPr lang="en-US" altLang="zh-TW" sz="2800" dirty="0">
                <a:solidFill>
                  <a:srgbClr val="FF0000"/>
                </a:solidFill>
              </a:rPr>
              <a:t>Training</a:t>
            </a:r>
          </a:p>
          <a:p>
            <a:pPr algn="ctr"/>
            <a:r>
              <a:rPr lang="en-US" altLang="zh-TW" sz="2800" dirty="0">
                <a:solidFill>
                  <a:srgbClr val="FF0000"/>
                </a:solidFill>
              </a:rPr>
              <a:t>Data</a:t>
            </a:r>
            <a:endParaRPr lang="zh-TW" altLang="en-US" sz="2800" dirty="0">
              <a:solidFill>
                <a:srgbClr val="FF0000"/>
              </a:solidFill>
            </a:endParaRPr>
          </a:p>
        </p:txBody>
      </p:sp>
    </p:spTree>
    <p:extLst>
      <p:ext uri="{BB962C8B-B14F-4D97-AF65-F5344CB8AC3E}">
        <p14:creationId xmlns:p14="http://schemas.microsoft.com/office/powerpoint/2010/main" val="137022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多分类</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55</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115045" y="3391847"/>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Function</a:t>
            </a:r>
            <a:endParaRPr lang="zh-TW" altLang="en-US" sz="2800" dirty="0"/>
          </a:p>
        </p:txBody>
      </p:sp>
      <p:sp>
        <p:nvSpPr>
          <p:cNvPr id="8" name="向右箭號 4"/>
          <p:cNvSpPr/>
          <p:nvPr/>
        </p:nvSpPr>
        <p:spPr>
          <a:xfrm>
            <a:off x="3921407" y="373332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0" name="圖片 5"/>
          <p:cNvPicPr>
            <a:picLocks noChangeAspect="1"/>
          </p:cNvPicPr>
          <p:nvPr/>
        </p:nvPicPr>
        <p:blipFill>
          <a:blip r:embed="rId3"/>
          <a:stretch>
            <a:fillRect/>
          </a:stretch>
        </p:blipFill>
        <p:spPr>
          <a:xfrm>
            <a:off x="1283414" y="3266525"/>
            <a:ext cx="274307" cy="1494693"/>
          </a:xfrm>
          <a:prstGeom prst="rect">
            <a:avLst/>
          </a:prstGeom>
        </p:spPr>
      </p:pic>
      <p:sp>
        <p:nvSpPr>
          <p:cNvPr id="11" name="向右箭號 6"/>
          <p:cNvSpPr/>
          <p:nvPr/>
        </p:nvSpPr>
        <p:spPr>
          <a:xfrm>
            <a:off x="1615728" y="3733328"/>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2" name="圖片 7"/>
          <p:cNvPicPr>
            <a:picLocks noChangeAspect="1"/>
          </p:cNvPicPr>
          <p:nvPr/>
        </p:nvPicPr>
        <p:blipFill>
          <a:blip r:embed="rId4"/>
          <a:stretch>
            <a:fillRect/>
          </a:stretch>
        </p:blipFill>
        <p:spPr>
          <a:xfrm>
            <a:off x="4382920" y="3304328"/>
            <a:ext cx="292260" cy="1510931"/>
          </a:xfrm>
          <a:prstGeom prst="rect">
            <a:avLst/>
          </a:prstGeom>
        </p:spPr>
      </p:pic>
      <p:sp>
        <p:nvSpPr>
          <p:cNvPr id="13" name="矩形 12"/>
          <p:cNvSpPr/>
          <p:nvPr/>
        </p:nvSpPr>
        <p:spPr>
          <a:xfrm>
            <a:off x="7450806" y="2848898"/>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14" name="圖片 9"/>
          <p:cNvPicPr>
            <a:picLocks noChangeAspect="1"/>
          </p:cNvPicPr>
          <p:nvPr/>
        </p:nvPicPr>
        <p:blipFill>
          <a:blip r:embed="rId5"/>
          <a:stretch>
            <a:fillRect/>
          </a:stretch>
        </p:blipFill>
        <p:spPr>
          <a:xfrm>
            <a:off x="6549550" y="2595440"/>
            <a:ext cx="931280" cy="1051432"/>
          </a:xfrm>
          <a:prstGeom prst="rect">
            <a:avLst/>
          </a:prstGeom>
        </p:spPr>
      </p:pic>
      <p:pic>
        <p:nvPicPr>
          <p:cNvPr id="15" name="圖片 10"/>
          <p:cNvPicPr>
            <a:picLocks noChangeAspect="1"/>
          </p:cNvPicPr>
          <p:nvPr/>
        </p:nvPicPr>
        <p:blipFill>
          <a:blip r:embed="rId6"/>
          <a:stretch>
            <a:fillRect/>
          </a:stretch>
        </p:blipFill>
        <p:spPr>
          <a:xfrm>
            <a:off x="6549550" y="3852215"/>
            <a:ext cx="899978" cy="1075096"/>
          </a:xfrm>
          <a:prstGeom prst="rect">
            <a:avLst/>
          </a:prstGeom>
        </p:spPr>
      </p:pic>
      <p:sp>
        <p:nvSpPr>
          <p:cNvPr id="16" name="文字方塊 12"/>
          <p:cNvSpPr txBox="1"/>
          <p:nvPr/>
        </p:nvSpPr>
        <p:spPr>
          <a:xfrm>
            <a:off x="7468744" y="419748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7" name="文字方塊 13"/>
          <p:cNvSpPr txBox="1"/>
          <p:nvPr/>
        </p:nvSpPr>
        <p:spPr>
          <a:xfrm>
            <a:off x="7480830" y="5492762"/>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18" name="Picture 12" descr="https://encrypted-tbn1.gstatic.com/images?q=tbn:ANd9GcRcwlRKAlSIaCI4W5PRYVbuBQQXifF-56bFqAjh9DMe-_3Lh8_YK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3414" y="5243016"/>
            <a:ext cx="1351186" cy="1025734"/>
          </a:xfrm>
          <a:prstGeom prst="rect">
            <a:avLst/>
          </a:prstGeom>
          <a:noFill/>
          <a:extLst>
            <a:ext uri="{909E8E84-426E-40DD-AFC4-6F175D3DCCD1}">
              <a14:hiddenFill xmlns:a14="http://schemas.microsoft.com/office/drawing/2010/main">
                <a:solidFill>
                  <a:srgbClr val="FFFFFF"/>
                </a:solidFill>
              </a14:hiddenFill>
            </a:ext>
          </a:extLst>
        </p:spPr>
      </p:pic>
      <p:pic>
        <p:nvPicPr>
          <p:cNvPr id="19" name="圖片 15"/>
          <p:cNvPicPr>
            <a:picLocks noChangeAspect="1"/>
          </p:cNvPicPr>
          <p:nvPr/>
        </p:nvPicPr>
        <p:blipFill>
          <a:blip r:embed="rId8"/>
          <a:stretch>
            <a:fillRect/>
          </a:stretch>
        </p:blipFill>
        <p:spPr>
          <a:xfrm>
            <a:off x="6553051" y="5132654"/>
            <a:ext cx="915693" cy="1181883"/>
          </a:xfrm>
          <a:prstGeom prst="rect">
            <a:avLst/>
          </a:prstGeom>
        </p:spPr>
      </p:pic>
      <p:sp>
        <p:nvSpPr>
          <p:cNvPr id="20" name="弧形向右箭號 16"/>
          <p:cNvSpPr/>
          <p:nvPr/>
        </p:nvSpPr>
        <p:spPr>
          <a:xfrm flipV="1">
            <a:off x="628650" y="3908080"/>
            <a:ext cx="630014" cy="19173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文字方塊 17"/>
          <p:cNvSpPr txBox="1"/>
          <p:nvPr/>
        </p:nvSpPr>
        <p:spPr>
          <a:xfrm>
            <a:off x="4795571" y="2594812"/>
            <a:ext cx="1397000" cy="461665"/>
          </a:xfrm>
          <a:prstGeom prst="rect">
            <a:avLst/>
          </a:prstGeom>
          <a:noFill/>
        </p:spPr>
        <p:txBody>
          <a:bodyPr wrap="square" rtlCol="0">
            <a:spAutoFit/>
          </a:bodyPr>
          <a:lstStyle/>
          <a:p>
            <a:r>
              <a:rPr lang="en-US" altLang="zh-TW" sz="2400" dirty="0"/>
              <a:t>“monkey”</a:t>
            </a:r>
            <a:endParaRPr lang="zh-TW" altLang="en-US" sz="2400" dirty="0"/>
          </a:p>
        </p:txBody>
      </p:sp>
      <p:sp>
        <p:nvSpPr>
          <p:cNvPr id="22" name="文字方塊 18"/>
          <p:cNvSpPr txBox="1"/>
          <p:nvPr/>
        </p:nvSpPr>
        <p:spPr>
          <a:xfrm>
            <a:off x="5223436" y="3307293"/>
            <a:ext cx="1397000" cy="461665"/>
          </a:xfrm>
          <a:prstGeom prst="rect">
            <a:avLst/>
          </a:prstGeom>
          <a:noFill/>
        </p:spPr>
        <p:txBody>
          <a:bodyPr wrap="square" rtlCol="0">
            <a:spAutoFit/>
          </a:bodyPr>
          <a:lstStyle/>
          <a:p>
            <a:r>
              <a:rPr lang="en-US" altLang="zh-TW" sz="2400" dirty="0"/>
              <a:t>“cat”</a:t>
            </a:r>
            <a:endParaRPr lang="zh-TW" altLang="en-US" sz="2400" dirty="0"/>
          </a:p>
        </p:txBody>
      </p:sp>
      <p:sp>
        <p:nvSpPr>
          <p:cNvPr id="23" name="文字方塊 19"/>
          <p:cNvSpPr txBox="1"/>
          <p:nvPr/>
        </p:nvSpPr>
        <p:spPr>
          <a:xfrm>
            <a:off x="5073802" y="4768947"/>
            <a:ext cx="1221423" cy="461665"/>
          </a:xfrm>
          <a:prstGeom prst="rect">
            <a:avLst/>
          </a:prstGeom>
          <a:noFill/>
        </p:spPr>
        <p:txBody>
          <a:bodyPr wrap="square" rtlCol="0">
            <a:spAutoFit/>
          </a:bodyPr>
          <a:lstStyle/>
          <a:p>
            <a:r>
              <a:rPr lang="en-US" altLang="zh-TW" sz="2400" dirty="0"/>
              <a:t>“dog”</a:t>
            </a:r>
            <a:endParaRPr lang="zh-TW" altLang="en-US" sz="2400" dirty="0"/>
          </a:p>
        </p:txBody>
      </p:sp>
      <p:cxnSp>
        <p:nvCxnSpPr>
          <p:cNvPr id="24" name="直線單箭頭接點 21"/>
          <p:cNvCxnSpPr/>
          <p:nvPr/>
        </p:nvCxnSpPr>
        <p:spPr>
          <a:xfrm flipV="1">
            <a:off x="4552300" y="3056477"/>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2"/>
          <p:cNvCxnSpPr>
            <a:cxnSpLocks/>
          </p:cNvCxnSpPr>
          <p:nvPr/>
        </p:nvCxnSpPr>
        <p:spPr>
          <a:xfrm flipV="1">
            <a:off x="4539268" y="3648488"/>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4"/>
          <p:cNvCxnSpPr/>
          <p:nvPr/>
        </p:nvCxnSpPr>
        <p:spPr>
          <a:xfrm>
            <a:off x="4552300" y="4635959"/>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3"/>
          <p:cNvSpPr txBox="1"/>
          <p:nvPr/>
        </p:nvSpPr>
        <p:spPr>
          <a:xfrm>
            <a:off x="6160094" y="1877973"/>
            <a:ext cx="2641471" cy="523220"/>
          </a:xfrm>
          <a:prstGeom prst="rect">
            <a:avLst/>
          </a:prstGeom>
          <a:noFill/>
        </p:spPr>
        <p:txBody>
          <a:bodyPr wrap="square" rtlCol="0">
            <a:spAutoFit/>
          </a:bodyPr>
          <a:lstStyle/>
          <a:p>
            <a:pPr algn="ctr"/>
            <a:r>
              <a:rPr lang="en-US" altLang="zh-TW" sz="2800" dirty="0">
                <a:solidFill>
                  <a:srgbClr val="0070C0"/>
                </a:solidFill>
              </a:rPr>
              <a:t>Training Data</a:t>
            </a:r>
            <a:endParaRPr lang="zh-TW" altLang="en-US" sz="2800" dirty="0">
              <a:solidFill>
                <a:srgbClr val="0070C0"/>
              </a:solidFill>
            </a:endParaRPr>
          </a:p>
        </p:txBody>
      </p:sp>
      <p:sp>
        <p:nvSpPr>
          <p:cNvPr id="28" name="矩形 27"/>
          <p:cNvSpPr/>
          <p:nvPr/>
        </p:nvSpPr>
        <p:spPr>
          <a:xfrm>
            <a:off x="6339375" y="2465542"/>
            <a:ext cx="2582156" cy="40078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6"/>
          <p:cNvSpPr txBox="1"/>
          <p:nvPr/>
        </p:nvSpPr>
        <p:spPr>
          <a:xfrm>
            <a:off x="3166252" y="5331658"/>
            <a:ext cx="2641471" cy="954107"/>
          </a:xfrm>
          <a:prstGeom prst="rect">
            <a:avLst/>
          </a:prstGeom>
          <a:noFill/>
        </p:spPr>
        <p:txBody>
          <a:bodyPr wrap="square" rtlCol="0">
            <a:spAutoFit/>
          </a:bodyPr>
          <a:lstStyle/>
          <a:p>
            <a:pPr algn="ctr"/>
            <a:r>
              <a:rPr lang="en-US" altLang="zh-TW" sz="2800" dirty="0">
                <a:solidFill>
                  <a:srgbClr val="0070C0"/>
                </a:solidFill>
              </a:rPr>
              <a:t>Each possible object is a class</a:t>
            </a:r>
            <a:endParaRPr lang="zh-TW" altLang="en-US" sz="2800" dirty="0">
              <a:solidFill>
                <a:srgbClr val="0070C0"/>
              </a:solidFill>
            </a:endParaRPr>
          </a:p>
        </p:txBody>
      </p:sp>
      <p:sp>
        <p:nvSpPr>
          <p:cNvPr id="30" name="矩形 29">
            <a:extLst>
              <a:ext uri="{FF2B5EF4-FFF2-40B4-BE49-F238E27FC236}">
                <a16:creationId xmlns:a16="http://schemas.microsoft.com/office/drawing/2014/main" id="{AA70F89B-4712-49DC-90EA-C5835AA1E43D}"/>
              </a:ext>
            </a:extLst>
          </p:cNvPr>
          <p:cNvSpPr/>
          <p:nvPr/>
        </p:nvSpPr>
        <p:spPr>
          <a:xfrm>
            <a:off x="766191" y="1920316"/>
            <a:ext cx="1620957" cy="523220"/>
          </a:xfrm>
          <a:prstGeom prst="rect">
            <a:avLst/>
          </a:prstGeom>
        </p:spPr>
        <p:txBody>
          <a:bodyPr wrap="none">
            <a:spAutoFit/>
          </a:bodyPr>
          <a:lstStyle/>
          <a:p>
            <a:r>
              <a:rPr lang="zh-CN" altLang="en-US" sz="2800" b="1" i="1" u="sng" dirty="0"/>
              <a:t>图像识别</a:t>
            </a:r>
            <a:endParaRPr lang="zh-TW" altLang="en-US" sz="2800" b="1" i="1" u="sng" dirty="0"/>
          </a:p>
        </p:txBody>
      </p:sp>
    </p:spTree>
    <p:extLst>
      <p:ext uri="{BB962C8B-B14F-4D97-AF65-F5344CB8AC3E}">
        <p14:creationId xmlns:p14="http://schemas.microsoft.com/office/powerpoint/2010/main" val="299941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20" grpId="0" animBg="1"/>
      <p:bldP spid="21" grpId="0"/>
      <p:bldP spid="22" grpId="0"/>
      <p:bldP spid="23" grpId="0"/>
      <p:bldP spid="27" grpId="0"/>
      <p:bldP spid="28" grpId="0" animBg="1"/>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多分类</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56</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a:extLst>
              <a:ext uri="{FF2B5EF4-FFF2-40B4-BE49-F238E27FC236}">
                <a16:creationId xmlns:a16="http://schemas.microsoft.com/office/drawing/2014/main" id="{635AFEDE-8278-4E34-A8BA-7121016F304A}"/>
              </a:ext>
            </a:extLst>
          </p:cNvPr>
          <p:cNvSpPr/>
          <p:nvPr/>
        </p:nvSpPr>
        <p:spPr>
          <a:xfrm>
            <a:off x="738960" y="1825625"/>
            <a:ext cx="1620957" cy="523220"/>
          </a:xfrm>
          <a:prstGeom prst="rect">
            <a:avLst/>
          </a:prstGeom>
        </p:spPr>
        <p:txBody>
          <a:bodyPr wrap="none">
            <a:spAutoFit/>
          </a:bodyPr>
          <a:lstStyle/>
          <a:p>
            <a:r>
              <a:rPr lang="zh-CN" altLang="en-US" sz="2800" b="1" i="1" u="sng" dirty="0"/>
              <a:t>围棋对弈</a:t>
            </a:r>
            <a:endParaRPr lang="zh-TW" altLang="en-US" sz="2800" b="1" i="1" u="sng" dirty="0"/>
          </a:p>
        </p:txBody>
      </p:sp>
      <p:pic>
        <p:nvPicPr>
          <p:cNvPr id="8" name="Picture 6" descr="http://lgs.tw/img/xp1.png.pagespeed.ic.NzL0vritbc.jpg">
            <a:extLst>
              <a:ext uri="{FF2B5EF4-FFF2-40B4-BE49-F238E27FC236}">
                <a16:creationId xmlns:a16="http://schemas.microsoft.com/office/drawing/2014/main" id="{D946D0FF-9161-4D8A-8D2B-EAEE6AA2D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8960" y="2720935"/>
            <a:ext cx="3124176" cy="336717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E346C3BB-A14D-43EF-BCC6-03E2A939E01B}"/>
              </a:ext>
            </a:extLst>
          </p:cNvPr>
          <p:cNvSpPr/>
          <p:nvPr/>
        </p:nvSpPr>
        <p:spPr>
          <a:xfrm>
            <a:off x="4274838" y="3796733"/>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Function</a:t>
            </a:r>
            <a:endParaRPr lang="zh-TW" altLang="en-US" sz="2800" dirty="0"/>
          </a:p>
        </p:txBody>
      </p:sp>
      <p:sp>
        <p:nvSpPr>
          <p:cNvPr id="11" name="向右箭號 5">
            <a:extLst>
              <a:ext uri="{FF2B5EF4-FFF2-40B4-BE49-F238E27FC236}">
                <a16:creationId xmlns:a16="http://schemas.microsoft.com/office/drawing/2014/main" id="{E7511E2A-80C9-49AE-9A6B-B773F2290D03}"/>
              </a:ext>
            </a:extLst>
          </p:cNvPr>
          <p:cNvSpPr/>
          <p:nvPr/>
        </p:nvSpPr>
        <p:spPr>
          <a:xfrm>
            <a:off x="3863136" y="41239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右箭號 6">
            <a:extLst>
              <a:ext uri="{FF2B5EF4-FFF2-40B4-BE49-F238E27FC236}">
                <a16:creationId xmlns:a16="http://schemas.microsoft.com/office/drawing/2014/main" id="{57A7BE4A-4F22-4A05-BDCB-85A95659D0E9}"/>
              </a:ext>
            </a:extLst>
          </p:cNvPr>
          <p:cNvSpPr/>
          <p:nvPr/>
        </p:nvSpPr>
        <p:spPr>
          <a:xfrm>
            <a:off x="6008971" y="4145518"/>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8">
            <a:extLst>
              <a:ext uri="{FF2B5EF4-FFF2-40B4-BE49-F238E27FC236}">
                <a16:creationId xmlns:a16="http://schemas.microsoft.com/office/drawing/2014/main" id="{CDF766F1-CBF3-44E4-953B-93EA70B41B35}"/>
              </a:ext>
            </a:extLst>
          </p:cNvPr>
          <p:cNvSpPr txBox="1"/>
          <p:nvPr/>
        </p:nvSpPr>
        <p:spPr>
          <a:xfrm>
            <a:off x="5727032" y="2563053"/>
            <a:ext cx="2850863" cy="461665"/>
          </a:xfrm>
          <a:prstGeom prst="rect">
            <a:avLst/>
          </a:prstGeom>
          <a:noFill/>
        </p:spPr>
        <p:txBody>
          <a:bodyPr wrap="square" rtlCol="0">
            <a:spAutoFit/>
          </a:bodyPr>
          <a:lstStyle/>
          <a:p>
            <a:pPr algn="ctr"/>
            <a:r>
              <a:rPr lang="en-US" altLang="zh-TW" sz="2400" dirty="0"/>
              <a:t>(19 x 19=361 classes)</a:t>
            </a:r>
            <a:endParaRPr lang="zh-TW" altLang="en-US" sz="2400" dirty="0"/>
          </a:p>
        </p:txBody>
      </p:sp>
      <p:sp>
        <p:nvSpPr>
          <p:cNvPr id="14" name="文字方塊 9">
            <a:extLst>
              <a:ext uri="{FF2B5EF4-FFF2-40B4-BE49-F238E27FC236}">
                <a16:creationId xmlns:a16="http://schemas.microsoft.com/office/drawing/2014/main" id="{39A69B76-BE7E-4440-B81C-337E07823FD3}"/>
              </a:ext>
            </a:extLst>
          </p:cNvPr>
          <p:cNvSpPr txBox="1"/>
          <p:nvPr/>
        </p:nvSpPr>
        <p:spPr>
          <a:xfrm>
            <a:off x="6362294" y="5679418"/>
            <a:ext cx="2395876" cy="523220"/>
          </a:xfrm>
          <a:prstGeom prst="rect">
            <a:avLst/>
          </a:prstGeom>
          <a:noFill/>
        </p:spPr>
        <p:txBody>
          <a:bodyPr wrap="square" rtlCol="0">
            <a:spAutoFit/>
          </a:bodyPr>
          <a:lstStyle/>
          <a:p>
            <a:pPr algn="ctr"/>
            <a:r>
              <a:rPr lang="zh-CN" altLang="en-US" sz="2800" dirty="0"/>
              <a:t>下一走步走法</a:t>
            </a:r>
            <a:endParaRPr lang="zh-TW" altLang="en-US" sz="2800" dirty="0"/>
          </a:p>
        </p:txBody>
      </p:sp>
      <p:sp>
        <p:nvSpPr>
          <p:cNvPr id="15" name="文字方塊 10">
            <a:extLst>
              <a:ext uri="{FF2B5EF4-FFF2-40B4-BE49-F238E27FC236}">
                <a16:creationId xmlns:a16="http://schemas.microsoft.com/office/drawing/2014/main" id="{BD8B398E-2878-4070-9A92-A5112910100E}"/>
              </a:ext>
            </a:extLst>
          </p:cNvPr>
          <p:cNvSpPr txBox="1"/>
          <p:nvPr/>
        </p:nvSpPr>
        <p:spPr>
          <a:xfrm>
            <a:off x="6217261" y="1684888"/>
            <a:ext cx="2252027" cy="954107"/>
          </a:xfrm>
          <a:prstGeom prst="rect">
            <a:avLst/>
          </a:prstGeom>
          <a:noFill/>
        </p:spPr>
        <p:txBody>
          <a:bodyPr wrap="square" rtlCol="0">
            <a:spAutoFit/>
          </a:bodyPr>
          <a:lstStyle/>
          <a:p>
            <a:pPr algn="ctr"/>
            <a:r>
              <a:rPr lang="en-US" altLang="zh-TW" sz="2800" dirty="0">
                <a:solidFill>
                  <a:srgbClr val="0070C0"/>
                </a:solidFill>
              </a:rPr>
              <a:t>Each position is a class</a:t>
            </a:r>
            <a:endParaRPr lang="zh-TW" altLang="en-US" sz="2800" dirty="0">
              <a:solidFill>
                <a:srgbClr val="0070C0"/>
              </a:solidFill>
            </a:endParaRPr>
          </a:p>
        </p:txBody>
      </p:sp>
      <p:pic>
        <p:nvPicPr>
          <p:cNvPr id="16" name="圖片 11">
            <a:extLst>
              <a:ext uri="{FF2B5EF4-FFF2-40B4-BE49-F238E27FC236}">
                <a16:creationId xmlns:a16="http://schemas.microsoft.com/office/drawing/2014/main" id="{06B2BE3B-2AF5-4D9E-A63A-8FECD5108A68}"/>
              </a:ext>
            </a:extLst>
          </p:cNvPr>
          <p:cNvPicPr>
            <a:picLocks noChangeAspect="1"/>
          </p:cNvPicPr>
          <p:nvPr/>
        </p:nvPicPr>
        <p:blipFill>
          <a:blip r:embed="rId4"/>
          <a:stretch>
            <a:fillRect/>
          </a:stretch>
        </p:blipFill>
        <p:spPr>
          <a:xfrm>
            <a:off x="6457470" y="3658412"/>
            <a:ext cx="292260" cy="1510931"/>
          </a:xfrm>
          <a:prstGeom prst="rect">
            <a:avLst/>
          </a:prstGeom>
        </p:spPr>
      </p:pic>
      <p:sp>
        <p:nvSpPr>
          <p:cNvPr id="17" name="文字方塊 12">
            <a:extLst>
              <a:ext uri="{FF2B5EF4-FFF2-40B4-BE49-F238E27FC236}">
                <a16:creationId xmlns:a16="http://schemas.microsoft.com/office/drawing/2014/main" id="{D4CE496D-99D4-4EE2-BCE5-2F28CA24830E}"/>
              </a:ext>
            </a:extLst>
          </p:cNvPr>
          <p:cNvSpPr txBox="1"/>
          <p:nvPr/>
        </p:nvSpPr>
        <p:spPr>
          <a:xfrm>
            <a:off x="7031115" y="3168004"/>
            <a:ext cx="1727055"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右上星位</a:t>
            </a:r>
          </a:p>
        </p:txBody>
      </p:sp>
      <p:sp>
        <p:nvSpPr>
          <p:cNvPr id="18" name="文字方塊 13">
            <a:extLst>
              <a:ext uri="{FF2B5EF4-FFF2-40B4-BE49-F238E27FC236}">
                <a16:creationId xmlns:a16="http://schemas.microsoft.com/office/drawing/2014/main" id="{A2E2B50D-BE7B-4CCF-84AE-F1E541ED1999}"/>
              </a:ext>
            </a:extLst>
          </p:cNvPr>
          <p:cNvSpPr txBox="1"/>
          <p:nvPr/>
        </p:nvSpPr>
        <p:spPr>
          <a:xfrm>
            <a:off x="7118904" y="5040784"/>
            <a:ext cx="122142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天元</a:t>
            </a:r>
          </a:p>
        </p:txBody>
      </p:sp>
      <p:cxnSp>
        <p:nvCxnSpPr>
          <p:cNvPr id="19" name="直線單箭頭接點 14">
            <a:extLst>
              <a:ext uri="{FF2B5EF4-FFF2-40B4-BE49-F238E27FC236}">
                <a16:creationId xmlns:a16="http://schemas.microsoft.com/office/drawing/2014/main" id="{72492C6F-8F43-414D-AC38-447459B7286C}"/>
              </a:ext>
            </a:extLst>
          </p:cNvPr>
          <p:cNvCxnSpPr/>
          <p:nvPr/>
        </p:nvCxnSpPr>
        <p:spPr>
          <a:xfrm flipV="1">
            <a:off x="6626850" y="3410561"/>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5">
            <a:extLst>
              <a:ext uri="{FF2B5EF4-FFF2-40B4-BE49-F238E27FC236}">
                <a16:creationId xmlns:a16="http://schemas.microsoft.com/office/drawing/2014/main" id="{2A2A4F3E-E9BD-4136-8A70-8D5124FD39B5}"/>
              </a:ext>
            </a:extLst>
          </p:cNvPr>
          <p:cNvCxnSpPr>
            <a:cxnSpLocks/>
            <a:endCxn id="22" idx="1"/>
          </p:cNvCxnSpPr>
          <p:nvPr/>
        </p:nvCxnSpPr>
        <p:spPr>
          <a:xfrm flipV="1">
            <a:off x="6613818" y="4145518"/>
            <a:ext cx="417298" cy="7284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6">
            <a:extLst>
              <a:ext uri="{FF2B5EF4-FFF2-40B4-BE49-F238E27FC236}">
                <a16:creationId xmlns:a16="http://schemas.microsoft.com/office/drawing/2014/main" id="{9BEA3C2D-AECE-4274-AE78-1EE31391B18B}"/>
              </a:ext>
            </a:extLst>
          </p:cNvPr>
          <p:cNvCxnSpPr/>
          <p:nvPr/>
        </p:nvCxnSpPr>
        <p:spPr>
          <a:xfrm>
            <a:off x="6626850" y="4990043"/>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17">
            <a:extLst>
              <a:ext uri="{FF2B5EF4-FFF2-40B4-BE49-F238E27FC236}">
                <a16:creationId xmlns:a16="http://schemas.microsoft.com/office/drawing/2014/main" id="{F3DF99E2-3D5E-42DF-BAEF-B8C98DDF9BCE}"/>
              </a:ext>
            </a:extLst>
          </p:cNvPr>
          <p:cNvSpPr txBox="1"/>
          <p:nvPr/>
        </p:nvSpPr>
        <p:spPr>
          <a:xfrm>
            <a:off x="7031116" y="3914685"/>
            <a:ext cx="1729832"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左下星位</a:t>
            </a:r>
          </a:p>
        </p:txBody>
      </p:sp>
    </p:spTree>
    <p:extLst>
      <p:ext uri="{BB962C8B-B14F-4D97-AF65-F5344CB8AC3E}">
        <p14:creationId xmlns:p14="http://schemas.microsoft.com/office/powerpoint/2010/main" val="257820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P spid="15" grpId="0"/>
      <p:bldP spid="17" grpId="0"/>
      <p:bldP spid="18"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57</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2" name="Picture 2" descr="https://2.bp.blogspot.com/-EK-T7_nwh0M/VsA-tvq4jKI/AAAAAAAAAMA/FxHI1RUdrzI/s640/136630342753147.png">
            <a:extLst>
              <a:ext uri="{FF2B5EF4-FFF2-40B4-BE49-F238E27FC236}">
                <a16:creationId xmlns:a16="http://schemas.microsoft.com/office/drawing/2014/main" id="{10A1B574-5883-46BC-8A07-420FD6FDE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209550"/>
            <a:ext cx="6394450" cy="6364476"/>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a:extLst>
              <a:ext uri="{FF2B5EF4-FFF2-40B4-BE49-F238E27FC236}">
                <a16:creationId xmlns:a16="http://schemas.microsoft.com/office/drawing/2014/main" id="{AAB57247-AC9F-44D8-8CC0-7F8828B57A91}"/>
              </a:ext>
            </a:extLst>
          </p:cNvPr>
          <p:cNvSpPr/>
          <p:nvPr/>
        </p:nvSpPr>
        <p:spPr>
          <a:xfrm>
            <a:off x="55594" y="196364"/>
            <a:ext cx="8153400" cy="443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568511E-C70F-4057-B3D1-40AC5D229C00}"/>
              </a:ext>
            </a:extLst>
          </p:cNvPr>
          <p:cNvSpPr/>
          <p:nvPr/>
        </p:nvSpPr>
        <p:spPr>
          <a:xfrm rot="1957678">
            <a:off x="884205" y="1666403"/>
            <a:ext cx="8153400" cy="443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5">
            <a:extLst>
              <a:ext uri="{FF2B5EF4-FFF2-40B4-BE49-F238E27FC236}">
                <a16:creationId xmlns:a16="http://schemas.microsoft.com/office/drawing/2014/main" id="{25422DE3-0564-4A9A-BE00-F3CC32190200}"/>
              </a:ext>
            </a:extLst>
          </p:cNvPr>
          <p:cNvSpPr txBox="1"/>
          <p:nvPr/>
        </p:nvSpPr>
        <p:spPr>
          <a:xfrm>
            <a:off x="2756004" y="2698918"/>
            <a:ext cx="4409803" cy="95410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800" dirty="0">
                <a:latin typeface="微軟正黑體" panose="020B0604030504040204" pitchFamily="34" charset="-120"/>
                <a:ea typeface="微軟正黑體" panose="020B0604030504040204" pitchFamily="34" charset="-120"/>
              </a:rPr>
              <a:t>产</a:t>
            </a:r>
            <a:r>
              <a:rPr lang="zh-TW" altLang="en-US" sz="2800" dirty="0">
                <a:latin typeface="微軟正黑體" panose="020B0604030504040204" pitchFamily="34" charset="-120"/>
                <a:ea typeface="微軟正黑體" panose="020B0604030504040204" pitchFamily="34" charset="-120"/>
              </a:rPr>
              <a:t>生有</a:t>
            </a:r>
            <a:r>
              <a:rPr lang="zh-CN" altLang="en-US" sz="2800" dirty="0">
                <a:latin typeface="微軟正黑體" panose="020B0604030504040204" pitchFamily="34" charset="-120"/>
                <a:ea typeface="微軟正黑體" panose="020B0604030504040204" pitchFamily="34" charset="-120"/>
              </a:rPr>
              <a:t>结构的复杂东西</a:t>
            </a:r>
            <a:endParaRPr lang="en-US" altLang="zh-TW" sz="2800" dirty="0">
              <a:latin typeface="微軟正黑體" panose="020B0604030504040204" pitchFamily="34" charset="-120"/>
              <a:ea typeface="微軟正黑體" panose="020B0604030504040204" pitchFamily="34" charset="-120"/>
            </a:endParaRPr>
          </a:p>
          <a:p>
            <a:pPr algn="ct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例如：文</a:t>
            </a:r>
            <a:r>
              <a:rPr lang="zh-CN" altLang="en-US" sz="2800" dirty="0">
                <a:latin typeface="微軟正黑體" panose="020B0604030504040204" pitchFamily="34" charset="-120"/>
                <a:ea typeface="微軟正黑體" panose="020B0604030504040204" pitchFamily="34" charset="-120"/>
              </a:rPr>
              <a:t>本、图</a:t>
            </a:r>
            <a:r>
              <a:rPr lang="zh-TW" altLang="en-US" sz="2800" dirty="0">
                <a:latin typeface="微軟正黑體" panose="020B0604030504040204" pitchFamily="34" charset="-120"/>
                <a:ea typeface="微軟正黑體" panose="020B0604030504040204" pitchFamily="34" charset="-120"/>
              </a:rPr>
              <a:t>片</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27" name="文字方塊 8">
            <a:extLst>
              <a:ext uri="{FF2B5EF4-FFF2-40B4-BE49-F238E27FC236}">
                <a16:creationId xmlns:a16="http://schemas.microsoft.com/office/drawing/2014/main" id="{309F23B4-DBFE-4E0E-82BC-CBF3DFBE304C}"/>
              </a:ext>
            </a:extLst>
          </p:cNvPr>
          <p:cNvSpPr txBox="1"/>
          <p:nvPr/>
        </p:nvSpPr>
        <p:spPr>
          <a:xfrm>
            <a:off x="2229671" y="2065972"/>
            <a:ext cx="3535739" cy="58477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3200" dirty="0">
                <a:latin typeface="微軟正黑體" panose="020B0604030504040204" pitchFamily="34" charset="-120"/>
                <a:ea typeface="微軟正黑體" panose="020B0604030504040204" pitchFamily="34" charset="-120"/>
              </a:rPr>
              <a:t>Generation (</a:t>
            </a:r>
            <a:r>
              <a:rPr lang="zh-TW" altLang="en-US" sz="3200" dirty="0">
                <a:latin typeface="微軟正黑體" panose="020B0604030504040204" pitchFamily="34" charset="-120"/>
                <a:ea typeface="微軟正黑體" panose="020B0604030504040204" pitchFamily="34" charset="-120"/>
              </a:rPr>
              <a:t>生成</a:t>
            </a:r>
            <a:r>
              <a:rPr lang="en-US" altLang="zh-TW" sz="3200" dirty="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3940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58</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1">
            <a:extLst>
              <a:ext uri="{FF2B5EF4-FFF2-40B4-BE49-F238E27FC236}">
                <a16:creationId xmlns:a16="http://schemas.microsoft.com/office/drawing/2014/main" id="{937D5541-2B38-426D-9A53-91060EFAB8D6}"/>
              </a:ext>
            </a:extLst>
          </p:cNvPr>
          <p:cNvPicPr>
            <a:picLocks noChangeAspect="1"/>
          </p:cNvPicPr>
          <p:nvPr/>
        </p:nvPicPr>
        <p:blipFill>
          <a:blip r:embed="rId3"/>
          <a:stretch>
            <a:fillRect/>
          </a:stretch>
        </p:blipFill>
        <p:spPr>
          <a:xfrm>
            <a:off x="5986203" y="48125"/>
            <a:ext cx="3037724" cy="2418318"/>
          </a:xfrm>
          <a:prstGeom prst="rect">
            <a:avLst/>
          </a:prstGeom>
        </p:spPr>
      </p:pic>
      <p:sp>
        <p:nvSpPr>
          <p:cNvPr id="8" name="文字方塊 3">
            <a:extLst>
              <a:ext uri="{FF2B5EF4-FFF2-40B4-BE49-F238E27FC236}">
                <a16:creationId xmlns:a16="http://schemas.microsoft.com/office/drawing/2014/main" id="{DF132371-D83B-4490-8A83-ED31D0FFA9AD}"/>
              </a:ext>
            </a:extLst>
          </p:cNvPr>
          <p:cNvSpPr txBox="1"/>
          <p:nvPr/>
        </p:nvSpPr>
        <p:spPr>
          <a:xfrm>
            <a:off x="513643" y="5893153"/>
            <a:ext cx="8345103" cy="83099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Generative Models: variational auto-encoder (VAE), generative adversarial network (GAN), Flow-based generative model, etc.</a:t>
            </a:r>
            <a:endParaRPr lang="zh-TW" altLang="en-US" sz="2400" dirty="0"/>
          </a:p>
        </p:txBody>
      </p:sp>
      <p:pic>
        <p:nvPicPr>
          <p:cNvPr id="10" name="Picture 2" descr="https://cdn-images-1.medium.com/max/2000/1*Yw2KxjmIkj8yqS-ykLCQCQ.png">
            <a:extLst>
              <a:ext uri="{FF2B5EF4-FFF2-40B4-BE49-F238E27FC236}">
                <a16:creationId xmlns:a16="http://schemas.microsoft.com/office/drawing/2014/main" id="{101C67EA-A942-4035-9118-687B59A524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8"/>
          <a:stretch/>
        </p:blipFill>
        <p:spPr bwMode="auto">
          <a:xfrm>
            <a:off x="1" y="1238260"/>
            <a:ext cx="9143999" cy="45719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ãç¶²çç BigGANãçåçæå°çµæ">
            <a:extLst>
              <a:ext uri="{FF2B5EF4-FFF2-40B4-BE49-F238E27FC236}">
                <a16:creationId xmlns:a16="http://schemas.microsoft.com/office/drawing/2014/main" id="{DB7C3919-5643-4C01-A059-F1A595A1CD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7757" y="1370568"/>
            <a:ext cx="4188486" cy="415387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66FCECA4-8C97-4095-888A-05038965F67A}"/>
              </a:ext>
            </a:extLst>
          </p:cNvPr>
          <p:cNvSpPr/>
          <p:nvPr/>
        </p:nvSpPr>
        <p:spPr>
          <a:xfrm>
            <a:off x="2674131" y="699421"/>
            <a:ext cx="1620957" cy="523220"/>
          </a:xfrm>
          <a:prstGeom prst="rect">
            <a:avLst/>
          </a:prstGeom>
        </p:spPr>
        <p:txBody>
          <a:bodyPr wrap="none">
            <a:spAutoFit/>
          </a:bodyPr>
          <a:lstStyle/>
          <a:p>
            <a:pPr algn="ctr"/>
            <a:r>
              <a:rPr lang="zh-CN" altLang="en-US" sz="2800" b="1" i="1" u="sng" dirty="0"/>
              <a:t>图像生成</a:t>
            </a:r>
            <a:endParaRPr lang="zh-TW" altLang="en-US" sz="2800" b="1" i="1" u="sng" dirty="0"/>
          </a:p>
        </p:txBody>
      </p:sp>
    </p:spTree>
    <p:extLst>
      <p:ext uri="{BB962C8B-B14F-4D97-AF65-F5344CB8AC3E}">
        <p14:creationId xmlns:p14="http://schemas.microsoft.com/office/powerpoint/2010/main" val="242655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771650"/>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59</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7" name="內容版面配置區 3"/>
          <p:cNvGraphicFramePr>
            <a:graphicFrameLocks/>
          </p:cNvGraphicFramePr>
          <p:nvPr/>
        </p:nvGraphicFramePr>
        <p:xfrm>
          <a:off x="653143" y="1568527"/>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a:extLst>
              <a:ext uri="{FF2B5EF4-FFF2-40B4-BE49-F238E27FC236}">
                <a16:creationId xmlns:a16="http://schemas.microsoft.com/office/drawing/2014/main" id="{7C03FBF9-A584-49AE-84A0-092E909174D2}"/>
              </a:ext>
            </a:extLst>
          </p:cNvPr>
          <p:cNvSpPr/>
          <p:nvPr/>
        </p:nvSpPr>
        <p:spPr>
          <a:xfrm>
            <a:off x="653142" y="2178089"/>
            <a:ext cx="7886700" cy="71600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800" dirty="0"/>
              <a:t>Step 0: What kind of function do you want to find?</a:t>
            </a:r>
            <a:endParaRPr lang="zh-TW" altLang="en-US" sz="2800" dirty="0"/>
          </a:p>
        </p:txBody>
      </p:sp>
      <p:sp>
        <p:nvSpPr>
          <p:cNvPr id="10" name="文字方塊 3">
            <a:extLst>
              <a:ext uri="{FF2B5EF4-FFF2-40B4-BE49-F238E27FC236}">
                <a16:creationId xmlns:a16="http://schemas.microsoft.com/office/drawing/2014/main" id="{464EFEE5-F3E6-4C8C-B17F-42B117CF392B}"/>
              </a:ext>
            </a:extLst>
          </p:cNvPr>
          <p:cNvSpPr txBox="1"/>
          <p:nvPr/>
        </p:nvSpPr>
        <p:spPr>
          <a:xfrm>
            <a:off x="5512904" y="1740753"/>
            <a:ext cx="3399742"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800" dirty="0"/>
              <a:t>不同的机器学习任务</a:t>
            </a:r>
            <a:endParaRPr lang="en-US" altLang="zh-TW" sz="2800" dirty="0"/>
          </a:p>
        </p:txBody>
      </p:sp>
      <p:sp>
        <p:nvSpPr>
          <p:cNvPr id="12" name="矩形 11">
            <a:extLst>
              <a:ext uri="{FF2B5EF4-FFF2-40B4-BE49-F238E27FC236}">
                <a16:creationId xmlns:a16="http://schemas.microsoft.com/office/drawing/2014/main" id="{0EC8B9A5-E2B6-4A32-BEEE-BC1DE7789162}"/>
              </a:ext>
            </a:extLst>
          </p:cNvPr>
          <p:cNvSpPr/>
          <p:nvPr/>
        </p:nvSpPr>
        <p:spPr>
          <a:xfrm>
            <a:off x="617409" y="3014431"/>
            <a:ext cx="2124075" cy="14595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6566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b="1" dirty="0">
                <a:latin typeface="Times New Roman" panose="02020603050405020304" pitchFamily="18" charset="0"/>
                <a:cs typeface="Times New Roman" panose="02020603050405020304" pitchFamily="18" charset="0"/>
              </a:rPr>
              <a:t>智能软件综合研究</a:t>
            </a:r>
            <a:endParaRPr lang="zh-CN" altLang="en-US" sz="40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32229" y="1232452"/>
            <a:ext cx="8650514" cy="4257521"/>
          </a:xfrm>
        </p:spPr>
        <p:txBody>
          <a:bodyPr>
            <a:normAutofit/>
          </a:bodyPr>
          <a:lstStyle/>
          <a:p>
            <a:r>
              <a:rPr lang="en-US" altLang="zh-CN" sz="2400" dirty="0">
                <a:latin typeface="Times New Roman" panose="02020603050405020304" pitchFamily="18" charset="0"/>
                <a:cs typeface="Times New Roman" panose="02020603050405020304" pitchFamily="18" charset="0"/>
              </a:rPr>
              <a:t>QQ</a:t>
            </a:r>
            <a:r>
              <a:rPr lang="zh-CN" altLang="en-US" sz="2400" dirty="0">
                <a:latin typeface="Times New Roman" panose="02020603050405020304" pitchFamily="18" charset="0"/>
                <a:cs typeface="Times New Roman" panose="02020603050405020304" pitchFamily="18" charset="0"/>
              </a:rPr>
              <a:t>群和超星学习通群</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1554053" y="1818202"/>
            <a:ext cx="1930082" cy="369332"/>
          </a:xfrm>
          <a:prstGeom prst="rect">
            <a:avLst/>
          </a:prstGeom>
          <a:noFill/>
        </p:spPr>
        <p:txBody>
          <a:bodyPr wrap="square" rtlCol="0">
            <a:spAutoFit/>
          </a:bodyPr>
          <a:lstStyle/>
          <a:p>
            <a:r>
              <a:rPr lang="zh-CN" altLang="en-US" b="1" dirty="0"/>
              <a:t>超星学习通班级</a:t>
            </a:r>
          </a:p>
        </p:txBody>
      </p:sp>
      <p:sp>
        <p:nvSpPr>
          <p:cNvPr id="11" name="文本框 10"/>
          <p:cNvSpPr txBox="1"/>
          <p:nvPr/>
        </p:nvSpPr>
        <p:spPr>
          <a:xfrm>
            <a:off x="6240967" y="1780480"/>
            <a:ext cx="1371599" cy="369332"/>
          </a:xfrm>
          <a:prstGeom prst="rect">
            <a:avLst/>
          </a:prstGeom>
          <a:noFill/>
        </p:spPr>
        <p:txBody>
          <a:bodyPr wrap="square" rtlCol="0">
            <a:spAutoFit/>
          </a:bodyPr>
          <a:lstStyle/>
          <a:p>
            <a:r>
              <a:rPr lang="en-US" altLang="zh-CN" b="1" dirty="0"/>
              <a:t>QQ</a:t>
            </a:r>
            <a:r>
              <a:rPr lang="zh-CN" altLang="en-US" b="1" dirty="0"/>
              <a:t>群</a:t>
            </a:r>
          </a:p>
        </p:txBody>
      </p:sp>
      <p:pic>
        <p:nvPicPr>
          <p:cNvPr id="12" name="图片 11">
            <a:extLst>
              <a:ext uri="{FF2B5EF4-FFF2-40B4-BE49-F238E27FC236}">
                <a16:creationId xmlns:a16="http://schemas.microsoft.com/office/drawing/2014/main" id="{91369542-CDFC-285D-F8FF-5A271CE278B0}"/>
              </a:ext>
            </a:extLst>
          </p:cNvPr>
          <p:cNvPicPr>
            <a:picLocks noChangeAspect="1"/>
          </p:cNvPicPr>
          <p:nvPr/>
        </p:nvPicPr>
        <p:blipFill>
          <a:blip r:embed="rId5"/>
          <a:stretch>
            <a:fillRect/>
          </a:stretch>
        </p:blipFill>
        <p:spPr>
          <a:xfrm>
            <a:off x="1007641" y="2187534"/>
            <a:ext cx="2958962" cy="3671573"/>
          </a:xfrm>
          <a:prstGeom prst="rect">
            <a:avLst/>
          </a:prstGeom>
        </p:spPr>
      </p:pic>
      <p:pic>
        <p:nvPicPr>
          <p:cNvPr id="15" name="图片 14">
            <a:extLst>
              <a:ext uri="{FF2B5EF4-FFF2-40B4-BE49-F238E27FC236}">
                <a16:creationId xmlns:a16="http://schemas.microsoft.com/office/drawing/2014/main" id="{61B7696C-8DF8-6B46-FEA9-C6B4E96732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1748" y="2224741"/>
            <a:ext cx="3461814" cy="3636066"/>
          </a:xfrm>
          <a:prstGeom prst="rect">
            <a:avLst/>
          </a:prstGeom>
        </p:spPr>
      </p:pic>
    </p:spTree>
    <p:extLst>
      <p:ext uri="{BB962C8B-B14F-4D97-AF65-F5344CB8AC3E}">
        <p14:creationId xmlns:p14="http://schemas.microsoft.com/office/powerpoint/2010/main" val="3814117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60</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a:extLst>
              <a:ext uri="{FF2B5EF4-FFF2-40B4-BE49-F238E27FC236}">
                <a16:creationId xmlns:a16="http://schemas.microsoft.com/office/drawing/2014/main" id="{5B2D9B2C-9CF0-4718-BD53-8A220F9B4C57}"/>
              </a:ext>
            </a:extLst>
          </p:cNvPr>
          <p:cNvSpPr txBox="1">
            <a:spLocks/>
          </p:cNvSpPr>
          <p:nvPr/>
        </p:nvSpPr>
        <p:spPr>
          <a:xfrm>
            <a:off x="628650" y="1667970"/>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深度学习、支持向量机、决策树</a:t>
            </a:r>
            <a:r>
              <a:rPr lang="en-US" altLang="zh-TW" dirty="0"/>
              <a:t> ….</a:t>
            </a:r>
          </a:p>
          <a:p>
            <a:pPr lvl="1">
              <a:buFont typeface="Wingdings" panose="05000000000000000000" pitchFamily="2" charset="2"/>
              <a:buChar char="Ø"/>
            </a:pPr>
            <a:r>
              <a:rPr lang="en-US" altLang="zh-TW" sz="2800" dirty="0"/>
              <a:t> </a:t>
            </a:r>
            <a:r>
              <a:rPr lang="zh-CN" altLang="en-US" sz="2800" dirty="0"/>
              <a:t>使用不同的方法来表示一个函数（分类器）</a:t>
            </a:r>
            <a:r>
              <a:rPr lang="en-US" altLang="zh-TW" sz="2800" dirty="0"/>
              <a:t> </a:t>
            </a:r>
          </a:p>
          <a:p>
            <a:r>
              <a:rPr lang="zh-CN" altLang="en-US" dirty="0"/>
              <a:t>例如，使用神经网络</a:t>
            </a:r>
            <a:endParaRPr lang="zh-TW" altLang="en-US" dirty="0"/>
          </a:p>
        </p:txBody>
      </p:sp>
      <p:pic>
        <p:nvPicPr>
          <p:cNvPr id="8" name="Picture 2" descr="ç¸éåç">
            <a:extLst>
              <a:ext uri="{FF2B5EF4-FFF2-40B4-BE49-F238E27FC236}">
                <a16:creationId xmlns:a16="http://schemas.microsoft.com/office/drawing/2014/main" id="{AE59B11A-3169-4D3F-AB58-B0F1D9B4CD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3331671"/>
            <a:ext cx="4743039" cy="316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54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神经网络（</a:t>
            </a:r>
            <a:r>
              <a:rPr lang="en-US" altLang="zh-CN" dirty="0">
                <a:latin typeface="Times New Roman" panose="02020603050405020304" pitchFamily="18" charset="0"/>
                <a:cs typeface="Times New Roman" panose="02020603050405020304" pitchFamily="18" charset="0"/>
              </a:rPr>
              <a:t>Neural Network</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神经元（</a:t>
            </a:r>
            <a:r>
              <a:rPr lang="en-US" altLang="zh-CN" sz="2400" dirty="0">
                <a:latin typeface="Times New Roman" panose="02020603050405020304" pitchFamily="18" charset="0"/>
                <a:cs typeface="Times New Roman" panose="02020603050405020304" pitchFamily="18" charset="0"/>
              </a:rPr>
              <a:t>neuron</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61</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7" name="Object 12"/>
          <p:cNvGraphicFramePr>
            <a:graphicFrameLocks noChangeAspect="1"/>
          </p:cNvGraphicFramePr>
          <p:nvPr>
            <p:extLst>
              <p:ext uri="{D42A27DB-BD31-4B8C-83A1-F6EECF244321}">
                <p14:modId xmlns:p14="http://schemas.microsoft.com/office/powerpoint/2010/main" val="129278146"/>
              </p:ext>
            </p:extLst>
          </p:nvPr>
        </p:nvGraphicFramePr>
        <p:xfrm>
          <a:off x="1609416" y="1935861"/>
          <a:ext cx="5889625" cy="631825"/>
        </p:xfrm>
        <a:graphic>
          <a:graphicData uri="http://schemas.openxmlformats.org/presentationml/2006/ole">
            <mc:AlternateContent xmlns:mc="http://schemas.openxmlformats.org/markup-compatibility/2006">
              <mc:Choice xmlns:v="urn:schemas-microsoft-com:vml" Requires="v">
                <p:oleObj name="方程式" r:id="rId3" imgW="2120760" imgH="228600" progId="Equation.3">
                  <p:embed/>
                </p:oleObj>
              </mc:Choice>
              <mc:Fallback>
                <p:oleObj name="方程式" r:id="rId3" imgW="2120760" imgH="228600" progId="Equation.3">
                  <p:embed/>
                  <p:pic>
                    <p:nvPicPr>
                      <p:cNvPr id="38" name="Object 12"/>
                      <p:cNvPicPr>
                        <a:picLocks noChangeAspect="1" noChangeArrowheads="1"/>
                      </p:cNvPicPr>
                      <p:nvPr/>
                    </p:nvPicPr>
                    <p:blipFill>
                      <a:blip r:embed="rId4"/>
                      <a:srcRect/>
                      <a:stretch>
                        <a:fillRect/>
                      </a:stretch>
                    </p:blipFill>
                    <p:spPr bwMode="auto">
                      <a:xfrm>
                        <a:off x="1609416" y="1935861"/>
                        <a:ext cx="5889625" cy="631825"/>
                      </a:xfrm>
                      <a:prstGeom prst="rect">
                        <a:avLst/>
                      </a:prstGeom>
                      <a:noFill/>
                    </p:spPr>
                  </p:pic>
                </p:oleObj>
              </mc:Fallback>
            </mc:AlternateContent>
          </a:graphicData>
        </a:graphic>
      </p:graphicFrame>
      <p:sp>
        <p:nvSpPr>
          <p:cNvPr id="8" name="矩形 7"/>
          <p:cNvSpPr/>
          <p:nvPr/>
        </p:nvSpPr>
        <p:spPr>
          <a:xfrm>
            <a:off x="2894823" y="2662274"/>
            <a:ext cx="622890" cy="26675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0" name="直線單箭頭接點 35"/>
          <p:cNvCxnSpPr/>
          <p:nvPr/>
        </p:nvCxnSpPr>
        <p:spPr>
          <a:xfrm flipV="1">
            <a:off x="6481058" y="4165260"/>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555712" y="5186878"/>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矩形 11"/>
          <p:cNvSpPr/>
          <p:nvPr/>
        </p:nvSpPr>
        <p:spPr>
          <a:xfrm>
            <a:off x="1881418" y="2574406"/>
            <a:ext cx="596697" cy="31839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 name="直線單箭頭接點 5"/>
          <p:cNvCxnSpPr>
            <a:stCxn id="25" idx="3"/>
            <a:endCxn id="27" idx="1"/>
          </p:cNvCxnSpPr>
          <p:nvPr/>
        </p:nvCxnSpPr>
        <p:spPr>
          <a:xfrm flipV="1">
            <a:off x="2470495" y="4175705"/>
            <a:ext cx="2145559" cy="125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6"/>
          <p:cNvSpPr/>
          <p:nvPr/>
        </p:nvSpPr>
        <p:spPr>
          <a:xfrm>
            <a:off x="5770626" y="3666799"/>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15" name="Object 12"/>
          <p:cNvGraphicFramePr>
            <a:graphicFrameLocks noChangeAspect="1"/>
          </p:cNvGraphicFramePr>
          <p:nvPr>
            <p:extLst>
              <p:ext uri="{D42A27DB-BD31-4B8C-83A1-F6EECF244321}">
                <p14:modId xmlns:p14="http://schemas.microsoft.com/office/powerpoint/2010/main" val="21141313"/>
              </p:ext>
            </p:extLst>
          </p:nvPr>
        </p:nvGraphicFramePr>
        <p:xfrm>
          <a:off x="5299692" y="3778226"/>
          <a:ext cx="352425" cy="350837"/>
        </p:xfrm>
        <a:graphic>
          <a:graphicData uri="http://schemas.openxmlformats.org/presentationml/2006/ole">
            <mc:AlternateContent xmlns:mc="http://schemas.openxmlformats.org/markup-compatibility/2006">
              <mc:Choice xmlns:v="urn:schemas-microsoft-com:vml" Requires="v">
                <p:oleObj name="方程式" r:id="rId5" imgW="126720" imgH="126720" progId="Equation.3">
                  <p:embed/>
                </p:oleObj>
              </mc:Choice>
              <mc:Fallback>
                <p:oleObj name="方程式" r:id="rId5" imgW="126720" imgH="126720" progId="Equation.3">
                  <p:embed/>
                  <p:pic>
                    <p:nvPicPr>
                      <p:cNvPr id="8" name="Object 12"/>
                      <p:cNvPicPr>
                        <a:picLocks noChangeAspect="1" noChangeArrowheads="1"/>
                      </p:cNvPicPr>
                      <p:nvPr/>
                    </p:nvPicPr>
                    <p:blipFill>
                      <a:blip r:embed="rId6"/>
                      <a:srcRect/>
                      <a:stretch>
                        <a:fillRect/>
                      </a:stretch>
                    </p:blipFill>
                    <p:spPr bwMode="auto">
                      <a:xfrm>
                        <a:off x="5299692" y="3778226"/>
                        <a:ext cx="352425" cy="350837"/>
                      </a:xfrm>
                      <a:prstGeom prst="rect">
                        <a:avLst/>
                      </a:prstGeom>
                      <a:noFill/>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1492766802"/>
              </p:ext>
            </p:extLst>
          </p:nvPr>
        </p:nvGraphicFramePr>
        <p:xfrm>
          <a:off x="2924194" y="2683003"/>
          <a:ext cx="493713" cy="595313"/>
        </p:xfrm>
        <a:graphic>
          <a:graphicData uri="http://schemas.openxmlformats.org/presentationml/2006/ole">
            <mc:AlternateContent xmlns:mc="http://schemas.openxmlformats.org/markup-compatibility/2006">
              <mc:Choice xmlns:v="urn:schemas-microsoft-com:vml" Requires="v">
                <p:oleObj name="方程式" r:id="rId7" imgW="177480" imgH="215640" progId="Equation.3">
                  <p:embed/>
                </p:oleObj>
              </mc:Choice>
              <mc:Fallback>
                <p:oleObj name="方程式" r:id="rId7" imgW="177480" imgH="215640" progId="Equation.3">
                  <p:embed/>
                  <p:pic>
                    <p:nvPicPr>
                      <p:cNvPr id="9" name="Object 12"/>
                      <p:cNvPicPr>
                        <a:picLocks noChangeAspect="1" noChangeArrowheads="1"/>
                      </p:cNvPicPr>
                      <p:nvPr/>
                    </p:nvPicPr>
                    <p:blipFill>
                      <a:blip r:embed="rId8"/>
                      <a:srcRect/>
                      <a:stretch>
                        <a:fillRect/>
                      </a:stretch>
                    </p:blipFill>
                    <p:spPr bwMode="auto">
                      <a:xfrm>
                        <a:off x="2924194" y="2683003"/>
                        <a:ext cx="493713" cy="595313"/>
                      </a:xfrm>
                      <a:prstGeom prst="rect">
                        <a:avLst/>
                      </a:prstGeom>
                      <a:noFill/>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943268271"/>
              </p:ext>
            </p:extLst>
          </p:nvPr>
        </p:nvGraphicFramePr>
        <p:xfrm>
          <a:off x="2929617" y="3591946"/>
          <a:ext cx="563562" cy="630238"/>
        </p:xfrm>
        <a:graphic>
          <a:graphicData uri="http://schemas.openxmlformats.org/presentationml/2006/ole">
            <mc:AlternateContent xmlns:mc="http://schemas.openxmlformats.org/markup-compatibility/2006">
              <mc:Choice xmlns:v="urn:schemas-microsoft-com:vml" Requires="v">
                <p:oleObj name="方程式" r:id="rId9" imgW="203040" imgH="228600" progId="Equation.3">
                  <p:embed/>
                </p:oleObj>
              </mc:Choice>
              <mc:Fallback>
                <p:oleObj name="方程式" r:id="rId9" imgW="203040" imgH="228600" progId="Equation.3">
                  <p:embed/>
                  <p:pic>
                    <p:nvPicPr>
                      <p:cNvPr id="10" name="Object 12"/>
                      <p:cNvPicPr>
                        <a:picLocks noChangeAspect="1" noChangeArrowheads="1"/>
                      </p:cNvPicPr>
                      <p:nvPr/>
                    </p:nvPicPr>
                    <p:blipFill>
                      <a:blip r:embed="rId10"/>
                      <a:srcRect/>
                      <a:stretch>
                        <a:fillRect/>
                      </a:stretch>
                    </p:blipFill>
                    <p:spPr bwMode="auto">
                      <a:xfrm>
                        <a:off x="2929617" y="3591946"/>
                        <a:ext cx="563562" cy="630238"/>
                      </a:xfrm>
                      <a:prstGeom prst="rect">
                        <a:avLst/>
                      </a:prstGeom>
                      <a:noFill/>
                    </p:spPr>
                  </p:pic>
                </p:oleObj>
              </mc:Fallback>
            </mc:AlternateContent>
          </a:graphicData>
        </a:graphic>
      </p:graphicFrame>
      <p:graphicFrame>
        <p:nvGraphicFramePr>
          <p:cNvPr id="18" name="Object 12"/>
          <p:cNvGraphicFramePr>
            <a:graphicFrameLocks noChangeAspect="1"/>
          </p:cNvGraphicFramePr>
          <p:nvPr>
            <p:extLst>
              <p:ext uri="{D42A27DB-BD31-4B8C-83A1-F6EECF244321}">
                <p14:modId xmlns:p14="http://schemas.microsoft.com/office/powerpoint/2010/main" val="3782339269"/>
              </p:ext>
            </p:extLst>
          </p:nvPr>
        </p:nvGraphicFramePr>
        <p:xfrm>
          <a:off x="2944787" y="4644697"/>
          <a:ext cx="598487" cy="595312"/>
        </p:xfrm>
        <a:graphic>
          <a:graphicData uri="http://schemas.openxmlformats.org/presentationml/2006/ole">
            <mc:AlternateContent xmlns:mc="http://schemas.openxmlformats.org/markup-compatibility/2006">
              <mc:Choice xmlns:v="urn:schemas-microsoft-com:vml" Requires="v">
                <p:oleObj name="方程式" r:id="rId11" imgW="215640" imgH="215640" progId="Equation.3">
                  <p:embed/>
                </p:oleObj>
              </mc:Choice>
              <mc:Fallback>
                <p:oleObj name="方程式" r:id="rId11" imgW="215640" imgH="215640" progId="Equation.3">
                  <p:embed/>
                  <p:pic>
                    <p:nvPicPr>
                      <p:cNvPr id="11" name="Object 12"/>
                      <p:cNvPicPr>
                        <a:picLocks noChangeAspect="1" noChangeArrowheads="1"/>
                      </p:cNvPicPr>
                      <p:nvPr/>
                    </p:nvPicPr>
                    <p:blipFill>
                      <a:blip r:embed="rId12"/>
                      <a:srcRect/>
                      <a:stretch>
                        <a:fillRect/>
                      </a:stretch>
                    </p:blipFill>
                    <p:spPr bwMode="auto">
                      <a:xfrm>
                        <a:off x="2944787" y="4644697"/>
                        <a:ext cx="598487" cy="595312"/>
                      </a:xfrm>
                      <a:prstGeom prst="rect">
                        <a:avLst/>
                      </a:prstGeom>
                      <a:noFill/>
                    </p:spPr>
                  </p:pic>
                </p:oleObj>
              </mc:Fallback>
            </mc:AlternateContent>
          </a:graphicData>
        </a:graphic>
      </p:graphicFrame>
      <p:cxnSp>
        <p:nvCxnSpPr>
          <p:cNvPr id="19" name="直線單箭頭接點 11"/>
          <p:cNvCxnSpPr/>
          <p:nvPr/>
        </p:nvCxnSpPr>
        <p:spPr>
          <a:xfrm flipV="1">
            <a:off x="4957568" y="4145103"/>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2"/>
          <p:cNvCxnSpPr>
            <a:stCxn id="12" idx="3"/>
            <a:endCxn id="27" idx="1"/>
          </p:cNvCxnSpPr>
          <p:nvPr/>
        </p:nvCxnSpPr>
        <p:spPr>
          <a:xfrm>
            <a:off x="2478115" y="4166376"/>
            <a:ext cx="2137939" cy="9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3"/>
          <p:cNvCxnSpPr>
            <a:endCxn id="27" idx="1"/>
          </p:cNvCxnSpPr>
          <p:nvPr/>
        </p:nvCxnSpPr>
        <p:spPr>
          <a:xfrm>
            <a:off x="2478115" y="2890173"/>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14"/>
          <p:cNvSpPr txBox="1"/>
          <p:nvPr/>
        </p:nvSpPr>
        <p:spPr>
          <a:xfrm rot="5400000">
            <a:off x="1874220" y="4554840"/>
            <a:ext cx="769257" cy="523220"/>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23" name="Object 12"/>
          <p:cNvGraphicFramePr>
            <a:graphicFrameLocks noChangeAspect="1"/>
          </p:cNvGraphicFramePr>
          <p:nvPr>
            <p:extLst>
              <p:ext uri="{D42A27DB-BD31-4B8C-83A1-F6EECF244321}">
                <p14:modId xmlns:p14="http://schemas.microsoft.com/office/powerpoint/2010/main" val="2590961874"/>
              </p:ext>
            </p:extLst>
          </p:nvPr>
        </p:nvGraphicFramePr>
        <p:xfrm>
          <a:off x="1963164" y="2531630"/>
          <a:ext cx="495300" cy="630238"/>
        </p:xfrm>
        <a:graphic>
          <a:graphicData uri="http://schemas.openxmlformats.org/presentationml/2006/ole">
            <mc:AlternateContent xmlns:mc="http://schemas.openxmlformats.org/markup-compatibility/2006">
              <mc:Choice xmlns:v="urn:schemas-microsoft-com:vml" Requires="v">
                <p:oleObj name="方程式" r:id="rId13" imgW="177480" imgH="228600" progId="Equation.3">
                  <p:embed/>
                </p:oleObj>
              </mc:Choice>
              <mc:Fallback>
                <p:oleObj name="方程式" r:id="rId13" imgW="177480" imgH="228600" progId="Equation.3">
                  <p:embed/>
                  <p:pic>
                    <p:nvPicPr>
                      <p:cNvPr id="16" name="Object 12"/>
                      <p:cNvPicPr>
                        <a:picLocks noChangeAspect="1" noChangeArrowheads="1"/>
                      </p:cNvPicPr>
                      <p:nvPr/>
                    </p:nvPicPr>
                    <p:blipFill>
                      <a:blip r:embed="rId14"/>
                      <a:srcRect/>
                      <a:stretch>
                        <a:fillRect/>
                      </a:stretch>
                    </p:blipFill>
                    <p:spPr bwMode="auto">
                      <a:xfrm>
                        <a:off x="1963164" y="2531630"/>
                        <a:ext cx="495300" cy="630238"/>
                      </a:xfrm>
                      <a:prstGeom prst="rect">
                        <a:avLst/>
                      </a:prstGeom>
                      <a:noFill/>
                    </p:spPr>
                  </p:pic>
                </p:oleObj>
              </mc:Fallback>
            </mc:AlternateContent>
          </a:graphicData>
        </a:graphic>
      </p:graphicFrame>
      <p:graphicFrame>
        <p:nvGraphicFramePr>
          <p:cNvPr id="24" name="Object 12"/>
          <p:cNvGraphicFramePr>
            <a:graphicFrameLocks noChangeAspect="1"/>
          </p:cNvGraphicFramePr>
          <p:nvPr>
            <p:extLst>
              <p:ext uri="{D42A27DB-BD31-4B8C-83A1-F6EECF244321}">
                <p14:modId xmlns:p14="http://schemas.microsoft.com/office/powerpoint/2010/main" val="1129694331"/>
              </p:ext>
            </p:extLst>
          </p:nvPr>
        </p:nvGraphicFramePr>
        <p:xfrm>
          <a:off x="1963164" y="3747248"/>
          <a:ext cx="495300" cy="665163"/>
        </p:xfrm>
        <a:graphic>
          <a:graphicData uri="http://schemas.openxmlformats.org/presentationml/2006/ole">
            <mc:AlternateContent xmlns:mc="http://schemas.openxmlformats.org/markup-compatibility/2006">
              <mc:Choice xmlns:v="urn:schemas-microsoft-com:vml" Requires="v">
                <p:oleObj name="方程式" r:id="rId15" imgW="177480" imgH="241200" progId="Equation.3">
                  <p:embed/>
                </p:oleObj>
              </mc:Choice>
              <mc:Fallback>
                <p:oleObj name="方程式" r:id="rId15" imgW="177480" imgH="241200" progId="Equation.3">
                  <p:embed/>
                  <p:pic>
                    <p:nvPicPr>
                      <p:cNvPr id="17" name="Object 12"/>
                      <p:cNvPicPr>
                        <a:picLocks noChangeAspect="1" noChangeArrowheads="1"/>
                      </p:cNvPicPr>
                      <p:nvPr/>
                    </p:nvPicPr>
                    <p:blipFill>
                      <a:blip r:embed="rId16"/>
                      <a:srcRect/>
                      <a:stretch>
                        <a:fillRect/>
                      </a:stretch>
                    </p:blipFill>
                    <p:spPr bwMode="auto">
                      <a:xfrm>
                        <a:off x="1963164" y="3747248"/>
                        <a:ext cx="495300" cy="665163"/>
                      </a:xfrm>
                      <a:prstGeom prst="rect">
                        <a:avLst/>
                      </a:prstGeom>
                      <a:noFill/>
                    </p:spPr>
                  </p:pic>
                </p:oleObj>
              </mc:Fallback>
            </mc:AlternateContent>
          </a:graphicData>
        </a:graphic>
      </p:graphicFrame>
      <p:graphicFrame>
        <p:nvGraphicFramePr>
          <p:cNvPr id="25" name="Object 12"/>
          <p:cNvGraphicFramePr>
            <a:graphicFrameLocks noChangeAspect="1"/>
          </p:cNvGraphicFramePr>
          <p:nvPr>
            <p:extLst>
              <p:ext uri="{D42A27DB-BD31-4B8C-83A1-F6EECF244321}">
                <p14:modId xmlns:p14="http://schemas.microsoft.com/office/powerpoint/2010/main" val="441053078"/>
              </p:ext>
            </p:extLst>
          </p:nvPr>
        </p:nvGraphicFramePr>
        <p:xfrm>
          <a:off x="1937095" y="5113905"/>
          <a:ext cx="533400" cy="630238"/>
        </p:xfrm>
        <a:graphic>
          <a:graphicData uri="http://schemas.openxmlformats.org/presentationml/2006/ole">
            <mc:AlternateContent xmlns:mc="http://schemas.openxmlformats.org/markup-compatibility/2006">
              <mc:Choice xmlns:v="urn:schemas-microsoft-com:vml" Requires="v">
                <p:oleObj name="方程式" r:id="rId17" imgW="190440" imgH="228600" progId="Equation.3">
                  <p:embed/>
                </p:oleObj>
              </mc:Choice>
              <mc:Fallback>
                <p:oleObj name="方程式" r:id="rId17" imgW="190440" imgH="228600" progId="Equation.3">
                  <p:embed/>
                  <p:pic>
                    <p:nvPicPr>
                      <p:cNvPr id="18" name="Object 12"/>
                      <p:cNvPicPr>
                        <a:picLocks noChangeAspect="1" noChangeArrowheads="1"/>
                      </p:cNvPicPr>
                      <p:nvPr/>
                    </p:nvPicPr>
                    <p:blipFill>
                      <a:blip r:embed="rId18"/>
                      <a:srcRect/>
                      <a:stretch>
                        <a:fillRect/>
                      </a:stretch>
                    </p:blipFill>
                    <p:spPr bwMode="auto">
                      <a:xfrm>
                        <a:off x="1937095" y="5113905"/>
                        <a:ext cx="533400" cy="630238"/>
                      </a:xfrm>
                      <a:prstGeom prst="rect">
                        <a:avLst/>
                      </a:prstGeom>
                      <a:noFill/>
                    </p:spPr>
                  </p:pic>
                </p:oleObj>
              </mc:Fallback>
            </mc:AlternateContent>
          </a:graphicData>
        </a:graphic>
      </p:graphicFrame>
      <p:grpSp>
        <p:nvGrpSpPr>
          <p:cNvPr id="26" name="群組 20"/>
          <p:cNvGrpSpPr/>
          <p:nvPr/>
        </p:nvGrpSpPr>
        <p:grpSpPr>
          <a:xfrm>
            <a:off x="4616054" y="3915545"/>
            <a:ext cx="520319" cy="520319"/>
            <a:chOff x="3342651" y="3507082"/>
            <a:chExt cx="520319" cy="520319"/>
          </a:xfrm>
        </p:grpSpPr>
        <p:sp>
          <p:nvSpPr>
            <p:cNvPr id="27" name="矩形 26"/>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8"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19" imgW="139680" imgH="139680" progId="Equation.3">
                    <p:embed/>
                  </p:oleObj>
                </mc:Choice>
                <mc:Fallback>
                  <p:oleObj name="方程式" r:id="rId19" imgW="139680" imgH="139680" progId="Equation.3">
                    <p:embed/>
                    <p:pic>
                      <p:nvPicPr>
                        <p:cNvPr id="23" name="Object 12"/>
                        <p:cNvPicPr>
                          <a:picLocks noChangeAspect="1" noChangeArrowheads="1"/>
                        </p:cNvPicPr>
                        <p:nvPr/>
                      </p:nvPicPr>
                      <p:blipFill>
                        <a:blip r:embed="rId20"/>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9" name="Object 12"/>
          <p:cNvGraphicFramePr>
            <a:graphicFrameLocks noChangeAspect="1"/>
          </p:cNvGraphicFramePr>
          <p:nvPr>
            <p:extLst>
              <p:ext uri="{D42A27DB-BD31-4B8C-83A1-F6EECF244321}">
                <p14:modId xmlns:p14="http://schemas.microsoft.com/office/powerpoint/2010/main" val="611139079"/>
              </p:ext>
            </p:extLst>
          </p:nvPr>
        </p:nvGraphicFramePr>
        <p:xfrm>
          <a:off x="4673750" y="5269396"/>
          <a:ext cx="354012" cy="488950"/>
        </p:xfrm>
        <a:graphic>
          <a:graphicData uri="http://schemas.openxmlformats.org/presentationml/2006/ole">
            <mc:AlternateContent xmlns:mc="http://schemas.openxmlformats.org/markup-compatibility/2006">
              <mc:Choice xmlns:v="urn:schemas-microsoft-com:vml" Requires="v">
                <p:oleObj name="方程式" r:id="rId21" imgW="126720" imgH="177480" progId="Equation.3">
                  <p:embed/>
                </p:oleObj>
              </mc:Choice>
              <mc:Fallback>
                <p:oleObj name="方程式" r:id="rId21" imgW="126720" imgH="177480" progId="Equation.3">
                  <p:embed/>
                  <p:pic>
                    <p:nvPicPr>
                      <p:cNvPr id="24" name="Object 12"/>
                      <p:cNvPicPr>
                        <a:picLocks noChangeAspect="1" noChangeArrowheads="1"/>
                      </p:cNvPicPr>
                      <p:nvPr/>
                    </p:nvPicPr>
                    <p:blipFill>
                      <a:blip r:embed="rId22"/>
                      <a:srcRect/>
                      <a:stretch>
                        <a:fillRect/>
                      </a:stretch>
                    </p:blipFill>
                    <p:spPr bwMode="auto">
                      <a:xfrm>
                        <a:off x="4673750" y="5269396"/>
                        <a:ext cx="354012" cy="488950"/>
                      </a:xfrm>
                      <a:prstGeom prst="rect">
                        <a:avLst/>
                      </a:prstGeom>
                      <a:noFill/>
                    </p:spPr>
                  </p:pic>
                </p:oleObj>
              </mc:Fallback>
            </mc:AlternateContent>
          </a:graphicData>
        </a:graphic>
      </p:graphicFrame>
      <p:cxnSp>
        <p:nvCxnSpPr>
          <p:cNvPr id="30" name="直線單箭頭接點 24"/>
          <p:cNvCxnSpPr/>
          <p:nvPr/>
        </p:nvCxnSpPr>
        <p:spPr>
          <a:xfrm flipV="1">
            <a:off x="4867261" y="4446308"/>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Object 12"/>
          <p:cNvGraphicFramePr>
            <a:graphicFrameLocks noChangeAspect="1"/>
          </p:cNvGraphicFramePr>
          <p:nvPr>
            <p:extLst>
              <p:ext uri="{D42A27DB-BD31-4B8C-83A1-F6EECF244321}">
                <p14:modId xmlns:p14="http://schemas.microsoft.com/office/powerpoint/2010/main" val="1126664389"/>
              </p:ext>
            </p:extLst>
          </p:nvPr>
        </p:nvGraphicFramePr>
        <p:xfrm>
          <a:off x="5838017" y="3862363"/>
          <a:ext cx="787400" cy="533400"/>
        </p:xfrm>
        <a:graphic>
          <a:graphicData uri="http://schemas.openxmlformats.org/presentationml/2006/ole">
            <mc:AlternateContent xmlns:mc="http://schemas.openxmlformats.org/markup-compatibility/2006">
              <mc:Choice xmlns:v="urn:schemas-microsoft-com:vml" Requires="v">
                <p:oleObj name="方程式" r:id="rId23" imgW="317160" imgH="215640" progId="Equation.3">
                  <p:embed/>
                </p:oleObj>
              </mc:Choice>
              <mc:Fallback>
                <p:oleObj name="方程式" r:id="rId23" imgW="317160" imgH="215640" progId="Equation.3">
                  <p:embed/>
                  <p:pic>
                    <p:nvPicPr>
                      <p:cNvPr id="28" name="Object 12"/>
                      <p:cNvPicPr>
                        <a:picLocks noChangeAspect="1" noChangeArrowheads="1"/>
                      </p:cNvPicPr>
                      <p:nvPr/>
                    </p:nvPicPr>
                    <p:blipFill>
                      <a:blip r:embed="rId24"/>
                      <a:srcRect/>
                      <a:stretch>
                        <a:fillRect/>
                      </a:stretch>
                    </p:blipFill>
                    <p:spPr bwMode="auto">
                      <a:xfrm>
                        <a:off x="5838017" y="3862363"/>
                        <a:ext cx="787400" cy="533400"/>
                      </a:xfrm>
                      <a:prstGeom prst="rect">
                        <a:avLst/>
                      </a:prstGeom>
                      <a:noFill/>
                    </p:spPr>
                  </p:pic>
                </p:oleObj>
              </mc:Fallback>
            </mc:AlternateContent>
          </a:graphicData>
        </a:graphic>
      </p:graphicFrame>
      <p:sp>
        <p:nvSpPr>
          <p:cNvPr id="32" name="文字方塊 33"/>
          <p:cNvSpPr txBox="1"/>
          <p:nvPr/>
        </p:nvSpPr>
        <p:spPr>
          <a:xfrm>
            <a:off x="5121033" y="5329851"/>
            <a:ext cx="1173749" cy="461665"/>
          </a:xfrm>
          <a:prstGeom prst="rect">
            <a:avLst/>
          </a:prstGeom>
          <a:noFill/>
        </p:spPr>
        <p:txBody>
          <a:bodyPr wrap="square" rtlCol="0">
            <a:spAutoFit/>
          </a:bodyPr>
          <a:lstStyle/>
          <a:p>
            <a:pPr algn="ctr"/>
            <a:r>
              <a:rPr lang="zh-CN" altLang="en-US" sz="2400" dirty="0">
                <a:solidFill>
                  <a:srgbClr val="0000FF"/>
                </a:solidFill>
              </a:rPr>
              <a:t>偏置项</a:t>
            </a:r>
            <a:endParaRPr lang="zh-TW" altLang="en-US" sz="2400" dirty="0">
              <a:solidFill>
                <a:srgbClr val="0000FF"/>
              </a:solidFill>
            </a:endParaRPr>
          </a:p>
        </p:txBody>
      </p:sp>
      <p:graphicFrame>
        <p:nvGraphicFramePr>
          <p:cNvPr id="33" name="Object 12"/>
          <p:cNvGraphicFramePr>
            <a:graphicFrameLocks noChangeAspect="1"/>
          </p:cNvGraphicFramePr>
          <p:nvPr>
            <p:extLst>
              <p:ext uri="{D42A27DB-BD31-4B8C-83A1-F6EECF244321}">
                <p14:modId xmlns:p14="http://schemas.microsoft.com/office/powerpoint/2010/main" val="2625919980"/>
              </p:ext>
            </p:extLst>
          </p:nvPr>
        </p:nvGraphicFramePr>
        <p:xfrm>
          <a:off x="7347575" y="3955977"/>
          <a:ext cx="352425" cy="385763"/>
        </p:xfrm>
        <a:graphic>
          <a:graphicData uri="http://schemas.openxmlformats.org/presentationml/2006/ole">
            <mc:AlternateContent xmlns:mc="http://schemas.openxmlformats.org/markup-compatibility/2006">
              <mc:Choice xmlns:v="urn:schemas-microsoft-com:vml" Requires="v">
                <p:oleObj name="方程式" r:id="rId25" imgW="126720" imgH="139680" progId="Equation.3">
                  <p:embed/>
                </p:oleObj>
              </mc:Choice>
              <mc:Fallback>
                <p:oleObj name="方程式" r:id="rId25" imgW="126720" imgH="139680" progId="Equation.3">
                  <p:embed/>
                  <p:pic>
                    <p:nvPicPr>
                      <p:cNvPr id="37" name="Object 12"/>
                      <p:cNvPicPr>
                        <a:picLocks noChangeAspect="1" noChangeArrowheads="1"/>
                      </p:cNvPicPr>
                      <p:nvPr/>
                    </p:nvPicPr>
                    <p:blipFill>
                      <a:blip r:embed="rId26"/>
                      <a:srcRect/>
                      <a:stretch>
                        <a:fillRect/>
                      </a:stretch>
                    </p:blipFill>
                    <p:spPr bwMode="auto">
                      <a:xfrm>
                        <a:off x="7347575" y="3955977"/>
                        <a:ext cx="352425" cy="385763"/>
                      </a:xfrm>
                      <a:prstGeom prst="rect">
                        <a:avLst/>
                      </a:prstGeom>
                      <a:noFill/>
                    </p:spPr>
                  </p:pic>
                </p:oleObj>
              </mc:Fallback>
            </mc:AlternateContent>
          </a:graphicData>
        </a:graphic>
      </p:graphicFrame>
      <p:sp>
        <p:nvSpPr>
          <p:cNvPr id="34" name="文字方塊 38"/>
          <p:cNvSpPr txBox="1"/>
          <p:nvPr/>
        </p:nvSpPr>
        <p:spPr>
          <a:xfrm>
            <a:off x="2650744" y="5329851"/>
            <a:ext cx="1186572" cy="461665"/>
          </a:xfrm>
          <a:prstGeom prst="rect">
            <a:avLst/>
          </a:prstGeom>
          <a:noFill/>
        </p:spPr>
        <p:txBody>
          <a:bodyPr wrap="square" rtlCol="0">
            <a:spAutoFit/>
          </a:bodyPr>
          <a:lstStyle/>
          <a:p>
            <a:pPr algn="ctr"/>
            <a:r>
              <a:rPr lang="zh-CN" altLang="en-US" sz="2400" dirty="0">
                <a:solidFill>
                  <a:srgbClr val="0000FF"/>
                </a:solidFill>
              </a:rPr>
              <a:t>权重</a:t>
            </a:r>
            <a:endParaRPr lang="zh-TW" altLang="en-US" sz="2400" dirty="0">
              <a:solidFill>
                <a:srgbClr val="0000FF"/>
              </a:solidFill>
            </a:endParaRPr>
          </a:p>
        </p:txBody>
      </p:sp>
      <p:sp>
        <p:nvSpPr>
          <p:cNvPr id="35" name="文字方塊 40"/>
          <p:cNvSpPr txBox="1"/>
          <p:nvPr/>
        </p:nvSpPr>
        <p:spPr>
          <a:xfrm rot="5400000">
            <a:off x="1867419" y="322993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6" name="文字方塊 41"/>
          <p:cNvSpPr txBox="1"/>
          <p:nvPr/>
        </p:nvSpPr>
        <p:spPr>
          <a:xfrm rot="5400000">
            <a:off x="2900322" y="428827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7" name="文字方塊 42"/>
          <p:cNvSpPr txBox="1"/>
          <p:nvPr/>
        </p:nvSpPr>
        <p:spPr>
          <a:xfrm rot="5400000">
            <a:off x="2892797" y="331223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8" name="文字方塊 18"/>
          <p:cNvSpPr txBox="1"/>
          <p:nvPr/>
        </p:nvSpPr>
        <p:spPr>
          <a:xfrm>
            <a:off x="4842436" y="2680865"/>
            <a:ext cx="246551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A simple function</a:t>
            </a:r>
            <a:endParaRPr lang="zh-TW" altLang="en-US" sz="2400" dirty="0"/>
          </a:p>
        </p:txBody>
      </p:sp>
      <p:sp>
        <p:nvSpPr>
          <p:cNvPr id="39" name="文字方塊 43"/>
          <p:cNvSpPr txBox="1"/>
          <p:nvPr/>
        </p:nvSpPr>
        <p:spPr>
          <a:xfrm>
            <a:off x="5293978" y="4552765"/>
            <a:ext cx="1894780" cy="461665"/>
          </a:xfrm>
          <a:prstGeom prst="rect">
            <a:avLst/>
          </a:prstGeom>
          <a:noFill/>
        </p:spPr>
        <p:txBody>
          <a:bodyPr wrap="square" rtlCol="0">
            <a:spAutoFit/>
          </a:bodyPr>
          <a:lstStyle/>
          <a:p>
            <a:pPr algn="ctr"/>
            <a:r>
              <a:rPr lang="zh-CN" altLang="en-US" sz="2400" dirty="0">
                <a:solidFill>
                  <a:srgbClr val="0000FF"/>
                </a:solidFill>
              </a:rPr>
              <a:t>激活函数</a:t>
            </a:r>
            <a:endParaRPr lang="zh-TW" altLang="en-US" sz="2400" dirty="0">
              <a:solidFill>
                <a:srgbClr val="0000FF"/>
              </a:solidFill>
            </a:endParaRPr>
          </a:p>
        </p:txBody>
      </p:sp>
      <p:sp>
        <p:nvSpPr>
          <p:cNvPr id="40" name="矩形 39">
            <a:extLst>
              <a:ext uri="{FF2B5EF4-FFF2-40B4-BE49-F238E27FC236}">
                <a16:creationId xmlns:a16="http://schemas.microsoft.com/office/drawing/2014/main" id="{52EA6980-0704-410A-ABC6-896844FF6EE9}"/>
              </a:ext>
            </a:extLst>
          </p:cNvPr>
          <p:cNvSpPr/>
          <p:nvPr/>
        </p:nvSpPr>
        <p:spPr>
          <a:xfrm>
            <a:off x="2631184" y="6068184"/>
            <a:ext cx="4134465" cy="523220"/>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pPr algn="ctr"/>
            <a:r>
              <a:rPr lang="zh-CN" altLang="en-US" sz="2800" dirty="0"/>
              <a:t>网络参数：权重、偏置项</a:t>
            </a:r>
            <a:endParaRPr lang="zh-TW" altLang="en-US" sz="2800" dirty="0"/>
          </a:p>
        </p:txBody>
      </p:sp>
    </p:spTree>
    <p:extLst>
      <p:ext uri="{BB962C8B-B14F-4D97-AF65-F5344CB8AC3E}">
        <p14:creationId xmlns:p14="http://schemas.microsoft.com/office/powerpoint/2010/main" val="325595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22" grpId="0"/>
      <p:bldP spid="32" grpId="0"/>
      <p:bldP spid="34" grpId="0"/>
      <p:bldP spid="35" grpId="0"/>
      <p:bldP spid="36" grpId="0"/>
      <p:bldP spid="37" grpId="0"/>
      <p:bldP spid="38" grpId="0" animBg="1"/>
      <p:bldP spid="39" grpId="0"/>
      <p:bldP spid="4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神经网络</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神经元</a:t>
            </a:r>
            <a:endParaRPr lang="en-US" altLang="zh-CN" sz="24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62</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線單箭頭接點 35"/>
          <p:cNvCxnSpPr/>
          <p:nvPr/>
        </p:nvCxnSpPr>
        <p:spPr>
          <a:xfrm flipV="1">
            <a:off x="6481058" y="4644756"/>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55712" y="5666374"/>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0" name="直線單箭頭接點 5"/>
          <p:cNvCxnSpPr>
            <a:endCxn id="16" idx="1"/>
          </p:cNvCxnSpPr>
          <p:nvPr/>
        </p:nvCxnSpPr>
        <p:spPr>
          <a:xfrm flipV="1">
            <a:off x="2470495" y="4655201"/>
            <a:ext cx="2145559" cy="125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橢圓 6"/>
          <p:cNvSpPr/>
          <p:nvPr/>
        </p:nvSpPr>
        <p:spPr>
          <a:xfrm>
            <a:off x="5770626" y="4146295"/>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cxnSp>
        <p:nvCxnSpPr>
          <p:cNvPr id="12" name="直線單箭頭接點 11"/>
          <p:cNvCxnSpPr/>
          <p:nvPr/>
        </p:nvCxnSpPr>
        <p:spPr>
          <a:xfrm flipV="1">
            <a:off x="4957568" y="4624599"/>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endCxn id="16" idx="1"/>
          </p:cNvCxnSpPr>
          <p:nvPr/>
        </p:nvCxnSpPr>
        <p:spPr>
          <a:xfrm>
            <a:off x="2478115" y="4645872"/>
            <a:ext cx="2137939" cy="9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16" idx="1"/>
          </p:cNvCxnSpPr>
          <p:nvPr/>
        </p:nvCxnSpPr>
        <p:spPr>
          <a:xfrm>
            <a:off x="2478115" y="3369669"/>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20"/>
          <p:cNvGrpSpPr/>
          <p:nvPr/>
        </p:nvGrpSpPr>
        <p:grpSpPr>
          <a:xfrm>
            <a:off x="4616054" y="4395041"/>
            <a:ext cx="520319" cy="520319"/>
            <a:chOff x="3342651" y="3507082"/>
            <a:chExt cx="520319" cy="520319"/>
          </a:xfrm>
        </p:grpSpPr>
        <p:sp>
          <p:nvSpPr>
            <p:cNvPr id="16" name="矩形 1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7"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3" imgW="139680" imgH="139680" progId="Equation.3">
                    <p:embed/>
                  </p:oleObj>
                </mc:Choice>
                <mc:Fallback>
                  <p:oleObj name="方程式" r:id="rId3" imgW="139680" imgH="139680" progId="Equation.3">
                    <p:embed/>
                    <p:pic>
                      <p:nvPicPr>
                        <p:cNvPr id="23"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8" name="直線單箭頭接點 24"/>
          <p:cNvCxnSpPr/>
          <p:nvPr/>
        </p:nvCxnSpPr>
        <p:spPr>
          <a:xfrm flipV="1">
            <a:off x="4867261" y="4925804"/>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12"/>
          <p:cNvGraphicFramePr>
            <a:graphicFrameLocks noChangeAspect="1"/>
          </p:cNvGraphicFramePr>
          <p:nvPr/>
        </p:nvGraphicFramePr>
        <p:xfrm>
          <a:off x="5838017" y="4341859"/>
          <a:ext cx="787400" cy="533400"/>
        </p:xfrm>
        <a:graphic>
          <a:graphicData uri="http://schemas.openxmlformats.org/presentationml/2006/ole">
            <mc:AlternateContent xmlns:mc="http://schemas.openxmlformats.org/markup-compatibility/2006">
              <mc:Choice xmlns:v="urn:schemas-microsoft-com:vml" Requires="v">
                <p:oleObj name="方程式" r:id="rId5" imgW="317160" imgH="215640" progId="Equation.3">
                  <p:embed/>
                </p:oleObj>
              </mc:Choice>
              <mc:Fallback>
                <p:oleObj name="方程式" r:id="rId5" imgW="317160" imgH="215640" progId="Equation.3">
                  <p:embed/>
                  <p:pic>
                    <p:nvPicPr>
                      <p:cNvPr id="28" name="Object 12"/>
                      <p:cNvPicPr>
                        <a:picLocks noChangeAspect="1" noChangeArrowheads="1"/>
                      </p:cNvPicPr>
                      <p:nvPr/>
                    </p:nvPicPr>
                    <p:blipFill>
                      <a:blip r:embed="rId6"/>
                      <a:srcRect/>
                      <a:stretch>
                        <a:fillRect/>
                      </a:stretch>
                    </p:blipFill>
                    <p:spPr bwMode="auto">
                      <a:xfrm>
                        <a:off x="5838017" y="4341859"/>
                        <a:ext cx="787400" cy="533400"/>
                      </a:xfrm>
                      <a:prstGeom prst="rect">
                        <a:avLst/>
                      </a:prstGeom>
                      <a:noFill/>
                    </p:spPr>
                  </p:pic>
                </p:oleObj>
              </mc:Fallback>
            </mc:AlternateContent>
          </a:graphicData>
        </a:graphic>
      </p:graphicFrame>
      <p:sp>
        <p:nvSpPr>
          <p:cNvPr id="20" name="文字方塊 33"/>
          <p:cNvSpPr txBox="1"/>
          <p:nvPr/>
        </p:nvSpPr>
        <p:spPr>
          <a:xfrm>
            <a:off x="5121034" y="5809347"/>
            <a:ext cx="798022" cy="461665"/>
          </a:xfrm>
          <a:prstGeom prst="rect">
            <a:avLst/>
          </a:prstGeom>
          <a:noFill/>
        </p:spPr>
        <p:txBody>
          <a:bodyPr wrap="square" rtlCol="0">
            <a:spAutoFit/>
          </a:bodyPr>
          <a:lstStyle/>
          <a:p>
            <a:pPr algn="ctr"/>
            <a:r>
              <a:rPr lang="en-US" altLang="zh-TW" sz="2400" dirty="0">
                <a:solidFill>
                  <a:srgbClr val="0000FF"/>
                </a:solidFill>
              </a:rPr>
              <a:t>bias</a:t>
            </a:r>
            <a:endParaRPr lang="zh-TW" altLang="en-US" sz="2400" dirty="0">
              <a:solidFill>
                <a:srgbClr val="0000FF"/>
              </a:solidFill>
            </a:endParaRPr>
          </a:p>
        </p:txBody>
      </p:sp>
      <p:sp>
        <p:nvSpPr>
          <p:cNvPr id="21" name="文字方塊 39"/>
          <p:cNvSpPr txBox="1"/>
          <p:nvPr/>
        </p:nvSpPr>
        <p:spPr>
          <a:xfrm>
            <a:off x="5293978" y="5032261"/>
            <a:ext cx="1894780" cy="830997"/>
          </a:xfrm>
          <a:prstGeom prst="rect">
            <a:avLst/>
          </a:prstGeom>
          <a:noFill/>
        </p:spPr>
        <p:txBody>
          <a:bodyPr wrap="square" rtlCol="0">
            <a:spAutoFit/>
          </a:bodyPr>
          <a:lstStyle/>
          <a:p>
            <a:pPr algn="ctr"/>
            <a:r>
              <a:rPr lang="en-US" altLang="zh-TW" sz="2400" dirty="0">
                <a:solidFill>
                  <a:srgbClr val="0000FF"/>
                </a:solidFill>
              </a:rPr>
              <a:t>Activation function</a:t>
            </a:r>
            <a:endParaRPr lang="zh-TW" altLang="en-US" sz="2400" dirty="0">
              <a:solidFill>
                <a:srgbClr val="0000FF"/>
              </a:solidFill>
            </a:endParaRPr>
          </a:p>
        </p:txBody>
      </p:sp>
      <p:sp>
        <p:nvSpPr>
          <p:cNvPr id="22" name="文字方塊 38"/>
          <p:cNvSpPr txBox="1"/>
          <p:nvPr/>
        </p:nvSpPr>
        <p:spPr>
          <a:xfrm>
            <a:off x="2706599" y="5809347"/>
            <a:ext cx="1186572" cy="461665"/>
          </a:xfrm>
          <a:prstGeom prst="rect">
            <a:avLst/>
          </a:prstGeom>
          <a:noFill/>
        </p:spPr>
        <p:txBody>
          <a:bodyPr wrap="square" rtlCol="0">
            <a:spAutoFit/>
          </a:bodyPr>
          <a:lstStyle/>
          <a:p>
            <a:pPr algn="ctr"/>
            <a:r>
              <a:rPr lang="en-US" altLang="zh-TW" sz="2400" dirty="0">
                <a:solidFill>
                  <a:srgbClr val="0000FF"/>
                </a:solidFill>
              </a:rPr>
              <a:t>weights</a:t>
            </a:r>
            <a:endParaRPr lang="zh-TW" altLang="en-US" sz="2400" dirty="0">
              <a:solidFill>
                <a:srgbClr val="0000FF"/>
              </a:solidFill>
            </a:endParaRPr>
          </a:p>
        </p:txBody>
      </p:sp>
      <p:grpSp>
        <p:nvGrpSpPr>
          <p:cNvPr id="23" name="群組 19"/>
          <p:cNvGrpSpPr/>
          <p:nvPr/>
        </p:nvGrpSpPr>
        <p:grpSpPr>
          <a:xfrm>
            <a:off x="3021212" y="3373346"/>
            <a:ext cx="546036" cy="537290"/>
            <a:chOff x="34511" y="3510100"/>
            <a:chExt cx="546036" cy="537290"/>
          </a:xfrm>
        </p:grpSpPr>
        <p:sp>
          <p:nvSpPr>
            <p:cNvPr id="24" name="矩形 23"/>
            <p:cNvSpPr/>
            <p:nvPr/>
          </p:nvSpPr>
          <p:spPr>
            <a:xfrm>
              <a:off x="34511" y="3510100"/>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5" name="文字方塊 43"/>
            <p:cNvSpPr txBox="1"/>
            <p:nvPr/>
          </p:nvSpPr>
          <p:spPr>
            <a:xfrm>
              <a:off x="136079" y="3552772"/>
              <a:ext cx="342900"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26" name="群組 26"/>
          <p:cNvGrpSpPr/>
          <p:nvPr/>
        </p:nvGrpSpPr>
        <p:grpSpPr>
          <a:xfrm>
            <a:off x="3021212" y="4274006"/>
            <a:ext cx="546036" cy="537290"/>
            <a:chOff x="-43759" y="4374027"/>
            <a:chExt cx="546036" cy="537290"/>
          </a:xfrm>
        </p:grpSpPr>
        <p:sp>
          <p:nvSpPr>
            <p:cNvPr id="27" name="矩形 26"/>
            <p:cNvSpPr/>
            <p:nvPr/>
          </p:nvSpPr>
          <p:spPr>
            <a:xfrm>
              <a:off x="-43759" y="4374027"/>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44"/>
            <p:cNvSpPr txBox="1"/>
            <p:nvPr/>
          </p:nvSpPr>
          <p:spPr>
            <a:xfrm>
              <a:off x="0" y="4424367"/>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29" name="群組 28"/>
          <p:cNvGrpSpPr/>
          <p:nvPr/>
        </p:nvGrpSpPr>
        <p:grpSpPr>
          <a:xfrm>
            <a:off x="2928091" y="5130981"/>
            <a:ext cx="715437" cy="537290"/>
            <a:chOff x="153153" y="5027301"/>
            <a:chExt cx="715437" cy="537290"/>
          </a:xfrm>
        </p:grpSpPr>
        <p:sp>
          <p:nvSpPr>
            <p:cNvPr id="30" name="矩形 29"/>
            <p:cNvSpPr/>
            <p:nvPr/>
          </p:nvSpPr>
          <p:spPr>
            <a:xfrm>
              <a:off x="252603" y="5027301"/>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1" name="文字方塊 45"/>
            <p:cNvSpPr txBox="1"/>
            <p:nvPr/>
          </p:nvSpPr>
          <p:spPr>
            <a:xfrm>
              <a:off x="153153" y="5087907"/>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sp>
        <p:nvSpPr>
          <p:cNvPr id="32" name="文字方塊 46"/>
          <p:cNvSpPr txBox="1"/>
          <p:nvPr/>
        </p:nvSpPr>
        <p:spPr>
          <a:xfrm>
            <a:off x="4509542" y="5761974"/>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33" name="群組 50"/>
          <p:cNvGrpSpPr/>
          <p:nvPr/>
        </p:nvGrpSpPr>
        <p:grpSpPr>
          <a:xfrm>
            <a:off x="1878659" y="3072579"/>
            <a:ext cx="546036" cy="537290"/>
            <a:chOff x="34511" y="3510100"/>
            <a:chExt cx="546036" cy="537290"/>
          </a:xfrm>
        </p:grpSpPr>
        <p:sp>
          <p:nvSpPr>
            <p:cNvPr id="34" name="矩形 33"/>
            <p:cNvSpPr/>
            <p:nvPr/>
          </p:nvSpPr>
          <p:spPr>
            <a:xfrm>
              <a:off x="34511" y="3510100"/>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5" name="文字方塊 52"/>
            <p:cNvSpPr txBox="1"/>
            <p:nvPr/>
          </p:nvSpPr>
          <p:spPr>
            <a:xfrm>
              <a:off x="136079" y="3552772"/>
              <a:ext cx="342900"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36" name="群組 53"/>
          <p:cNvGrpSpPr/>
          <p:nvPr/>
        </p:nvGrpSpPr>
        <p:grpSpPr>
          <a:xfrm>
            <a:off x="1854193" y="4324346"/>
            <a:ext cx="546036" cy="537290"/>
            <a:chOff x="-43759" y="4374027"/>
            <a:chExt cx="546036" cy="537290"/>
          </a:xfrm>
        </p:grpSpPr>
        <p:sp>
          <p:nvSpPr>
            <p:cNvPr id="37" name="矩形 36"/>
            <p:cNvSpPr/>
            <p:nvPr/>
          </p:nvSpPr>
          <p:spPr>
            <a:xfrm>
              <a:off x="-43759" y="4374027"/>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8" name="文字方塊 55"/>
            <p:cNvSpPr txBox="1"/>
            <p:nvPr/>
          </p:nvSpPr>
          <p:spPr>
            <a:xfrm>
              <a:off x="0" y="4424367"/>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39" name="群組 56"/>
          <p:cNvGrpSpPr/>
          <p:nvPr/>
        </p:nvGrpSpPr>
        <p:grpSpPr>
          <a:xfrm>
            <a:off x="1781803" y="5617559"/>
            <a:ext cx="715437" cy="537290"/>
            <a:chOff x="153153" y="5027301"/>
            <a:chExt cx="715437" cy="537290"/>
          </a:xfrm>
        </p:grpSpPr>
        <p:sp>
          <p:nvSpPr>
            <p:cNvPr id="40" name="矩形 39"/>
            <p:cNvSpPr/>
            <p:nvPr/>
          </p:nvSpPr>
          <p:spPr>
            <a:xfrm>
              <a:off x="252603" y="5027301"/>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1" name="文字方塊 58"/>
            <p:cNvSpPr txBox="1"/>
            <p:nvPr/>
          </p:nvSpPr>
          <p:spPr>
            <a:xfrm>
              <a:off x="153153" y="5087907"/>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sp>
        <p:nvSpPr>
          <p:cNvPr id="42" name="文字方塊 61"/>
          <p:cNvSpPr txBox="1"/>
          <p:nvPr/>
        </p:nvSpPr>
        <p:spPr>
          <a:xfrm>
            <a:off x="5259455" y="4144682"/>
            <a:ext cx="379718"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grpSp>
        <p:nvGrpSpPr>
          <p:cNvPr id="43" name="群組 62"/>
          <p:cNvGrpSpPr/>
          <p:nvPr/>
        </p:nvGrpSpPr>
        <p:grpSpPr>
          <a:xfrm>
            <a:off x="3543274" y="1374967"/>
            <a:ext cx="5297714" cy="2078894"/>
            <a:chOff x="3566162" y="4678338"/>
            <a:chExt cx="5297714" cy="2078894"/>
          </a:xfrm>
        </p:grpSpPr>
        <p:sp>
          <p:nvSpPr>
            <p:cNvPr id="44" name="圓角矩形圖說文字 63"/>
            <p:cNvSpPr/>
            <p:nvPr/>
          </p:nvSpPr>
          <p:spPr>
            <a:xfrm>
              <a:off x="3566162" y="4678338"/>
              <a:ext cx="5297714" cy="2078894"/>
            </a:xfrm>
            <a:prstGeom prst="wedgeRoundRectCallout">
              <a:avLst>
                <a:gd name="adj1" fmla="val 1509"/>
                <a:gd name="adj2" fmla="val 90824"/>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5" name="群組 64"/>
            <p:cNvGrpSpPr/>
            <p:nvPr/>
          </p:nvGrpSpPr>
          <p:grpSpPr>
            <a:xfrm>
              <a:off x="5943645" y="4731685"/>
              <a:ext cx="2743688" cy="1838325"/>
              <a:chOff x="4096343" y="4657321"/>
              <a:chExt cx="2743688" cy="1838325"/>
            </a:xfrm>
          </p:grpSpPr>
          <p:pic>
            <p:nvPicPr>
              <p:cNvPr id="48" name="圖片 67"/>
              <p:cNvPicPr>
                <a:picLocks noChangeAspect="1"/>
              </p:cNvPicPr>
              <p:nvPr/>
            </p:nvPicPr>
            <p:blipFill>
              <a:blip r:embed="rId7"/>
              <a:stretch>
                <a:fillRect/>
              </a:stretch>
            </p:blipFill>
            <p:spPr>
              <a:xfrm>
                <a:off x="4096343" y="4657321"/>
                <a:ext cx="2571750" cy="1838325"/>
              </a:xfrm>
              <a:prstGeom prst="rect">
                <a:avLst/>
              </a:prstGeom>
            </p:spPr>
          </p:pic>
          <p:graphicFrame>
            <p:nvGraphicFramePr>
              <p:cNvPr id="49" name="Object 12"/>
              <p:cNvGraphicFramePr>
                <a:graphicFrameLocks noChangeAspect="1"/>
              </p:cNvGraphicFramePr>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name="方程式" r:id="rId8" imgW="317160" imgH="215640" progId="Equation.3">
                      <p:embed/>
                    </p:oleObj>
                  </mc:Choice>
                  <mc:Fallback>
                    <p:oleObj name="方程式" r:id="rId8" imgW="317160" imgH="215640" progId="Equation.3">
                      <p:embed/>
                      <p:pic>
                        <p:nvPicPr>
                          <p:cNvPr id="69" name="Object 12"/>
                          <p:cNvPicPr>
                            <a:picLocks noChangeAspect="1" noChangeArrowheads="1"/>
                          </p:cNvPicPr>
                          <p:nvPr/>
                        </p:nvPicPr>
                        <p:blipFill>
                          <a:blip r:embed="rId9"/>
                          <a:srcRect/>
                          <a:stretch>
                            <a:fillRect/>
                          </a:stretch>
                        </p:blipFill>
                        <p:spPr bwMode="auto">
                          <a:xfrm>
                            <a:off x="4474734" y="4768231"/>
                            <a:ext cx="717072" cy="489740"/>
                          </a:xfrm>
                          <a:prstGeom prst="rect">
                            <a:avLst/>
                          </a:prstGeom>
                          <a:noFill/>
                        </p:spPr>
                      </p:pic>
                    </p:oleObj>
                  </mc:Fallback>
                </mc:AlternateContent>
              </a:graphicData>
            </a:graphic>
          </p:graphicFrame>
          <p:graphicFrame>
            <p:nvGraphicFramePr>
              <p:cNvPr id="50" name="Object 12"/>
              <p:cNvGraphicFramePr>
                <a:graphicFrameLocks noChangeAspect="1"/>
              </p:cNvGraphicFramePr>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name="方程式" r:id="rId10" imgW="126720" imgH="126720" progId="Equation.3">
                      <p:embed/>
                    </p:oleObj>
                  </mc:Choice>
                  <mc:Fallback>
                    <p:oleObj name="方程式" r:id="rId10" imgW="126720" imgH="126720" progId="Equation.3">
                      <p:embed/>
                      <p:pic>
                        <p:nvPicPr>
                          <p:cNvPr id="70" name="Object 12"/>
                          <p:cNvPicPr>
                            <a:picLocks noChangeAspect="1" noChangeArrowheads="1"/>
                          </p:cNvPicPr>
                          <p:nvPr/>
                        </p:nvPicPr>
                        <p:blipFill>
                          <a:blip r:embed="rId11"/>
                          <a:srcRect/>
                          <a:stretch>
                            <a:fillRect/>
                          </a:stretch>
                        </p:blipFill>
                        <p:spPr bwMode="auto">
                          <a:xfrm>
                            <a:off x="6512897" y="6101982"/>
                            <a:ext cx="327134" cy="325661"/>
                          </a:xfrm>
                          <a:prstGeom prst="rect">
                            <a:avLst/>
                          </a:prstGeom>
                          <a:noFill/>
                        </p:spPr>
                      </p:pic>
                    </p:oleObj>
                  </mc:Fallback>
                </mc:AlternateContent>
              </a:graphicData>
            </a:graphic>
          </p:graphicFrame>
        </p:grpSp>
        <p:graphicFrame>
          <p:nvGraphicFramePr>
            <p:cNvPr id="46" name="Object 12"/>
            <p:cNvGraphicFramePr>
              <a:graphicFrameLocks noChangeAspect="1"/>
            </p:cNvGraphicFramePr>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name="方程式" r:id="rId12" imgW="863280" imgH="393480" progId="Equation.3">
                    <p:embed/>
                  </p:oleObj>
                </mc:Choice>
                <mc:Fallback>
                  <p:oleObj name="方程式" r:id="rId12" imgW="863280" imgH="393480" progId="Equation.3">
                    <p:embed/>
                    <p:pic>
                      <p:nvPicPr>
                        <p:cNvPr id="66" name="Object 12"/>
                        <p:cNvPicPr>
                          <a:picLocks noChangeAspect="1" noChangeArrowheads="1"/>
                        </p:cNvPicPr>
                        <p:nvPr/>
                      </p:nvPicPr>
                      <p:blipFill>
                        <a:blip r:embed="rId13"/>
                        <a:srcRect/>
                        <a:stretch>
                          <a:fillRect/>
                        </a:stretch>
                      </p:blipFill>
                      <p:spPr bwMode="auto">
                        <a:xfrm>
                          <a:off x="3800520" y="5368768"/>
                          <a:ext cx="2143125" cy="973138"/>
                        </a:xfrm>
                        <a:prstGeom prst="rect">
                          <a:avLst/>
                        </a:prstGeom>
                        <a:noFill/>
                      </p:spPr>
                    </p:pic>
                  </p:oleObj>
                </mc:Fallback>
              </mc:AlternateContent>
            </a:graphicData>
          </a:graphic>
        </p:graphicFrame>
        <p:sp>
          <p:nvSpPr>
            <p:cNvPr id="47" name="文字方塊 66"/>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51" name="文字方塊 70"/>
          <p:cNvSpPr txBox="1"/>
          <p:nvPr/>
        </p:nvSpPr>
        <p:spPr>
          <a:xfrm>
            <a:off x="7346491" y="4374685"/>
            <a:ext cx="878079"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rgbClr val="FF0000"/>
                </a:solidFill>
              </a:rPr>
              <a:t>0.98</a:t>
            </a:r>
            <a:endParaRPr lang="zh-TW" altLang="en-US" sz="2400" dirty="0">
              <a:solidFill>
                <a:srgbClr val="FF0000"/>
              </a:solidFill>
            </a:endParaRPr>
          </a:p>
        </p:txBody>
      </p:sp>
    </p:spTree>
    <p:extLst>
      <p:ext uri="{BB962C8B-B14F-4D97-AF65-F5344CB8AC3E}">
        <p14:creationId xmlns:p14="http://schemas.microsoft.com/office/powerpoint/2010/main" val="300777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2" grpId="0"/>
      <p:bldP spid="5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全连接前馈网络</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63</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字方塊 63"/>
          <p:cNvSpPr txBox="1"/>
          <p:nvPr/>
        </p:nvSpPr>
        <p:spPr>
          <a:xfrm>
            <a:off x="5908610" y="5443390"/>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8" name="文字方塊 64"/>
          <p:cNvSpPr txBox="1"/>
          <p:nvPr/>
        </p:nvSpPr>
        <p:spPr>
          <a:xfrm>
            <a:off x="2955356" y="5790970"/>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10" name="右大括弧 65"/>
          <p:cNvSpPr/>
          <p:nvPr/>
        </p:nvSpPr>
        <p:spPr>
          <a:xfrm rot="5400000">
            <a:off x="3916276" y="4143698"/>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 name="矩形 10"/>
          <p:cNvSpPr/>
          <p:nvPr/>
        </p:nvSpPr>
        <p:spPr>
          <a:xfrm>
            <a:off x="1392902" y="2871404"/>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文字方塊 59"/>
          <p:cNvSpPr txBox="1"/>
          <p:nvPr/>
        </p:nvSpPr>
        <p:spPr>
          <a:xfrm>
            <a:off x="1192190" y="5448369"/>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14" name="文字方塊 6"/>
          <p:cNvSpPr txBox="1"/>
          <p:nvPr/>
        </p:nvSpPr>
        <p:spPr>
          <a:xfrm>
            <a:off x="1065416" y="2389620"/>
            <a:ext cx="1134648" cy="461665"/>
          </a:xfrm>
          <a:prstGeom prst="rect">
            <a:avLst/>
          </a:prstGeom>
          <a:noFill/>
        </p:spPr>
        <p:txBody>
          <a:bodyPr wrap="square" rtlCol="0">
            <a:spAutoFit/>
          </a:bodyPr>
          <a:lstStyle/>
          <a:p>
            <a:pPr algn="ctr"/>
            <a:r>
              <a:rPr lang="en-US" altLang="zh-TW" sz="2400" dirty="0"/>
              <a:t>Input</a:t>
            </a:r>
          </a:p>
        </p:txBody>
      </p:sp>
      <p:sp>
        <p:nvSpPr>
          <p:cNvPr id="15" name="文字方塊 7"/>
          <p:cNvSpPr txBox="1"/>
          <p:nvPr/>
        </p:nvSpPr>
        <p:spPr>
          <a:xfrm>
            <a:off x="7209458" y="2389620"/>
            <a:ext cx="1134648" cy="461665"/>
          </a:xfrm>
          <a:prstGeom prst="rect">
            <a:avLst/>
          </a:prstGeom>
          <a:noFill/>
        </p:spPr>
        <p:txBody>
          <a:bodyPr wrap="square" rtlCol="0">
            <a:spAutoFit/>
          </a:bodyPr>
          <a:lstStyle/>
          <a:p>
            <a:pPr algn="ctr"/>
            <a:r>
              <a:rPr lang="en-US" altLang="zh-TW" sz="2400" dirty="0"/>
              <a:t>Output</a:t>
            </a:r>
          </a:p>
        </p:txBody>
      </p:sp>
      <p:cxnSp>
        <p:nvCxnSpPr>
          <p:cNvPr id="16" name="直線單箭頭接點 10"/>
          <p:cNvCxnSpPr/>
          <p:nvPr/>
        </p:nvCxnSpPr>
        <p:spPr>
          <a:xfrm>
            <a:off x="6505176" y="3892183"/>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1"/>
          <p:cNvCxnSpPr/>
          <p:nvPr/>
        </p:nvCxnSpPr>
        <p:spPr>
          <a:xfrm>
            <a:off x="6614492" y="5138073"/>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2"/>
          <p:cNvCxnSpPr/>
          <p:nvPr/>
        </p:nvCxnSpPr>
        <p:spPr>
          <a:xfrm>
            <a:off x="6481292" y="3113380"/>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461290" y="3589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矩形 19"/>
          <p:cNvSpPr/>
          <p:nvPr/>
        </p:nvSpPr>
        <p:spPr>
          <a:xfrm>
            <a:off x="1467108" y="301876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1" name="Object 12"/>
          <p:cNvGraphicFramePr>
            <a:graphicFrameLocks noChangeAspect="1"/>
          </p:cNvGraphicFramePr>
          <p:nvPr/>
        </p:nvGraphicFramePr>
        <p:xfrm>
          <a:off x="1479807" y="2923518"/>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21" name="Object 12"/>
                      <p:cNvPicPr>
                        <a:picLocks noChangeAspect="1" noChangeArrowheads="1"/>
                      </p:cNvPicPr>
                      <p:nvPr/>
                    </p:nvPicPr>
                    <p:blipFill>
                      <a:blip r:embed="rId4"/>
                      <a:srcRect/>
                      <a:stretch>
                        <a:fillRect/>
                      </a:stretch>
                    </p:blipFill>
                    <p:spPr bwMode="auto">
                      <a:xfrm>
                        <a:off x="1479807" y="2923518"/>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nvGraphicFramePr>
        <p:xfrm>
          <a:off x="1485103" y="3506247"/>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22" name="Object 12"/>
                      <p:cNvPicPr>
                        <a:picLocks noChangeAspect="1" noChangeArrowheads="1"/>
                      </p:cNvPicPr>
                      <p:nvPr/>
                    </p:nvPicPr>
                    <p:blipFill>
                      <a:blip r:embed="rId6"/>
                      <a:srcRect/>
                      <a:stretch>
                        <a:fillRect/>
                      </a:stretch>
                    </p:blipFill>
                    <p:spPr bwMode="auto">
                      <a:xfrm>
                        <a:off x="1485103" y="350624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群組 77"/>
          <p:cNvGrpSpPr/>
          <p:nvPr/>
        </p:nvGrpSpPr>
        <p:grpSpPr>
          <a:xfrm>
            <a:off x="2403577" y="2389620"/>
            <a:ext cx="1134648" cy="3130011"/>
            <a:chOff x="2332137" y="1770729"/>
            <a:chExt cx="1134648" cy="3130011"/>
          </a:xfrm>
        </p:grpSpPr>
        <p:sp>
          <p:nvSpPr>
            <p:cNvPr id="24" name="矩形 23"/>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5"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26"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8"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9"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0" name="矩形 29"/>
          <p:cNvSpPr/>
          <p:nvPr/>
        </p:nvSpPr>
        <p:spPr>
          <a:xfrm>
            <a:off x="1470815" y="498685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 name="Object 12"/>
          <p:cNvGraphicFramePr>
            <a:graphicFrameLocks noChangeAspect="1"/>
          </p:cNvGraphicFramePr>
          <p:nvPr/>
        </p:nvGraphicFramePr>
        <p:xfrm>
          <a:off x="1467699" y="4890600"/>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31" name="Object 12"/>
                      <p:cNvPicPr>
                        <a:picLocks noChangeAspect="1" noChangeArrowheads="1"/>
                      </p:cNvPicPr>
                      <p:nvPr/>
                    </p:nvPicPr>
                    <p:blipFill>
                      <a:blip r:embed="rId8"/>
                      <a:srcRect/>
                      <a:stretch>
                        <a:fillRect/>
                      </a:stretch>
                    </p:blipFill>
                    <p:spPr bwMode="auto">
                      <a:xfrm>
                        <a:off x="1467699" y="4890600"/>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文字方塊 23"/>
          <p:cNvSpPr txBox="1"/>
          <p:nvPr/>
        </p:nvSpPr>
        <p:spPr>
          <a:xfrm rot="5400000">
            <a:off x="1346747" y="4271796"/>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33" name="群組 78"/>
          <p:cNvGrpSpPr/>
          <p:nvPr/>
        </p:nvGrpSpPr>
        <p:grpSpPr>
          <a:xfrm>
            <a:off x="3728475" y="2389620"/>
            <a:ext cx="1134648" cy="3113664"/>
            <a:chOff x="3657035" y="1770729"/>
            <a:chExt cx="1134648" cy="3113664"/>
          </a:xfrm>
        </p:grpSpPr>
        <p:sp>
          <p:nvSpPr>
            <p:cNvPr id="34" name="矩形 33"/>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36"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7"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8"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9"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40" name="群組 79"/>
          <p:cNvGrpSpPr/>
          <p:nvPr/>
        </p:nvGrpSpPr>
        <p:grpSpPr>
          <a:xfrm>
            <a:off x="5939821" y="2389620"/>
            <a:ext cx="1134648" cy="3130011"/>
            <a:chOff x="5868381" y="1770729"/>
            <a:chExt cx="1134648" cy="3130011"/>
          </a:xfrm>
        </p:grpSpPr>
        <p:sp>
          <p:nvSpPr>
            <p:cNvPr id="41" name="矩形 40"/>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2"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43"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4"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5"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6"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47" name="文字方塊 32"/>
          <p:cNvSpPr txBox="1"/>
          <p:nvPr/>
        </p:nvSpPr>
        <p:spPr>
          <a:xfrm>
            <a:off x="4671563" y="281075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8" name="文字方塊 33"/>
          <p:cNvSpPr txBox="1"/>
          <p:nvPr/>
        </p:nvSpPr>
        <p:spPr>
          <a:xfrm>
            <a:off x="4678512" y="357174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9" name="文字方塊 34"/>
          <p:cNvSpPr txBox="1"/>
          <p:nvPr/>
        </p:nvSpPr>
        <p:spPr>
          <a:xfrm>
            <a:off x="4707528" y="478707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50" name="群組 80"/>
          <p:cNvGrpSpPr/>
          <p:nvPr/>
        </p:nvGrpSpPr>
        <p:grpSpPr>
          <a:xfrm>
            <a:off x="3237982" y="3141844"/>
            <a:ext cx="753037" cy="2006582"/>
            <a:chOff x="3166542" y="2913238"/>
            <a:chExt cx="753037" cy="2006582"/>
          </a:xfrm>
        </p:grpSpPr>
        <p:cxnSp>
          <p:nvCxnSpPr>
            <p:cNvPr id="51" name="直線單箭頭接點 35"/>
            <p:cNvCxnSpPr>
              <a:stCxn id="26" idx="6"/>
              <a:endCxn id="36" idx="2"/>
            </p:cNvCxnSpPr>
            <p:nvPr/>
          </p:nvCxnSpPr>
          <p:spPr>
            <a:xfrm>
              <a:off x="3175833" y="291323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38"/>
            <p:cNvCxnSpPr>
              <a:stCxn id="27" idx="6"/>
              <a:endCxn id="36" idx="2"/>
            </p:cNvCxnSpPr>
            <p:nvPr/>
          </p:nvCxnSpPr>
          <p:spPr>
            <a:xfrm flipV="1">
              <a:off x="3178175" y="291323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39"/>
            <p:cNvCxnSpPr>
              <a:stCxn id="26" idx="6"/>
              <a:endCxn id="37" idx="2"/>
            </p:cNvCxnSpPr>
            <p:nvPr/>
          </p:nvCxnSpPr>
          <p:spPr>
            <a:xfrm>
              <a:off x="3175833" y="291323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40"/>
            <p:cNvCxnSpPr>
              <a:stCxn id="26" idx="6"/>
              <a:endCxn id="38" idx="2"/>
            </p:cNvCxnSpPr>
            <p:nvPr/>
          </p:nvCxnSpPr>
          <p:spPr>
            <a:xfrm>
              <a:off x="3175833" y="291323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41"/>
            <p:cNvCxnSpPr>
              <a:stCxn id="27" idx="6"/>
              <a:endCxn id="38" idx="2"/>
            </p:cNvCxnSpPr>
            <p:nvPr/>
          </p:nvCxnSpPr>
          <p:spPr>
            <a:xfrm>
              <a:off x="3178175" y="369180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2"/>
            <p:cNvCxnSpPr>
              <a:stCxn id="28" idx="6"/>
              <a:endCxn id="36" idx="2"/>
            </p:cNvCxnSpPr>
            <p:nvPr/>
          </p:nvCxnSpPr>
          <p:spPr>
            <a:xfrm flipV="1">
              <a:off x="3166542" y="291323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3"/>
            <p:cNvCxnSpPr>
              <a:stCxn id="28" idx="6"/>
              <a:endCxn id="37" idx="2"/>
            </p:cNvCxnSpPr>
            <p:nvPr/>
          </p:nvCxnSpPr>
          <p:spPr>
            <a:xfrm flipV="1">
              <a:off x="3166542" y="369180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0" name="直線單箭頭接點 44"/>
          <p:cNvCxnSpPr>
            <a:endCxn id="26" idx="2"/>
          </p:cNvCxnSpPr>
          <p:nvPr/>
        </p:nvCxnSpPr>
        <p:spPr>
          <a:xfrm flipV="1">
            <a:off x="1813715" y="314184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45"/>
          <p:cNvCxnSpPr>
            <a:stCxn id="20" idx="3"/>
            <a:endCxn id="27" idx="2"/>
          </p:cNvCxnSpPr>
          <p:nvPr/>
        </p:nvCxnSpPr>
        <p:spPr>
          <a:xfrm>
            <a:off x="1810008" y="3190218"/>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46"/>
          <p:cNvCxnSpPr>
            <a:stCxn id="20" idx="3"/>
            <a:endCxn id="28" idx="2"/>
          </p:cNvCxnSpPr>
          <p:nvPr/>
        </p:nvCxnSpPr>
        <p:spPr>
          <a:xfrm>
            <a:off x="1810008" y="3190218"/>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47"/>
          <p:cNvCxnSpPr>
            <a:stCxn id="22" idx="3"/>
            <a:endCxn id="26" idx="2"/>
          </p:cNvCxnSpPr>
          <p:nvPr/>
        </p:nvCxnSpPr>
        <p:spPr>
          <a:xfrm flipV="1">
            <a:off x="1837528" y="3141844"/>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48"/>
          <p:cNvCxnSpPr>
            <a:stCxn id="19" idx="3"/>
            <a:endCxn id="27" idx="2"/>
          </p:cNvCxnSpPr>
          <p:nvPr/>
        </p:nvCxnSpPr>
        <p:spPr>
          <a:xfrm>
            <a:off x="1804190" y="376054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49"/>
          <p:cNvCxnSpPr>
            <a:stCxn id="19" idx="3"/>
            <a:endCxn id="28" idx="2"/>
          </p:cNvCxnSpPr>
          <p:nvPr/>
        </p:nvCxnSpPr>
        <p:spPr>
          <a:xfrm>
            <a:off x="1804190" y="376054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50"/>
          <p:cNvCxnSpPr>
            <a:stCxn id="31" idx="3"/>
            <a:endCxn id="26" idx="2"/>
          </p:cNvCxnSpPr>
          <p:nvPr/>
        </p:nvCxnSpPr>
        <p:spPr>
          <a:xfrm flipV="1">
            <a:off x="1875687" y="314184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51"/>
          <p:cNvCxnSpPr>
            <a:stCxn id="31" idx="3"/>
            <a:endCxn id="27" idx="2"/>
          </p:cNvCxnSpPr>
          <p:nvPr/>
        </p:nvCxnSpPr>
        <p:spPr>
          <a:xfrm flipV="1">
            <a:off x="1849318" y="3920414"/>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52"/>
          <p:cNvCxnSpPr>
            <a:stCxn id="31" idx="3"/>
            <a:endCxn id="28" idx="2"/>
          </p:cNvCxnSpPr>
          <p:nvPr/>
        </p:nvCxnSpPr>
        <p:spPr>
          <a:xfrm>
            <a:off x="1849318" y="5135020"/>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53"/>
          <p:cNvSpPr txBox="1"/>
          <p:nvPr/>
        </p:nvSpPr>
        <p:spPr>
          <a:xfrm rot="5400000">
            <a:off x="7473854" y="429234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0" name="文字方塊 54"/>
          <p:cNvSpPr txBox="1"/>
          <p:nvPr/>
        </p:nvSpPr>
        <p:spPr>
          <a:xfrm>
            <a:off x="7542947" y="2773520"/>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71" name="文字方塊 55"/>
          <p:cNvSpPr txBox="1"/>
          <p:nvPr/>
        </p:nvSpPr>
        <p:spPr>
          <a:xfrm>
            <a:off x="7531664" y="3571740"/>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72" name="文字方塊 56"/>
          <p:cNvSpPr txBox="1"/>
          <p:nvPr/>
        </p:nvSpPr>
        <p:spPr>
          <a:xfrm>
            <a:off x="7531664" y="4837972"/>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73" name="群組 81"/>
          <p:cNvGrpSpPr/>
          <p:nvPr/>
        </p:nvGrpSpPr>
        <p:grpSpPr>
          <a:xfrm>
            <a:off x="5428534" y="3134705"/>
            <a:ext cx="753037" cy="2013721"/>
            <a:chOff x="5357094" y="2515814"/>
            <a:chExt cx="753037" cy="2013721"/>
          </a:xfrm>
        </p:grpSpPr>
        <p:cxnSp>
          <p:nvCxnSpPr>
            <p:cNvPr id="74"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文字方塊 2"/>
          <p:cNvSpPr txBox="1"/>
          <p:nvPr/>
        </p:nvSpPr>
        <p:spPr>
          <a:xfrm>
            <a:off x="5056191" y="1784735"/>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84" name="直線單箭頭接點 9"/>
          <p:cNvCxnSpPr>
            <a:endCxn id="83" idx="2"/>
          </p:cNvCxnSpPr>
          <p:nvPr/>
        </p:nvCxnSpPr>
        <p:spPr>
          <a:xfrm flipV="1">
            <a:off x="4231064" y="2246400"/>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26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P spid="12" grpId="0"/>
      <p:bldP spid="14" grpId="0"/>
      <p:bldP spid="15" grpId="0"/>
      <p:bldP spid="19" grpId="0" animBg="1"/>
      <p:bldP spid="20" grpId="0" animBg="1"/>
      <p:bldP spid="30" grpId="0" animBg="1"/>
      <p:bldP spid="32" grpId="0"/>
      <p:bldP spid="47" grpId="0"/>
      <p:bldP spid="48" grpId="0"/>
      <p:bldP spid="49" grpId="0"/>
      <p:bldP spid="69" grpId="0"/>
      <p:bldP spid="70" grpId="0"/>
      <p:bldP spid="71" grpId="0"/>
      <p:bldP spid="72" grpId="0"/>
      <p:bldP spid="8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神经网络</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64</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 name="群組 128"/>
          <p:cNvGrpSpPr/>
          <p:nvPr/>
        </p:nvGrpSpPr>
        <p:grpSpPr>
          <a:xfrm>
            <a:off x="6906115" y="3813978"/>
            <a:ext cx="458287" cy="831947"/>
            <a:chOff x="10102194" y="1939763"/>
            <a:chExt cx="458287" cy="831947"/>
          </a:xfrm>
        </p:grpSpPr>
        <p:sp>
          <p:nvSpPr>
            <p:cNvPr id="8" name="矩形 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0"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群組 104"/>
          <p:cNvGrpSpPr/>
          <p:nvPr/>
        </p:nvGrpSpPr>
        <p:grpSpPr>
          <a:xfrm>
            <a:off x="4676173" y="3786657"/>
            <a:ext cx="458287" cy="831947"/>
            <a:chOff x="10102194" y="1939763"/>
            <a:chExt cx="458287" cy="831947"/>
          </a:xfrm>
        </p:grpSpPr>
        <p:sp>
          <p:nvSpPr>
            <p:cNvPr id="12" name="矩形 1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7" name="矩形 16"/>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8"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3"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24" name="群組 83"/>
          <p:cNvGrpSpPr/>
          <p:nvPr/>
        </p:nvGrpSpPr>
        <p:grpSpPr>
          <a:xfrm>
            <a:off x="1108899" y="2172641"/>
            <a:ext cx="1588876" cy="1638300"/>
            <a:chOff x="1013669" y="3459098"/>
            <a:chExt cx="1588876" cy="1638300"/>
          </a:xfrm>
        </p:grpSpPr>
        <p:cxnSp>
          <p:nvCxnSpPr>
            <p:cNvPr id="25"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82"/>
            <p:cNvGrpSpPr/>
            <p:nvPr/>
          </p:nvGrpSpPr>
          <p:grpSpPr>
            <a:xfrm>
              <a:off x="1025705" y="3459098"/>
              <a:ext cx="1576840" cy="1638300"/>
              <a:chOff x="1025705" y="3459098"/>
              <a:chExt cx="1576840" cy="1638300"/>
            </a:xfrm>
          </p:grpSpPr>
          <p:cxnSp>
            <p:nvCxnSpPr>
              <p:cNvPr id="27"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群組 84"/>
          <p:cNvGrpSpPr/>
          <p:nvPr/>
        </p:nvGrpSpPr>
        <p:grpSpPr>
          <a:xfrm>
            <a:off x="3327206" y="2157954"/>
            <a:ext cx="1588876" cy="1638300"/>
            <a:chOff x="1013669" y="3459098"/>
            <a:chExt cx="1588876" cy="1638300"/>
          </a:xfrm>
        </p:grpSpPr>
        <p:cxnSp>
          <p:nvCxnSpPr>
            <p:cNvPr id="31"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86"/>
            <p:cNvGrpSpPr/>
            <p:nvPr/>
          </p:nvGrpSpPr>
          <p:grpSpPr>
            <a:xfrm>
              <a:off x="1025705" y="3459098"/>
              <a:ext cx="1576840" cy="1638300"/>
              <a:chOff x="1025705" y="3459098"/>
              <a:chExt cx="1576840" cy="1638300"/>
            </a:xfrm>
          </p:grpSpPr>
          <p:cxnSp>
            <p:nvCxnSpPr>
              <p:cNvPr id="33"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 name="群組 90"/>
          <p:cNvGrpSpPr/>
          <p:nvPr/>
        </p:nvGrpSpPr>
        <p:grpSpPr>
          <a:xfrm>
            <a:off x="5527144" y="2138036"/>
            <a:ext cx="1588876" cy="1638300"/>
            <a:chOff x="1013669" y="3459098"/>
            <a:chExt cx="1588876" cy="1638300"/>
          </a:xfrm>
        </p:grpSpPr>
        <p:cxnSp>
          <p:nvCxnSpPr>
            <p:cNvPr id="37"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92"/>
            <p:cNvGrpSpPr/>
            <p:nvPr/>
          </p:nvGrpSpPr>
          <p:grpSpPr>
            <a:xfrm>
              <a:off x="1025705" y="3459098"/>
              <a:ext cx="1576840" cy="1638300"/>
              <a:chOff x="1025705" y="3459098"/>
              <a:chExt cx="1576840" cy="1638300"/>
            </a:xfrm>
          </p:grpSpPr>
          <p:cxnSp>
            <p:nvCxnSpPr>
              <p:cNvPr id="39"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群組 2"/>
          <p:cNvGrpSpPr/>
          <p:nvPr/>
        </p:nvGrpSpPr>
        <p:grpSpPr>
          <a:xfrm>
            <a:off x="3615463" y="4585976"/>
            <a:ext cx="5297714" cy="2078894"/>
            <a:chOff x="3615463" y="4585976"/>
            <a:chExt cx="5297714" cy="2078894"/>
          </a:xfrm>
        </p:grpSpPr>
        <p:sp>
          <p:nvSpPr>
            <p:cNvPr id="43"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群組 3"/>
            <p:cNvGrpSpPr/>
            <p:nvPr/>
          </p:nvGrpSpPr>
          <p:grpSpPr>
            <a:xfrm>
              <a:off x="5943645" y="4731685"/>
              <a:ext cx="2743688" cy="1838325"/>
              <a:chOff x="4096343" y="4657321"/>
              <a:chExt cx="2743688" cy="1838325"/>
            </a:xfrm>
          </p:grpSpPr>
          <p:pic>
            <p:nvPicPr>
              <p:cNvPr id="47" name="圖片 4"/>
              <p:cNvPicPr>
                <a:picLocks noChangeAspect="1"/>
              </p:cNvPicPr>
              <p:nvPr/>
            </p:nvPicPr>
            <p:blipFill>
              <a:blip r:embed="rId3"/>
              <a:stretch>
                <a:fillRect/>
              </a:stretch>
            </p:blipFill>
            <p:spPr>
              <a:xfrm>
                <a:off x="4096343" y="4657321"/>
                <a:ext cx="2571750" cy="1838325"/>
              </a:xfrm>
              <a:prstGeom prst="rect">
                <a:avLst/>
              </a:prstGeom>
            </p:spPr>
          </p:pic>
          <p:graphicFrame>
            <p:nvGraphicFramePr>
              <p:cNvPr id="48" name="Object 12"/>
              <p:cNvGraphicFramePr>
                <a:graphicFrameLocks noChangeAspect="1"/>
              </p:cNvGraphicFramePr>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name="方程式" r:id="rId4" imgW="317160" imgH="215640" progId="Equation.3">
                      <p:embed/>
                    </p:oleObj>
                  </mc:Choice>
                  <mc:Fallback>
                    <p:oleObj name="方程式" r:id="rId4" imgW="317160" imgH="215640" progId="Equation.3">
                      <p:embed/>
                      <p:pic>
                        <p:nvPicPr>
                          <p:cNvPr id="6" name="Object 12"/>
                          <p:cNvPicPr>
                            <a:picLocks noChangeAspect="1" noChangeArrowheads="1"/>
                          </p:cNvPicPr>
                          <p:nvPr/>
                        </p:nvPicPr>
                        <p:blipFill>
                          <a:blip r:embed="rId5"/>
                          <a:srcRect/>
                          <a:stretch>
                            <a:fillRect/>
                          </a:stretch>
                        </p:blipFill>
                        <p:spPr bwMode="auto">
                          <a:xfrm>
                            <a:off x="4474734" y="4768231"/>
                            <a:ext cx="717072" cy="489740"/>
                          </a:xfrm>
                          <a:prstGeom prst="rect">
                            <a:avLst/>
                          </a:prstGeom>
                          <a:noFill/>
                        </p:spPr>
                      </p:pic>
                    </p:oleObj>
                  </mc:Fallback>
                </mc:AlternateContent>
              </a:graphicData>
            </a:graphic>
          </p:graphicFrame>
          <p:graphicFrame>
            <p:nvGraphicFramePr>
              <p:cNvPr id="49" name="Object 12"/>
              <p:cNvGraphicFramePr>
                <a:graphicFrameLocks noChangeAspect="1"/>
              </p:cNvGraphicFramePr>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name="方程式" r:id="rId6" imgW="126720" imgH="126720" progId="Equation.3">
                      <p:embed/>
                    </p:oleObj>
                  </mc:Choice>
                  <mc:Fallback>
                    <p:oleObj name="方程式" r:id="rId6" imgW="126720" imgH="126720" progId="Equation.3">
                      <p:embed/>
                      <p:pic>
                        <p:nvPicPr>
                          <p:cNvPr id="7" name="Object 12"/>
                          <p:cNvPicPr>
                            <a:picLocks noChangeAspect="1" noChangeArrowheads="1"/>
                          </p:cNvPicPr>
                          <p:nvPr/>
                        </p:nvPicPr>
                        <p:blipFill>
                          <a:blip r:embed="rId7"/>
                          <a:srcRect/>
                          <a:stretch>
                            <a:fillRect/>
                          </a:stretch>
                        </p:blipFill>
                        <p:spPr bwMode="auto">
                          <a:xfrm>
                            <a:off x="6512897" y="6101982"/>
                            <a:ext cx="327134" cy="325661"/>
                          </a:xfrm>
                          <a:prstGeom prst="rect">
                            <a:avLst/>
                          </a:prstGeom>
                          <a:noFill/>
                        </p:spPr>
                      </p:pic>
                    </p:oleObj>
                  </mc:Fallback>
                </mc:AlternateContent>
              </a:graphicData>
            </a:graphic>
          </p:graphicFrame>
        </p:grpSp>
        <p:graphicFrame>
          <p:nvGraphicFramePr>
            <p:cNvPr id="45" name="Object 12"/>
            <p:cNvGraphicFramePr>
              <a:graphicFrameLocks noChangeAspect="1"/>
            </p:cNvGraphicFramePr>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name="方程式" r:id="rId8" imgW="863280" imgH="393480" progId="Equation.3">
                    <p:embed/>
                  </p:oleObj>
                </mc:Choice>
                <mc:Fallback>
                  <p:oleObj name="方程式" r:id="rId8" imgW="863280" imgH="393480" progId="Equation.3">
                    <p:embed/>
                    <p:pic>
                      <p:nvPicPr>
                        <p:cNvPr id="79" name="Object 12"/>
                        <p:cNvPicPr>
                          <a:picLocks noChangeAspect="1" noChangeArrowheads="1"/>
                        </p:cNvPicPr>
                        <p:nvPr/>
                      </p:nvPicPr>
                      <p:blipFill>
                        <a:blip r:embed="rId9"/>
                        <a:srcRect/>
                        <a:stretch>
                          <a:fillRect/>
                        </a:stretch>
                      </p:blipFill>
                      <p:spPr bwMode="auto">
                        <a:xfrm>
                          <a:off x="3800520" y="5368768"/>
                          <a:ext cx="2143125" cy="973138"/>
                        </a:xfrm>
                        <a:prstGeom prst="rect">
                          <a:avLst/>
                        </a:prstGeom>
                        <a:noFill/>
                      </p:spPr>
                    </p:pic>
                  </p:oleObj>
                </mc:Fallback>
              </mc:AlternateContent>
            </a:graphicData>
          </a:graphic>
        </p:graphicFrame>
        <p:sp>
          <p:nvSpPr>
            <p:cNvPr id="46" name="文字方塊 102"/>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50"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110"/>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57" name="文字方塊 111"/>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58"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9"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60"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1"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2" name="矩形 61"/>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3"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119"/>
          <p:cNvSpPr txBox="1"/>
          <p:nvPr/>
        </p:nvSpPr>
        <p:spPr>
          <a:xfrm>
            <a:off x="2493998" y="264473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5" name="矩形 64"/>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6"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68"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69"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70"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71"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grpSp>
        <p:nvGrpSpPr>
          <p:cNvPr id="72" name="群組 96"/>
          <p:cNvGrpSpPr/>
          <p:nvPr/>
        </p:nvGrpSpPr>
        <p:grpSpPr>
          <a:xfrm>
            <a:off x="4673795" y="2262334"/>
            <a:ext cx="458287" cy="831947"/>
            <a:chOff x="10102194" y="1939763"/>
            <a:chExt cx="458287" cy="831947"/>
          </a:xfrm>
        </p:grpSpPr>
        <p:sp>
          <p:nvSpPr>
            <p:cNvPr id="73" name="矩形 72"/>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4"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群組 124"/>
          <p:cNvGrpSpPr/>
          <p:nvPr/>
        </p:nvGrpSpPr>
        <p:grpSpPr>
          <a:xfrm>
            <a:off x="6852035" y="2257142"/>
            <a:ext cx="458287" cy="831947"/>
            <a:chOff x="10102194" y="1939763"/>
            <a:chExt cx="458287" cy="831947"/>
          </a:xfrm>
        </p:grpSpPr>
        <p:sp>
          <p:nvSpPr>
            <p:cNvPr id="76" name="矩形 7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157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60" grpId="0"/>
      <p:bldP spid="61" grpId="0"/>
      <p:bldP spid="64" grpId="0"/>
      <p:bldP spid="67" grpId="0"/>
      <p:bldP spid="68" grpId="0"/>
      <p:bldP spid="69" grpId="0"/>
      <p:bldP spid="70" grpId="0" animBg="1"/>
      <p:bldP spid="7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神经网络</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65</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5"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6" name="群組 83"/>
          <p:cNvGrpSpPr/>
          <p:nvPr/>
        </p:nvGrpSpPr>
        <p:grpSpPr>
          <a:xfrm>
            <a:off x="1108899" y="2172641"/>
            <a:ext cx="1588876" cy="1638300"/>
            <a:chOff x="1013669" y="3459098"/>
            <a:chExt cx="1588876" cy="1638300"/>
          </a:xfrm>
        </p:grpSpPr>
        <p:cxnSp>
          <p:nvCxnSpPr>
            <p:cNvPr id="17"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82"/>
            <p:cNvGrpSpPr/>
            <p:nvPr/>
          </p:nvGrpSpPr>
          <p:grpSpPr>
            <a:xfrm>
              <a:off x="1025705" y="3459098"/>
              <a:ext cx="1576840" cy="1638300"/>
              <a:chOff x="1025705" y="3459098"/>
              <a:chExt cx="1576840" cy="1638300"/>
            </a:xfrm>
          </p:grpSpPr>
          <p:cxnSp>
            <p:nvCxnSpPr>
              <p:cNvPr id="19"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 name="群組 84"/>
          <p:cNvGrpSpPr/>
          <p:nvPr/>
        </p:nvGrpSpPr>
        <p:grpSpPr>
          <a:xfrm>
            <a:off x="3327206" y="2157954"/>
            <a:ext cx="1588876" cy="1638300"/>
            <a:chOff x="1013669" y="3459098"/>
            <a:chExt cx="1588876" cy="1638300"/>
          </a:xfrm>
        </p:grpSpPr>
        <p:cxnSp>
          <p:nvCxnSpPr>
            <p:cNvPr id="23"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86"/>
            <p:cNvGrpSpPr/>
            <p:nvPr/>
          </p:nvGrpSpPr>
          <p:grpSpPr>
            <a:xfrm>
              <a:off x="1025705" y="3459098"/>
              <a:ext cx="1576840" cy="1638300"/>
              <a:chOff x="1025705" y="3459098"/>
              <a:chExt cx="1576840" cy="1638300"/>
            </a:xfrm>
          </p:grpSpPr>
          <p:cxnSp>
            <p:nvCxnSpPr>
              <p:cNvPr id="25"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 name="群組 90"/>
          <p:cNvGrpSpPr/>
          <p:nvPr/>
        </p:nvGrpSpPr>
        <p:grpSpPr>
          <a:xfrm>
            <a:off x="5527144" y="2138036"/>
            <a:ext cx="1588876" cy="1638300"/>
            <a:chOff x="1013669" y="3459098"/>
            <a:chExt cx="1588876" cy="1638300"/>
          </a:xfrm>
        </p:grpSpPr>
        <p:cxnSp>
          <p:nvCxnSpPr>
            <p:cNvPr id="29"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92"/>
            <p:cNvGrpSpPr/>
            <p:nvPr/>
          </p:nvGrpSpPr>
          <p:grpSpPr>
            <a:xfrm>
              <a:off x="1025705" y="3459098"/>
              <a:ext cx="1576840" cy="1638300"/>
              <a:chOff x="1025705" y="3459098"/>
              <a:chExt cx="1576840" cy="1638300"/>
            </a:xfrm>
          </p:grpSpPr>
          <p:cxnSp>
            <p:nvCxnSpPr>
              <p:cNvPr id="31"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1"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42"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3"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44" name="群組 122"/>
          <p:cNvGrpSpPr/>
          <p:nvPr/>
        </p:nvGrpSpPr>
        <p:grpSpPr>
          <a:xfrm>
            <a:off x="2471151" y="2274449"/>
            <a:ext cx="458287" cy="838405"/>
            <a:chOff x="10102194" y="1939763"/>
            <a:chExt cx="458287" cy="838405"/>
          </a:xfrm>
        </p:grpSpPr>
        <p:sp>
          <p:nvSpPr>
            <p:cNvPr id="45" name="矩形 44"/>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6"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48" name="群組 130"/>
          <p:cNvGrpSpPr/>
          <p:nvPr/>
        </p:nvGrpSpPr>
        <p:grpSpPr>
          <a:xfrm>
            <a:off x="2480676" y="3823788"/>
            <a:ext cx="458287" cy="838405"/>
            <a:chOff x="10102194" y="1939763"/>
            <a:chExt cx="458287" cy="838405"/>
          </a:xfrm>
        </p:grpSpPr>
        <p:sp>
          <p:nvSpPr>
            <p:cNvPr id="49" name="矩形 48"/>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50"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52"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53"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54"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55"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56"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7"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9"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60"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61"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2"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63"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4" name="文字方塊 149"/>
          <p:cNvSpPr txBox="1"/>
          <p:nvPr/>
        </p:nvSpPr>
        <p:spPr>
          <a:xfrm>
            <a:off x="5252837" y="166543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65"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66" name="文字方塊 153"/>
          <p:cNvSpPr txBox="1"/>
          <p:nvPr/>
        </p:nvSpPr>
        <p:spPr>
          <a:xfrm>
            <a:off x="7505772" y="162619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67" name="文字方塊 154"/>
          <p:cNvSpPr txBox="1"/>
          <p:nvPr/>
        </p:nvSpPr>
        <p:spPr>
          <a:xfrm>
            <a:off x="7528091" y="323173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68" name="群組 96"/>
          <p:cNvGrpSpPr/>
          <p:nvPr/>
        </p:nvGrpSpPr>
        <p:grpSpPr>
          <a:xfrm>
            <a:off x="4673795" y="2262334"/>
            <a:ext cx="458287" cy="838405"/>
            <a:chOff x="10102194" y="1939763"/>
            <a:chExt cx="458287" cy="838405"/>
          </a:xfrm>
        </p:grpSpPr>
        <p:sp>
          <p:nvSpPr>
            <p:cNvPr id="69" name="矩形 68"/>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0"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72" name="群組 104"/>
          <p:cNvGrpSpPr/>
          <p:nvPr/>
        </p:nvGrpSpPr>
        <p:grpSpPr>
          <a:xfrm>
            <a:off x="4676173" y="3786657"/>
            <a:ext cx="458287" cy="838405"/>
            <a:chOff x="10102194" y="1939763"/>
            <a:chExt cx="458287" cy="838405"/>
          </a:xfrm>
        </p:grpSpPr>
        <p:sp>
          <p:nvSpPr>
            <p:cNvPr id="73" name="矩形 72"/>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4"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76" name="群組 124"/>
          <p:cNvGrpSpPr/>
          <p:nvPr/>
        </p:nvGrpSpPr>
        <p:grpSpPr>
          <a:xfrm>
            <a:off x="6852035" y="2257142"/>
            <a:ext cx="458287" cy="838405"/>
            <a:chOff x="10102194" y="1939763"/>
            <a:chExt cx="458287" cy="838405"/>
          </a:xfrm>
        </p:grpSpPr>
        <p:sp>
          <p:nvSpPr>
            <p:cNvPr id="77" name="矩形 7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8"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80" name="群組 128"/>
          <p:cNvGrpSpPr/>
          <p:nvPr/>
        </p:nvGrpSpPr>
        <p:grpSpPr>
          <a:xfrm>
            <a:off x="6906115" y="3813978"/>
            <a:ext cx="458287" cy="838405"/>
            <a:chOff x="10102194" y="1939763"/>
            <a:chExt cx="458287" cy="838405"/>
          </a:xfrm>
        </p:grpSpPr>
        <p:sp>
          <p:nvSpPr>
            <p:cNvPr id="81" name="矩形 8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2"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84" name="矩形 83"/>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5" name="矩形 84"/>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6"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7"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Tree>
    <p:extLst>
      <p:ext uri="{BB962C8B-B14F-4D97-AF65-F5344CB8AC3E}">
        <p14:creationId xmlns:p14="http://schemas.microsoft.com/office/powerpoint/2010/main" val="168435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神经网络</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66</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5"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6" name="群組 83"/>
          <p:cNvGrpSpPr/>
          <p:nvPr/>
        </p:nvGrpSpPr>
        <p:grpSpPr>
          <a:xfrm>
            <a:off x="1108899" y="2172641"/>
            <a:ext cx="1588876" cy="1638300"/>
            <a:chOff x="1013669" y="3459098"/>
            <a:chExt cx="1588876" cy="1638300"/>
          </a:xfrm>
        </p:grpSpPr>
        <p:cxnSp>
          <p:nvCxnSpPr>
            <p:cNvPr id="17"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82"/>
            <p:cNvGrpSpPr/>
            <p:nvPr/>
          </p:nvGrpSpPr>
          <p:grpSpPr>
            <a:xfrm>
              <a:off x="1025705" y="3459098"/>
              <a:ext cx="1576840" cy="1638300"/>
              <a:chOff x="1025705" y="3459098"/>
              <a:chExt cx="1576840" cy="1638300"/>
            </a:xfrm>
          </p:grpSpPr>
          <p:cxnSp>
            <p:nvCxnSpPr>
              <p:cNvPr id="19"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 name="群組 84"/>
          <p:cNvGrpSpPr/>
          <p:nvPr/>
        </p:nvGrpSpPr>
        <p:grpSpPr>
          <a:xfrm>
            <a:off x="3327206" y="2157954"/>
            <a:ext cx="1588876" cy="1638300"/>
            <a:chOff x="1013669" y="3459098"/>
            <a:chExt cx="1588876" cy="1638300"/>
          </a:xfrm>
        </p:grpSpPr>
        <p:cxnSp>
          <p:nvCxnSpPr>
            <p:cNvPr id="23"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86"/>
            <p:cNvGrpSpPr/>
            <p:nvPr/>
          </p:nvGrpSpPr>
          <p:grpSpPr>
            <a:xfrm>
              <a:off x="1025705" y="3459098"/>
              <a:ext cx="1576840" cy="1638300"/>
              <a:chOff x="1025705" y="3459098"/>
              <a:chExt cx="1576840" cy="1638300"/>
            </a:xfrm>
          </p:grpSpPr>
          <p:cxnSp>
            <p:nvCxnSpPr>
              <p:cNvPr id="25"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 name="群組 90"/>
          <p:cNvGrpSpPr/>
          <p:nvPr/>
        </p:nvGrpSpPr>
        <p:grpSpPr>
          <a:xfrm>
            <a:off x="5527144" y="2138036"/>
            <a:ext cx="1588876" cy="1638300"/>
            <a:chOff x="1013669" y="3459098"/>
            <a:chExt cx="1588876" cy="1638300"/>
          </a:xfrm>
        </p:grpSpPr>
        <p:cxnSp>
          <p:nvCxnSpPr>
            <p:cNvPr id="29"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92"/>
            <p:cNvGrpSpPr/>
            <p:nvPr/>
          </p:nvGrpSpPr>
          <p:grpSpPr>
            <a:xfrm>
              <a:off x="1025705" y="3459098"/>
              <a:ext cx="1576840" cy="1638300"/>
              <a:chOff x="1025705" y="3459098"/>
              <a:chExt cx="1576840" cy="1638300"/>
            </a:xfrm>
          </p:grpSpPr>
          <p:cxnSp>
            <p:nvCxnSpPr>
              <p:cNvPr id="31"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1"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42"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3"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4" name="矩形 43"/>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5"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7" name="矩形 46"/>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8"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50"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51" name="文字方塊 138"/>
          <p:cNvSpPr txBox="1"/>
          <p:nvPr/>
        </p:nvSpPr>
        <p:spPr>
          <a:xfrm>
            <a:off x="3075361"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52"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3"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4"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5"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6"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57"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59"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0" name="文字方塊 149"/>
          <p:cNvSpPr txBox="1"/>
          <p:nvPr/>
        </p:nvSpPr>
        <p:spPr>
          <a:xfrm>
            <a:off x="5215605" y="155651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6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62" name="文字方塊 153"/>
          <p:cNvSpPr txBox="1"/>
          <p:nvPr/>
        </p:nvSpPr>
        <p:spPr>
          <a:xfrm>
            <a:off x="7540144" y="15746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63" name="文字方塊 154"/>
          <p:cNvSpPr txBox="1"/>
          <p:nvPr/>
        </p:nvSpPr>
        <p:spPr>
          <a:xfrm>
            <a:off x="7621461" y="322841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sp>
        <p:nvSpPr>
          <p:cNvPr id="64" name="矩形 63"/>
          <p:cNvSpPr/>
          <p:nvPr/>
        </p:nvSpPr>
        <p:spPr>
          <a:xfrm>
            <a:off x="4673795" y="2645534"/>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5" name="直線單箭頭接點 98"/>
          <p:cNvCxnSpPr/>
          <p:nvPr/>
        </p:nvCxnSpPr>
        <p:spPr>
          <a:xfrm flipV="1">
            <a:off x="4900697" y="2262334"/>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101"/>
          <p:cNvSpPr txBox="1"/>
          <p:nvPr/>
        </p:nvSpPr>
        <p:spPr>
          <a:xfrm>
            <a:off x="4690403" y="2639074"/>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67" name="矩形 66"/>
          <p:cNvSpPr/>
          <p:nvPr/>
        </p:nvSpPr>
        <p:spPr>
          <a:xfrm>
            <a:off x="4676173" y="416985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8" name="直線單箭頭接點 121"/>
          <p:cNvCxnSpPr/>
          <p:nvPr/>
        </p:nvCxnSpPr>
        <p:spPr>
          <a:xfrm flipV="1">
            <a:off x="4903075" y="378665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123"/>
          <p:cNvSpPr txBox="1"/>
          <p:nvPr/>
        </p:nvSpPr>
        <p:spPr>
          <a:xfrm>
            <a:off x="4692781" y="4163397"/>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70" name="矩形 69"/>
          <p:cNvSpPr/>
          <p:nvPr/>
        </p:nvSpPr>
        <p:spPr>
          <a:xfrm>
            <a:off x="6852035" y="2640342"/>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1" name="直線單箭頭接點 126"/>
          <p:cNvCxnSpPr/>
          <p:nvPr/>
        </p:nvCxnSpPr>
        <p:spPr>
          <a:xfrm flipV="1">
            <a:off x="7078937" y="225714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127"/>
          <p:cNvSpPr txBox="1"/>
          <p:nvPr/>
        </p:nvSpPr>
        <p:spPr>
          <a:xfrm>
            <a:off x="6868643" y="2633882"/>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73" name="矩形 72"/>
          <p:cNvSpPr/>
          <p:nvPr/>
        </p:nvSpPr>
        <p:spPr>
          <a:xfrm>
            <a:off x="6906115" y="419717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4" name="直線單箭頭接點 147"/>
          <p:cNvCxnSpPr/>
          <p:nvPr/>
        </p:nvCxnSpPr>
        <p:spPr>
          <a:xfrm flipV="1">
            <a:off x="7133017" y="381397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148"/>
          <p:cNvSpPr txBox="1"/>
          <p:nvPr/>
        </p:nvSpPr>
        <p:spPr>
          <a:xfrm>
            <a:off x="6922723" y="4190718"/>
            <a:ext cx="441679" cy="461665"/>
          </a:xfrm>
          <a:prstGeom prst="rect">
            <a:avLst/>
          </a:prstGeom>
          <a:noFill/>
        </p:spPr>
        <p:txBody>
          <a:bodyPr wrap="square" rtlCol="0">
            <a:spAutoFit/>
          </a:bodyPr>
          <a:lstStyle/>
          <a:p>
            <a:pPr algn="ctr"/>
            <a:r>
              <a:rPr lang="en-US" altLang="zh-TW" sz="2400" dirty="0"/>
              <a:t>2</a:t>
            </a:r>
            <a:endParaRPr lang="zh-TW" altLang="en-US" sz="2400" dirty="0"/>
          </a:p>
        </p:txBody>
      </p:sp>
      <mc:AlternateContent xmlns:mc="http://schemas.openxmlformats.org/markup-compatibility/2006" xmlns:a14="http://schemas.microsoft.com/office/drawing/2010/main">
        <mc:Choice Requires="a14">
          <p:sp>
            <p:nvSpPr>
              <p:cNvPr id="76" name="文字方塊 102"/>
              <p:cNvSpPr txBox="1"/>
              <p:nvPr/>
            </p:nvSpPr>
            <p:spPr>
              <a:xfrm>
                <a:off x="1683683" y="5543175"/>
                <a:ext cx="219290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.51</m:t>
                                </m:r>
                              </m:e>
                            </m:mr>
                            <m:mr>
                              <m:e>
                                <m:r>
                                  <a:rPr lang="en-US" altLang="zh-TW" sz="2400" b="0" i="1" smtClean="0">
                                    <a:latin typeface="Cambria Math" panose="02040503050406030204" pitchFamily="18" charset="0"/>
                                  </a:rPr>
                                  <m:t>0.85</m:t>
                                </m:r>
                              </m:e>
                            </m:mr>
                          </m:m>
                        </m:e>
                      </m:d>
                    </m:oMath>
                  </m:oMathPara>
                </a14:m>
                <a:endParaRPr lang="zh-TW" altLang="en-US" sz="2400" dirty="0"/>
              </a:p>
            </p:txBody>
          </p:sp>
        </mc:Choice>
        <mc:Fallback xmlns="">
          <p:sp>
            <p:nvSpPr>
              <p:cNvPr id="76" name="文字方塊 102"/>
              <p:cNvSpPr txBox="1">
                <a:spLocks noRot="1" noChangeAspect="1" noMove="1" noResize="1" noEditPoints="1" noAdjustHandles="1" noChangeArrowheads="1" noChangeShapeType="1" noTextEdit="1"/>
              </p:cNvSpPr>
              <p:nvPr/>
            </p:nvSpPr>
            <p:spPr>
              <a:xfrm>
                <a:off x="1683683" y="5543175"/>
                <a:ext cx="2192908" cy="6233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120"/>
              <p:cNvSpPr txBox="1"/>
              <p:nvPr/>
            </p:nvSpPr>
            <p:spPr>
              <a:xfrm>
                <a:off x="4555802" y="5538486"/>
                <a:ext cx="2422137"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.62</m:t>
                                </m:r>
                              </m:e>
                            </m:mr>
                            <m:mr>
                              <m:e>
                                <m:r>
                                  <a:rPr lang="en-US" altLang="zh-TW" sz="2400" b="0" i="1" smtClean="0">
                                    <a:latin typeface="Cambria Math" panose="02040503050406030204" pitchFamily="18" charset="0"/>
                                  </a:rPr>
                                  <m:t>0.83</m:t>
                                </m:r>
                              </m:e>
                            </m:mr>
                          </m:m>
                        </m:e>
                      </m:d>
                    </m:oMath>
                  </m:oMathPara>
                </a14:m>
                <a:endParaRPr lang="zh-TW" altLang="en-US" sz="2400" dirty="0"/>
              </a:p>
            </p:txBody>
          </p:sp>
        </mc:Choice>
        <mc:Fallback xmlns="">
          <p:sp>
            <p:nvSpPr>
              <p:cNvPr id="77" name="文字方塊 120"/>
              <p:cNvSpPr txBox="1">
                <a:spLocks noRot="1" noChangeAspect="1" noMove="1" noResize="1" noEditPoints="1" noAdjustHandles="1" noChangeArrowheads="1" noChangeShapeType="1" noTextEdit="1"/>
              </p:cNvSpPr>
              <p:nvPr/>
            </p:nvSpPr>
            <p:spPr>
              <a:xfrm>
                <a:off x="4555802" y="5538486"/>
                <a:ext cx="2422137" cy="615810"/>
              </a:xfrm>
              <a:prstGeom prst="rect">
                <a:avLst/>
              </a:prstGeom>
              <a:blipFill>
                <a:blip r:embed="rId4"/>
                <a:stretch>
                  <a:fillRect/>
                </a:stretch>
              </a:blipFill>
            </p:spPr>
            <p:txBody>
              <a:bodyPr/>
              <a:lstStyle/>
              <a:p>
                <a:r>
                  <a:rPr lang="zh-CN" altLang="en-US">
                    <a:noFill/>
                  </a:rPr>
                  <a:t> </a:t>
                </a:r>
              </a:p>
            </p:txBody>
          </p:sp>
        </mc:Fallback>
      </mc:AlternateContent>
      <p:sp>
        <p:nvSpPr>
          <p:cNvPr id="78" name="矩形 77"/>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0"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81"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82" name="文字方塊 2"/>
          <p:cNvSpPr txBox="1"/>
          <p:nvPr/>
        </p:nvSpPr>
        <p:spPr>
          <a:xfrm>
            <a:off x="1616514" y="4911880"/>
            <a:ext cx="3599091" cy="461665"/>
          </a:xfrm>
          <a:prstGeom prst="rect">
            <a:avLst/>
          </a:prstGeom>
          <a:noFill/>
        </p:spPr>
        <p:txBody>
          <a:bodyPr wrap="square" rtlCol="0">
            <a:spAutoFit/>
          </a:bodyPr>
          <a:lstStyle/>
          <a:p>
            <a:r>
              <a:rPr lang="en-US" altLang="zh-TW" sz="2400" dirty="0"/>
              <a:t>This is a function.</a:t>
            </a:r>
            <a:endParaRPr lang="zh-TW" altLang="en-US" sz="2400" dirty="0"/>
          </a:p>
        </p:txBody>
      </p:sp>
      <p:sp>
        <p:nvSpPr>
          <p:cNvPr id="83" name="文字方塊 100"/>
          <p:cNvSpPr txBox="1"/>
          <p:nvPr/>
        </p:nvSpPr>
        <p:spPr>
          <a:xfrm>
            <a:off x="3967326" y="4908528"/>
            <a:ext cx="3599091" cy="461665"/>
          </a:xfrm>
          <a:prstGeom prst="rect">
            <a:avLst/>
          </a:prstGeom>
          <a:noFill/>
        </p:spPr>
        <p:txBody>
          <a:bodyPr wrap="square" rtlCol="0">
            <a:spAutoFit/>
          </a:bodyPr>
          <a:lstStyle/>
          <a:p>
            <a:r>
              <a:rPr lang="en-US" altLang="zh-TW" sz="2400" dirty="0"/>
              <a:t>Input vector, output vector</a:t>
            </a:r>
            <a:endParaRPr lang="zh-TW" altLang="en-US" sz="2400" dirty="0"/>
          </a:p>
        </p:txBody>
      </p:sp>
      <p:sp>
        <p:nvSpPr>
          <p:cNvPr id="84" name="弧形箭號 (下彎) 4"/>
          <p:cNvSpPr/>
          <p:nvPr/>
        </p:nvSpPr>
        <p:spPr>
          <a:xfrm rot="15394179">
            <a:off x="368628" y="4238988"/>
            <a:ext cx="1395203" cy="7010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40427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60" grpId="0" animBg="1"/>
      <p:bldP spid="61" grpId="0" animBg="1"/>
      <p:bldP spid="62" grpId="0" animBg="1"/>
      <p:bldP spid="63" grpId="0" animBg="1"/>
      <p:bldP spid="76" grpId="0"/>
      <p:bldP spid="77" grpId="0"/>
      <p:bldP spid="80" grpId="0"/>
      <p:bldP spid="81" grpId="0"/>
      <p:bldP spid="82" grpId="0"/>
      <p:bldP spid="83" grpId="0"/>
      <p:bldP spid="8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手写数字识别</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67</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Picture 2" descr="ãhandwritten digit classificationãçåçæå°çµæ">
            <a:extLst>
              <a:ext uri="{FF2B5EF4-FFF2-40B4-BE49-F238E27FC236}">
                <a16:creationId xmlns:a16="http://schemas.microsoft.com/office/drawing/2014/main" id="{45F32216-99AD-4195-9359-E14CE23E0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571" y="1690689"/>
            <a:ext cx="4793457" cy="479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047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519855"/>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68</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4">
            <a:extLst>
              <a:ext uri="{FF2B5EF4-FFF2-40B4-BE49-F238E27FC236}">
                <a16:creationId xmlns:a16="http://schemas.microsoft.com/office/drawing/2014/main" id="{8C061F82-491F-4B2E-8A10-5501757FFA78}"/>
              </a:ext>
            </a:extLst>
          </p:cNvPr>
          <p:cNvPicPr>
            <a:picLocks noChangeAspect="1"/>
          </p:cNvPicPr>
          <p:nvPr/>
        </p:nvPicPr>
        <p:blipFill>
          <a:blip r:embed="rId3"/>
          <a:stretch>
            <a:fillRect/>
          </a:stretch>
        </p:blipFill>
        <p:spPr>
          <a:xfrm>
            <a:off x="1265301" y="1321989"/>
            <a:ext cx="2130022" cy="2116455"/>
          </a:xfrm>
          <a:prstGeom prst="rect">
            <a:avLst/>
          </a:prstGeom>
        </p:spPr>
      </p:pic>
      <p:sp>
        <p:nvSpPr>
          <p:cNvPr id="8" name="文字方塊 5">
            <a:extLst>
              <a:ext uri="{FF2B5EF4-FFF2-40B4-BE49-F238E27FC236}">
                <a16:creationId xmlns:a16="http://schemas.microsoft.com/office/drawing/2014/main" id="{1FB3A0E3-185D-4D15-A91D-7A30EF6ECA76}"/>
              </a:ext>
            </a:extLst>
          </p:cNvPr>
          <p:cNvSpPr txBox="1"/>
          <p:nvPr/>
        </p:nvSpPr>
        <p:spPr>
          <a:xfrm>
            <a:off x="1512660" y="3425471"/>
            <a:ext cx="1447800" cy="369332"/>
          </a:xfrm>
          <a:prstGeom prst="rect">
            <a:avLst/>
          </a:prstGeom>
          <a:noFill/>
        </p:spPr>
        <p:txBody>
          <a:bodyPr wrap="square" rtlCol="0">
            <a:spAutoFit/>
          </a:bodyPr>
          <a:lstStyle/>
          <a:p>
            <a:r>
              <a:rPr lang="en-US" altLang="zh-TW" dirty="0"/>
              <a:t>16 x 16 = 256</a:t>
            </a:r>
            <a:endParaRPr lang="zh-TW" altLang="en-US" dirty="0"/>
          </a:p>
        </p:txBody>
      </p:sp>
      <p:sp>
        <p:nvSpPr>
          <p:cNvPr id="10" name="矩形 9">
            <a:extLst>
              <a:ext uri="{FF2B5EF4-FFF2-40B4-BE49-F238E27FC236}">
                <a16:creationId xmlns:a16="http://schemas.microsoft.com/office/drawing/2014/main" id="{F3BB1A96-3631-4C01-84FD-30C2DF397445}"/>
              </a:ext>
            </a:extLst>
          </p:cNvPr>
          <p:cNvSpPr/>
          <p:nvPr/>
        </p:nvSpPr>
        <p:spPr>
          <a:xfrm>
            <a:off x="3625006" y="1018909"/>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806E236-4BCB-4F1E-8A81-CDBC17480440}"/>
              </a:ext>
            </a:extLst>
          </p:cNvPr>
          <p:cNvSpPr/>
          <p:nvPr/>
        </p:nvSpPr>
        <p:spPr>
          <a:xfrm>
            <a:off x="3693394" y="173660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B6601466-C066-4163-8A80-DB822958C58A}"/>
              </a:ext>
            </a:extLst>
          </p:cNvPr>
          <p:cNvSpPr/>
          <p:nvPr/>
        </p:nvSpPr>
        <p:spPr>
          <a:xfrm>
            <a:off x="3699212" y="116627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3" name="Object 12">
            <a:extLst>
              <a:ext uri="{FF2B5EF4-FFF2-40B4-BE49-F238E27FC236}">
                <a16:creationId xmlns:a16="http://schemas.microsoft.com/office/drawing/2014/main" id="{702BB9FF-96B6-426B-9DE9-10BBB2EF8C98}"/>
              </a:ext>
            </a:extLst>
          </p:cNvPr>
          <p:cNvGraphicFramePr>
            <a:graphicFrameLocks noChangeAspect="1"/>
          </p:cNvGraphicFramePr>
          <p:nvPr>
            <p:extLst>
              <p:ext uri="{D42A27DB-BD31-4B8C-83A1-F6EECF244321}">
                <p14:modId xmlns:p14="http://schemas.microsoft.com/office/powerpoint/2010/main" val="739360609"/>
              </p:ext>
            </p:extLst>
          </p:nvPr>
        </p:nvGraphicFramePr>
        <p:xfrm>
          <a:off x="3711911" y="1071023"/>
          <a:ext cx="325438" cy="461962"/>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10" name="Object 12">
                        <a:extLst>
                          <a:ext uri="{FF2B5EF4-FFF2-40B4-BE49-F238E27FC236}">
                            <a16:creationId xmlns:a16="http://schemas.microsoft.com/office/drawing/2014/main" id="{702BB9FF-96B6-426B-9DE9-10BBB2EF8C98}"/>
                          </a:ext>
                        </a:extLst>
                      </p:cNvPr>
                      <p:cNvPicPr>
                        <a:picLocks noChangeAspect="1" noChangeArrowheads="1"/>
                      </p:cNvPicPr>
                      <p:nvPr/>
                    </p:nvPicPr>
                    <p:blipFill>
                      <a:blip r:embed="rId5"/>
                      <a:srcRect/>
                      <a:stretch>
                        <a:fillRect/>
                      </a:stretch>
                    </p:blipFill>
                    <p:spPr bwMode="auto">
                      <a:xfrm>
                        <a:off x="3711911" y="1071023"/>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a:extLst>
              <a:ext uri="{FF2B5EF4-FFF2-40B4-BE49-F238E27FC236}">
                <a16:creationId xmlns:a16="http://schemas.microsoft.com/office/drawing/2014/main" id="{4D61EAD5-F102-450F-84CA-A4A33F6144EF}"/>
              </a:ext>
            </a:extLst>
          </p:cNvPr>
          <p:cNvGraphicFramePr>
            <a:graphicFrameLocks noChangeAspect="1"/>
          </p:cNvGraphicFramePr>
          <p:nvPr>
            <p:extLst>
              <p:ext uri="{D42A27DB-BD31-4B8C-83A1-F6EECF244321}">
                <p14:modId xmlns:p14="http://schemas.microsoft.com/office/powerpoint/2010/main" val="1238153107"/>
              </p:ext>
            </p:extLst>
          </p:nvPr>
        </p:nvGraphicFramePr>
        <p:xfrm>
          <a:off x="3717207" y="1653752"/>
          <a:ext cx="352425" cy="461963"/>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11" name="Object 12">
                        <a:extLst>
                          <a:ext uri="{FF2B5EF4-FFF2-40B4-BE49-F238E27FC236}">
                            <a16:creationId xmlns:a16="http://schemas.microsoft.com/office/drawing/2014/main" id="{4D61EAD5-F102-450F-84CA-A4A33F6144EF}"/>
                          </a:ext>
                        </a:extLst>
                      </p:cNvPr>
                      <p:cNvPicPr>
                        <a:picLocks noChangeAspect="1" noChangeArrowheads="1"/>
                      </p:cNvPicPr>
                      <p:nvPr/>
                    </p:nvPicPr>
                    <p:blipFill>
                      <a:blip r:embed="rId7"/>
                      <a:srcRect/>
                      <a:stretch>
                        <a:fillRect/>
                      </a:stretch>
                    </p:blipFill>
                    <p:spPr bwMode="auto">
                      <a:xfrm>
                        <a:off x="3717207" y="1653752"/>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a:extLst>
              <a:ext uri="{FF2B5EF4-FFF2-40B4-BE49-F238E27FC236}">
                <a16:creationId xmlns:a16="http://schemas.microsoft.com/office/drawing/2014/main" id="{CBA0C26F-1854-42BC-81B6-B395F39150A3}"/>
              </a:ext>
            </a:extLst>
          </p:cNvPr>
          <p:cNvSpPr/>
          <p:nvPr/>
        </p:nvSpPr>
        <p:spPr>
          <a:xfrm>
            <a:off x="3702919" y="313435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a:extLst>
              <a:ext uri="{FF2B5EF4-FFF2-40B4-BE49-F238E27FC236}">
                <a16:creationId xmlns:a16="http://schemas.microsoft.com/office/drawing/2014/main" id="{046476CD-648F-4148-9F66-EB20BE6C5E9D}"/>
              </a:ext>
            </a:extLst>
          </p:cNvPr>
          <p:cNvGraphicFramePr>
            <a:graphicFrameLocks noChangeAspect="1"/>
          </p:cNvGraphicFramePr>
          <p:nvPr>
            <p:extLst>
              <p:ext uri="{D42A27DB-BD31-4B8C-83A1-F6EECF244321}">
                <p14:modId xmlns:p14="http://schemas.microsoft.com/office/powerpoint/2010/main" val="1594243697"/>
              </p:ext>
            </p:extLst>
          </p:nvPr>
        </p:nvGraphicFramePr>
        <p:xfrm>
          <a:off x="3630996" y="3037592"/>
          <a:ext cx="544512" cy="488950"/>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13" name="Object 12">
                        <a:extLst>
                          <a:ext uri="{FF2B5EF4-FFF2-40B4-BE49-F238E27FC236}">
                            <a16:creationId xmlns:a16="http://schemas.microsoft.com/office/drawing/2014/main" id="{046476CD-648F-4148-9F66-EB20BE6C5E9D}"/>
                          </a:ext>
                        </a:extLst>
                      </p:cNvPr>
                      <p:cNvPicPr>
                        <a:picLocks noChangeAspect="1" noChangeArrowheads="1"/>
                      </p:cNvPicPr>
                      <p:nvPr/>
                    </p:nvPicPr>
                    <p:blipFill>
                      <a:blip r:embed="rId9"/>
                      <a:srcRect/>
                      <a:stretch>
                        <a:fillRect/>
                      </a:stretch>
                    </p:blipFill>
                    <p:spPr bwMode="auto">
                      <a:xfrm>
                        <a:off x="3630996" y="3037592"/>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文字方塊 13">
            <a:extLst>
              <a:ext uri="{FF2B5EF4-FFF2-40B4-BE49-F238E27FC236}">
                <a16:creationId xmlns:a16="http://schemas.microsoft.com/office/drawing/2014/main" id="{4082EAE4-4D08-4530-8E4F-9D3A06CCD98D}"/>
              </a:ext>
            </a:extLst>
          </p:cNvPr>
          <p:cNvSpPr txBox="1"/>
          <p:nvPr/>
        </p:nvSpPr>
        <p:spPr>
          <a:xfrm rot="5400000">
            <a:off x="3578851" y="241930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 name="手繪多邊形 16">
            <a:extLst>
              <a:ext uri="{FF2B5EF4-FFF2-40B4-BE49-F238E27FC236}">
                <a16:creationId xmlns:a16="http://schemas.microsoft.com/office/drawing/2014/main" id="{A72452FF-337D-4933-BDCC-6C236E207452}"/>
              </a:ext>
            </a:extLst>
          </p:cNvPr>
          <p:cNvSpPr/>
          <p:nvPr/>
        </p:nvSpPr>
        <p:spPr>
          <a:xfrm>
            <a:off x="1391033" y="1080304"/>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7">
            <a:extLst>
              <a:ext uri="{FF2B5EF4-FFF2-40B4-BE49-F238E27FC236}">
                <a16:creationId xmlns:a16="http://schemas.microsoft.com/office/drawing/2014/main" id="{310168A3-35AD-4DC7-8011-E104D2478C9F}"/>
              </a:ext>
            </a:extLst>
          </p:cNvPr>
          <p:cNvSpPr/>
          <p:nvPr/>
        </p:nvSpPr>
        <p:spPr>
          <a:xfrm>
            <a:off x="1524383" y="1253245"/>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18">
            <a:extLst>
              <a:ext uri="{FF2B5EF4-FFF2-40B4-BE49-F238E27FC236}">
                <a16:creationId xmlns:a16="http://schemas.microsoft.com/office/drawing/2014/main" id="{E5ECC7F9-9A2F-4A55-B187-25C4F49BA73F}"/>
              </a:ext>
            </a:extLst>
          </p:cNvPr>
          <p:cNvSpPr/>
          <p:nvPr/>
        </p:nvSpPr>
        <p:spPr>
          <a:xfrm>
            <a:off x="3257933" y="3296354"/>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17">
            <a:extLst>
              <a:ext uri="{FF2B5EF4-FFF2-40B4-BE49-F238E27FC236}">
                <a16:creationId xmlns:a16="http://schemas.microsoft.com/office/drawing/2014/main" id="{5C7613C9-DAF5-4C8C-8419-C3C871FBBEB1}"/>
              </a:ext>
            </a:extLst>
          </p:cNvPr>
          <p:cNvSpPr txBox="1"/>
          <p:nvPr/>
        </p:nvSpPr>
        <p:spPr>
          <a:xfrm>
            <a:off x="1089738" y="3676378"/>
            <a:ext cx="3024414" cy="461665"/>
          </a:xfrm>
          <a:prstGeom prst="rect">
            <a:avLst/>
          </a:prstGeom>
          <a:noFill/>
        </p:spPr>
        <p:txBody>
          <a:bodyPr wrap="square" rtlCol="0">
            <a:spAutoFit/>
          </a:bodyPr>
          <a:lstStyle/>
          <a:p>
            <a:r>
              <a:rPr lang="en-US" altLang="zh-TW" sz="2400" dirty="0"/>
              <a:t>Ink → 1, No ink → 0</a:t>
            </a:r>
            <a:endParaRPr lang="zh-TW" altLang="en-US" sz="2400" dirty="0"/>
          </a:p>
        </p:txBody>
      </p:sp>
      <p:sp>
        <p:nvSpPr>
          <p:cNvPr id="22" name="文字方塊 18">
            <a:extLst>
              <a:ext uri="{FF2B5EF4-FFF2-40B4-BE49-F238E27FC236}">
                <a16:creationId xmlns:a16="http://schemas.microsoft.com/office/drawing/2014/main" id="{873F64CB-638B-4E63-BC59-0DDE6F845CD7}"/>
              </a:ext>
            </a:extLst>
          </p:cNvPr>
          <p:cNvSpPr txBox="1"/>
          <p:nvPr/>
        </p:nvSpPr>
        <p:spPr>
          <a:xfrm>
            <a:off x="114714" y="835902"/>
            <a:ext cx="1077396" cy="523220"/>
          </a:xfrm>
          <a:prstGeom prst="rect">
            <a:avLst/>
          </a:prstGeom>
          <a:noFill/>
        </p:spPr>
        <p:txBody>
          <a:bodyPr wrap="square" rtlCol="0">
            <a:spAutoFit/>
          </a:bodyPr>
          <a:lstStyle/>
          <a:p>
            <a:r>
              <a:rPr lang="en-US" altLang="zh-TW" sz="2800" b="1" i="1" u="sng" dirty="0"/>
              <a:t>Input</a:t>
            </a:r>
            <a:endParaRPr lang="zh-TW" altLang="en-US" sz="2800" b="1" i="1" u="sng" dirty="0"/>
          </a:p>
        </p:txBody>
      </p:sp>
      <p:sp>
        <p:nvSpPr>
          <p:cNvPr id="23" name="文字方塊 19">
            <a:extLst>
              <a:ext uri="{FF2B5EF4-FFF2-40B4-BE49-F238E27FC236}">
                <a16:creationId xmlns:a16="http://schemas.microsoft.com/office/drawing/2014/main" id="{3492E9AB-FCC0-4319-9444-DCDD02B62B5B}"/>
              </a:ext>
            </a:extLst>
          </p:cNvPr>
          <p:cNvSpPr txBox="1"/>
          <p:nvPr/>
        </p:nvSpPr>
        <p:spPr>
          <a:xfrm>
            <a:off x="4491180" y="841100"/>
            <a:ext cx="1738308" cy="523220"/>
          </a:xfrm>
          <a:prstGeom prst="rect">
            <a:avLst/>
          </a:prstGeom>
          <a:noFill/>
        </p:spPr>
        <p:txBody>
          <a:bodyPr wrap="square" rtlCol="0">
            <a:spAutoFit/>
          </a:bodyPr>
          <a:lstStyle/>
          <a:p>
            <a:r>
              <a:rPr lang="en-US" altLang="zh-TW" sz="2800" b="1" i="1" u="sng" dirty="0"/>
              <a:t>Output</a:t>
            </a:r>
            <a:endParaRPr lang="zh-TW" altLang="en-US" sz="2800" b="1" i="1" u="sng" dirty="0"/>
          </a:p>
        </p:txBody>
      </p:sp>
      <p:grpSp>
        <p:nvGrpSpPr>
          <p:cNvPr id="24" name="群組 102">
            <a:extLst>
              <a:ext uri="{FF2B5EF4-FFF2-40B4-BE49-F238E27FC236}">
                <a16:creationId xmlns:a16="http://schemas.microsoft.com/office/drawing/2014/main" id="{6C72A0E4-9D8E-4505-9221-CF06A21E754D}"/>
              </a:ext>
            </a:extLst>
          </p:cNvPr>
          <p:cNvGrpSpPr/>
          <p:nvPr/>
        </p:nvGrpSpPr>
        <p:grpSpPr>
          <a:xfrm>
            <a:off x="585265" y="4264497"/>
            <a:ext cx="7973469" cy="2183259"/>
            <a:chOff x="4834695" y="3516538"/>
            <a:chExt cx="7973469" cy="3118941"/>
          </a:xfrm>
        </p:grpSpPr>
        <p:grpSp>
          <p:nvGrpSpPr>
            <p:cNvPr id="25" name="群組 98">
              <a:extLst>
                <a:ext uri="{FF2B5EF4-FFF2-40B4-BE49-F238E27FC236}">
                  <a16:creationId xmlns:a16="http://schemas.microsoft.com/office/drawing/2014/main" id="{C3D4F9E9-1388-4C58-AF01-6FA398D3024C}"/>
                </a:ext>
              </a:extLst>
            </p:cNvPr>
            <p:cNvGrpSpPr/>
            <p:nvPr/>
          </p:nvGrpSpPr>
          <p:grpSpPr>
            <a:xfrm>
              <a:off x="4834695" y="3516538"/>
              <a:ext cx="7973469" cy="3118941"/>
              <a:chOff x="1022551" y="2191862"/>
              <a:chExt cx="7973469" cy="3118941"/>
            </a:xfrm>
          </p:grpSpPr>
          <p:sp>
            <p:nvSpPr>
              <p:cNvPr id="27" name="矩形 26">
                <a:extLst>
                  <a:ext uri="{FF2B5EF4-FFF2-40B4-BE49-F238E27FC236}">
                    <a16:creationId xmlns:a16="http://schemas.microsoft.com/office/drawing/2014/main" id="{1BF03348-C45B-44D8-BA79-064A8949CC0C}"/>
                  </a:ext>
                </a:extLst>
              </p:cNvPr>
              <p:cNvSpPr/>
              <p:nvPr/>
            </p:nvSpPr>
            <p:spPr>
              <a:xfrm>
                <a:off x="1321462"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22">
                <a:extLst>
                  <a:ext uri="{FF2B5EF4-FFF2-40B4-BE49-F238E27FC236}">
                    <a16:creationId xmlns:a16="http://schemas.microsoft.com/office/drawing/2014/main" id="{EC024D6F-A8AB-44CD-8DF0-729386F79C87}"/>
                  </a:ext>
                </a:extLst>
              </p:cNvPr>
              <p:cNvSpPr txBox="1"/>
              <p:nvPr/>
            </p:nvSpPr>
            <p:spPr>
              <a:xfrm>
                <a:off x="1022551" y="4825834"/>
                <a:ext cx="1134649" cy="461666"/>
              </a:xfrm>
              <a:prstGeom prst="rect">
                <a:avLst/>
              </a:prstGeom>
              <a:noFill/>
            </p:spPr>
            <p:txBody>
              <a:bodyPr wrap="square" rtlCol="0">
                <a:spAutoFit/>
              </a:bodyPr>
              <a:lstStyle/>
              <a:p>
                <a:pPr algn="ctr"/>
                <a:r>
                  <a:rPr lang="en-US" altLang="zh-TW" sz="2400" dirty="0"/>
                  <a:t>Input</a:t>
                </a:r>
              </a:p>
            </p:txBody>
          </p:sp>
          <p:sp>
            <p:nvSpPr>
              <p:cNvPr id="29" name="文字方塊 23">
                <a:extLst>
                  <a:ext uri="{FF2B5EF4-FFF2-40B4-BE49-F238E27FC236}">
                    <a16:creationId xmlns:a16="http://schemas.microsoft.com/office/drawing/2014/main" id="{E6AEEBD6-1D8C-43A1-B33D-061A15588DC5}"/>
                  </a:ext>
                </a:extLst>
              </p:cNvPr>
              <p:cNvSpPr txBox="1"/>
              <p:nvPr/>
            </p:nvSpPr>
            <p:spPr>
              <a:xfrm>
                <a:off x="7181577" y="4849137"/>
                <a:ext cx="1134649" cy="461666"/>
              </a:xfrm>
              <a:prstGeom prst="rect">
                <a:avLst/>
              </a:prstGeom>
              <a:noFill/>
            </p:spPr>
            <p:txBody>
              <a:bodyPr wrap="square" rtlCol="0">
                <a:spAutoFit/>
              </a:bodyPr>
              <a:lstStyle/>
              <a:p>
                <a:pPr algn="ctr"/>
                <a:r>
                  <a:rPr lang="en-US" altLang="zh-TW" sz="2400" dirty="0"/>
                  <a:t>Output</a:t>
                </a:r>
              </a:p>
            </p:txBody>
          </p:sp>
          <p:cxnSp>
            <p:nvCxnSpPr>
              <p:cNvPr id="30" name="直線單箭頭接點 24">
                <a:extLst>
                  <a:ext uri="{FF2B5EF4-FFF2-40B4-BE49-F238E27FC236}">
                    <a16:creationId xmlns:a16="http://schemas.microsoft.com/office/drawing/2014/main" id="{37C14C78-3091-4BF1-BAEE-282804F2DEE8}"/>
                  </a:ext>
                </a:extLst>
              </p:cNvPr>
              <p:cNvCxnSpPr/>
              <p:nvPr/>
            </p:nvCxnSpPr>
            <p:spPr>
              <a:xfrm>
                <a:off x="6433736"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25">
                <a:extLst>
                  <a:ext uri="{FF2B5EF4-FFF2-40B4-BE49-F238E27FC236}">
                    <a16:creationId xmlns:a16="http://schemas.microsoft.com/office/drawing/2014/main" id="{47D6F396-74BD-430E-A1CA-79409E97CADD}"/>
                  </a:ext>
                </a:extLst>
              </p:cNvPr>
              <p:cNvCxnSpPr/>
              <p:nvPr/>
            </p:nvCxnSpPr>
            <p:spPr>
              <a:xfrm>
                <a:off x="6543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6">
                <a:extLst>
                  <a:ext uri="{FF2B5EF4-FFF2-40B4-BE49-F238E27FC236}">
                    <a16:creationId xmlns:a16="http://schemas.microsoft.com/office/drawing/2014/main" id="{62B212D3-2CA3-47CA-A366-526600E08347}"/>
                  </a:ext>
                </a:extLst>
              </p:cNvPr>
              <p:cNvCxnSpPr/>
              <p:nvPr/>
            </p:nvCxnSpPr>
            <p:spPr>
              <a:xfrm>
                <a:off x="6409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5D0073C0-C876-4347-AB0E-4B34A72BC675}"/>
                  </a:ext>
                </a:extLst>
              </p:cNvPr>
              <p:cNvSpPr/>
              <p:nvPr/>
            </p:nvSpPr>
            <p:spPr>
              <a:xfrm>
                <a:off x="1389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0E6E13C4-A5F1-4E1F-8674-F4DBC783D758}"/>
                  </a:ext>
                </a:extLst>
              </p:cNvPr>
              <p:cNvSpPr/>
              <p:nvPr/>
            </p:nvSpPr>
            <p:spPr>
              <a:xfrm>
                <a:off x="1395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5" name="Object 12">
                <a:extLst>
                  <a:ext uri="{FF2B5EF4-FFF2-40B4-BE49-F238E27FC236}">
                    <a16:creationId xmlns:a16="http://schemas.microsoft.com/office/drawing/2014/main" id="{C61F9EE5-2DC7-4EAF-AF7F-8AA5402C00E8}"/>
                  </a:ext>
                </a:extLst>
              </p:cNvPr>
              <p:cNvGraphicFramePr>
                <a:graphicFrameLocks noChangeAspect="1"/>
              </p:cNvGraphicFramePr>
              <p:nvPr>
                <p:extLst>
                  <p:ext uri="{D42A27DB-BD31-4B8C-83A1-F6EECF244321}">
                    <p14:modId xmlns:p14="http://schemas.microsoft.com/office/powerpoint/2010/main" val="798309304"/>
                  </p:ext>
                </p:extLst>
              </p:nvPr>
            </p:nvGraphicFramePr>
            <p:xfrm>
              <a:off x="1408367" y="2304627"/>
              <a:ext cx="325438" cy="461962"/>
            </p:xfrm>
            <a:graphic>
              <a:graphicData uri="http://schemas.openxmlformats.org/presentationml/2006/ole">
                <mc:AlternateContent xmlns:mc="http://schemas.openxmlformats.org/markup-compatibility/2006">
                  <mc:Choice xmlns:v="urn:schemas-microsoft-com:vml" Requires="v">
                    <p:oleObj name="方程式" r:id="rId10" imgW="152280" imgH="215640" progId="Equation.3">
                      <p:embed/>
                    </p:oleObj>
                  </mc:Choice>
                  <mc:Fallback>
                    <p:oleObj name="方程式" r:id="rId10" imgW="152280" imgH="215640" progId="Equation.3">
                      <p:embed/>
                      <p:pic>
                        <p:nvPicPr>
                          <p:cNvPr id="30" name="Object 12">
                            <a:extLst>
                              <a:ext uri="{FF2B5EF4-FFF2-40B4-BE49-F238E27FC236}">
                                <a16:creationId xmlns:a16="http://schemas.microsoft.com/office/drawing/2014/main" id="{C61F9EE5-2DC7-4EAF-AF7F-8AA5402C00E8}"/>
                              </a:ext>
                            </a:extLst>
                          </p:cNvPr>
                          <p:cNvPicPr>
                            <a:picLocks noChangeAspect="1" noChangeArrowheads="1"/>
                          </p:cNvPicPr>
                          <p:nvPr/>
                        </p:nvPicPr>
                        <p:blipFill>
                          <a:blip r:embed="rId5"/>
                          <a:srcRect/>
                          <a:stretch>
                            <a:fillRect/>
                          </a:stretch>
                        </p:blipFill>
                        <p:spPr bwMode="auto">
                          <a:xfrm>
                            <a:off x="1408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12">
                <a:extLst>
                  <a:ext uri="{FF2B5EF4-FFF2-40B4-BE49-F238E27FC236}">
                    <a16:creationId xmlns:a16="http://schemas.microsoft.com/office/drawing/2014/main" id="{E7105FA9-D94E-49E4-8BE7-8427FA93DD1B}"/>
                  </a:ext>
                </a:extLst>
              </p:cNvPr>
              <p:cNvGraphicFramePr>
                <a:graphicFrameLocks noChangeAspect="1"/>
              </p:cNvGraphicFramePr>
              <p:nvPr>
                <p:extLst>
                  <p:ext uri="{D42A27DB-BD31-4B8C-83A1-F6EECF244321}">
                    <p14:modId xmlns:p14="http://schemas.microsoft.com/office/powerpoint/2010/main" val="475048929"/>
                  </p:ext>
                </p:extLst>
              </p:nvPr>
            </p:nvGraphicFramePr>
            <p:xfrm>
              <a:off x="1413663" y="2887356"/>
              <a:ext cx="352425" cy="461963"/>
            </p:xfrm>
            <a:graphic>
              <a:graphicData uri="http://schemas.openxmlformats.org/presentationml/2006/ole">
                <mc:AlternateContent xmlns:mc="http://schemas.openxmlformats.org/markup-compatibility/2006">
                  <mc:Choice xmlns:v="urn:schemas-microsoft-com:vml" Requires="v">
                    <p:oleObj name="方程式" r:id="rId11" imgW="164880" imgH="215640" progId="Equation.3">
                      <p:embed/>
                    </p:oleObj>
                  </mc:Choice>
                  <mc:Fallback>
                    <p:oleObj name="方程式" r:id="rId11" imgW="164880" imgH="215640" progId="Equation.3">
                      <p:embed/>
                      <p:pic>
                        <p:nvPicPr>
                          <p:cNvPr id="31" name="Object 12">
                            <a:extLst>
                              <a:ext uri="{FF2B5EF4-FFF2-40B4-BE49-F238E27FC236}">
                                <a16:creationId xmlns:a16="http://schemas.microsoft.com/office/drawing/2014/main" id="{E7105FA9-D94E-49E4-8BE7-8427FA93DD1B}"/>
                              </a:ext>
                            </a:extLst>
                          </p:cNvPr>
                          <p:cNvPicPr>
                            <a:picLocks noChangeAspect="1" noChangeArrowheads="1"/>
                          </p:cNvPicPr>
                          <p:nvPr/>
                        </p:nvPicPr>
                        <p:blipFill>
                          <a:blip r:embed="rId7"/>
                          <a:srcRect/>
                          <a:stretch>
                            <a:fillRect/>
                          </a:stretch>
                        </p:blipFill>
                        <p:spPr bwMode="auto">
                          <a:xfrm>
                            <a:off x="1413663" y="288735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7" name="群組 31">
                <a:extLst>
                  <a:ext uri="{FF2B5EF4-FFF2-40B4-BE49-F238E27FC236}">
                    <a16:creationId xmlns:a16="http://schemas.microsoft.com/office/drawing/2014/main" id="{559E2606-91EF-4EDB-B12D-F3296C528ADE}"/>
                  </a:ext>
                </a:extLst>
              </p:cNvPr>
              <p:cNvGrpSpPr/>
              <p:nvPr/>
            </p:nvGrpSpPr>
            <p:grpSpPr>
              <a:xfrm>
                <a:off x="2310412" y="2224872"/>
                <a:ext cx="1134648" cy="3062781"/>
                <a:chOff x="2310412" y="2224872"/>
                <a:chExt cx="1134648" cy="3062781"/>
              </a:xfrm>
            </p:grpSpPr>
            <p:sp>
              <p:nvSpPr>
                <p:cNvPr id="97" name="矩形 96">
                  <a:extLst>
                    <a:ext uri="{FF2B5EF4-FFF2-40B4-BE49-F238E27FC236}">
                      <a16:creationId xmlns:a16="http://schemas.microsoft.com/office/drawing/2014/main" id="{3364E751-1704-45DC-A2C4-E4FEA26A1CC6}"/>
                    </a:ext>
                  </a:extLst>
                </p:cNvPr>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8" name="文字方塊 33">
                  <a:extLst>
                    <a:ext uri="{FF2B5EF4-FFF2-40B4-BE49-F238E27FC236}">
                      <a16:creationId xmlns:a16="http://schemas.microsoft.com/office/drawing/2014/main" id="{4FF81FDC-38DF-48D1-B9BC-DB1B55FA4EBB}"/>
                    </a:ext>
                  </a:extLst>
                </p:cNvPr>
                <p:cNvSpPr txBox="1"/>
                <p:nvPr/>
              </p:nvSpPr>
              <p:spPr>
                <a:xfrm>
                  <a:off x="2310412" y="4825987"/>
                  <a:ext cx="1134648" cy="461666"/>
                </a:xfrm>
                <a:prstGeom prst="rect">
                  <a:avLst/>
                </a:prstGeom>
                <a:noFill/>
              </p:spPr>
              <p:txBody>
                <a:bodyPr wrap="square" rtlCol="0">
                  <a:spAutoFit/>
                </a:bodyPr>
                <a:lstStyle/>
                <a:p>
                  <a:pPr algn="ctr"/>
                  <a:r>
                    <a:rPr lang="en-US" altLang="zh-TW" sz="2400" dirty="0"/>
                    <a:t>Layer 1</a:t>
                  </a:r>
                  <a:endParaRPr lang="zh-TW" altLang="en-US" sz="2400" dirty="0"/>
                </a:p>
              </p:txBody>
            </p:sp>
            <p:sp>
              <p:nvSpPr>
                <p:cNvPr id="99" name="橢圓 34">
                  <a:extLst>
                    <a:ext uri="{FF2B5EF4-FFF2-40B4-BE49-F238E27FC236}">
                      <a16:creationId xmlns:a16="http://schemas.microsoft.com/office/drawing/2014/main" id="{965515DE-5C15-4CF1-AE3C-8920783A5900}"/>
                    </a:ext>
                  </a:extLst>
                </p:cNvPr>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0" name="橢圓 35">
                  <a:extLst>
                    <a:ext uri="{FF2B5EF4-FFF2-40B4-BE49-F238E27FC236}">
                      <a16:creationId xmlns:a16="http://schemas.microsoft.com/office/drawing/2014/main" id="{557BA11D-11C9-48B8-89FC-F0DC6D58951A}"/>
                    </a:ext>
                  </a:extLst>
                </p:cNvPr>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36">
                  <a:extLst>
                    <a:ext uri="{FF2B5EF4-FFF2-40B4-BE49-F238E27FC236}">
                      <a16:creationId xmlns:a16="http://schemas.microsoft.com/office/drawing/2014/main" id="{527898D2-0077-4C8D-AC29-7730C6E5FE32}"/>
                    </a:ext>
                  </a:extLst>
                </p:cNvPr>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文字方塊 37">
                  <a:extLst>
                    <a:ext uri="{FF2B5EF4-FFF2-40B4-BE49-F238E27FC236}">
                      <a16:creationId xmlns:a16="http://schemas.microsoft.com/office/drawing/2014/main" id="{7C144792-625C-4224-A2BF-A2597850C2B3}"/>
                    </a:ext>
                  </a:extLst>
                </p:cNvPr>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8" name="矩形 37">
                <a:extLst>
                  <a:ext uri="{FF2B5EF4-FFF2-40B4-BE49-F238E27FC236}">
                    <a16:creationId xmlns:a16="http://schemas.microsoft.com/office/drawing/2014/main" id="{2504DEB8-6B68-4BF1-81A6-4A4B3CF482AF}"/>
                  </a:ext>
                </a:extLst>
              </p:cNvPr>
              <p:cNvSpPr/>
              <p:nvPr/>
            </p:nvSpPr>
            <p:spPr>
              <a:xfrm>
                <a:off x="1399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39" name="文字方塊 40">
                <a:extLst>
                  <a:ext uri="{FF2B5EF4-FFF2-40B4-BE49-F238E27FC236}">
                    <a16:creationId xmlns:a16="http://schemas.microsoft.com/office/drawing/2014/main" id="{3674217D-04D0-44EB-9E6B-8335D142BCCF}"/>
                  </a:ext>
                </a:extLst>
              </p:cNvPr>
              <p:cNvSpPr txBox="1"/>
              <p:nvPr/>
            </p:nvSpPr>
            <p:spPr>
              <a:xfrm rot="5400000">
                <a:off x="1275307" y="365290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40" name="群組 41">
                <a:extLst>
                  <a:ext uri="{FF2B5EF4-FFF2-40B4-BE49-F238E27FC236}">
                    <a16:creationId xmlns:a16="http://schemas.microsoft.com/office/drawing/2014/main" id="{7F9A4878-A056-434E-9A15-F4D2FC01E5C6}"/>
                  </a:ext>
                </a:extLst>
              </p:cNvPr>
              <p:cNvGrpSpPr/>
              <p:nvPr/>
            </p:nvGrpSpPr>
            <p:grpSpPr>
              <a:xfrm>
                <a:off x="3654985" y="2208525"/>
                <a:ext cx="1134648" cy="3099580"/>
                <a:chOff x="3654985" y="2208525"/>
                <a:chExt cx="1134648" cy="3099580"/>
              </a:xfrm>
            </p:grpSpPr>
            <p:sp>
              <p:nvSpPr>
                <p:cNvPr id="91" name="矩形 90">
                  <a:extLst>
                    <a:ext uri="{FF2B5EF4-FFF2-40B4-BE49-F238E27FC236}">
                      <a16:creationId xmlns:a16="http://schemas.microsoft.com/office/drawing/2014/main" id="{F5C2CFE8-7841-4DB3-9D31-AAB86A5F5E71}"/>
                    </a:ext>
                  </a:extLst>
                </p:cNvPr>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2" name="文字方塊 43">
                  <a:extLst>
                    <a:ext uri="{FF2B5EF4-FFF2-40B4-BE49-F238E27FC236}">
                      <a16:creationId xmlns:a16="http://schemas.microsoft.com/office/drawing/2014/main" id="{C9518BE1-E7FB-4AF9-9600-7C19CA8716B2}"/>
                    </a:ext>
                  </a:extLst>
                </p:cNvPr>
                <p:cNvSpPr txBox="1"/>
                <p:nvPr/>
              </p:nvSpPr>
              <p:spPr>
                <a:xfrm>
                  <a:off x="3654985" y="4846439"/>
                  <a:ext cx="1134648" cy="461666"/>
                </a:xfrm>
                <a:prstGeom prst="rect">
                  <a:avLst/>
                </a:prstGeom>
                <a:noFill/>
              </p:spPr>
              <p:txBody>
                <a:bodyPr wrap="square" rtlCol="0">
                  <a:spAutoFit/>
                </a:bodyPr>
                <a:lstStyle/>
                <a:p>
                  <a:pPr algn="ctr"/>
                  <a:r>
                    <a:rPr lang="en-US" altLang="zh-TW" sz="2400" dirty="0"/>
                    <a:t>Layer 2</a:t>
                  </a:r>
                  <a:endParaRPr lang="zh-TW" altLang="en-US" sz="2400" dirty="0"/>
                </a:p>
              </p:txBody>
            </p:sp>
            <p:sp>
              <p:nvSpPr>
                <p:cNvPr id="93" name="橢圓 44">
                  <a:extLst>
                    <a:ext uri="{FF2B5EF4-FFF2-40B4-BE49-F238E27FC236}">
                      <a16:creationId xmlns:a16="http://schemas.microsoft.com/office/drawing/2014/main" id="{E8F60A68-20AD-4AEC-8802-BD7F58C69544}"/>
                    </a:ext>
                  </a:extLst>
                </p:cNvPr>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4" name="橢圓 45">
                  <a:extLst>
                    <a:ext uri="{FF2B5EF4-FFF2-40B4-BE49-F238E27FC236}">
                      <a16:creationId xmlns:a16="http://schemas.microsoft.com/office/drawing/2014/main" id="{9ADD7785-76FB-4A00-B3C0-9929F99B38FA}"/>
                    </a:ext>
                  </a:extLst>
                </p:cNvPr>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5" name="橢圓 46">
                  <a:extLst>
                    <a:ext uri="{FF2B5EF4-FFF2-40B4-BE49-F238E27FC236}">
                      <a16:creationId xmlns:a16="http://schemas.microsoft.com/office/drawing/2014/main" id="{5C65822B-A460-47B3-BD2E-0AA3DEBCF870}"/>
                    </a:ext>
                  </a:extLst>
                </p:cNvPr>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6" name="文字方塊 47">
                  <a:extLst>
                    <a:ext uri="{FF2B5EF4-FFF2-40B4-BE49-F238E27FC236}">
                      <a16:creationId xmlns:a16="http://schemas.microsoft.com/office/drawing/2014/main" id="{15111502-CB30-43C4-BBFC-CA7943B85911}"/>
                    </a:ext>
                  </a:extLst>
                </p:cNvPr>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41" name="群組 48">
                <a:extLst>
                  <a:ext uri="{FF2B5EF4-FFF2-40B4-BE49-F238E27FC236}">
                    <a16:creationId xmlns:a16="http://schemas.microsoft.com/office/drawing/2014/main" id="{6C06791D-2FCE-43EE-8C56-0F467161A1CF}"/>
                  </a:ext>
                </a:extLst>
              </p:cNvPr>
              <p:cNvGrpSpPr/>
              <p:nvPr/>
            </p:nvGrpSpPr>
            <p:grpSpPr>
              <a:xfrm>
                <a:off x="5842528" y="2216766"/>
                <a:ext cx="1134648" cy="3081437"/>
                <a:chOff x="5842528" y="2216766"/>
                <a:chExt cx="1134648" cy="3081437"/>
              </a:xfrm>
            </p:grpSpPr>
            <p:sp>
              <p:nvSpPr>
                <p:cNvPr id="85" name="矩形 84">
                  <a:extLst>
                    <a:ext uri="{FF2B5EF4-FFF2-40B4-BE49-F238E27FC236}">
                      <a16:creationId xmlns:a16="http://schemas.microsoft.com/office/drawing/2014/main" id="{A0246ADA-8F08-40C4-BD69-7F47C161DC97}"/>
                    </a:ext>
                  </a:extLst>
                </p:cNvPr>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6" name="文字方塊 50">
                  <a:extLst>
                    <a:ext uri="{FF2B5EF4-FFF2-40B4-BE49-F238E27FC236}">
                      <a16:creationId xmlns:a16="http://schemas.microsoft.com/office/drawing/2014/main" id="{2FA576AD-E0E8-4206-AABF-6DF54ED135F2}"/>
                    </a:ext>
                  </a:extLst>
                </p:cNvPr>
                <p:cNvSpPr txBox="1"/>
                <p:nvPr/>
              </p:nvSpPr>
              <p:spPr>
                <a:xfrm>
                  <a:off x="5842528" y="4836537"/>
                  <a:ext cx="1134648" cy="461666"/>
                </a:xfrm>
                <a:prstGeom prst="rect">
                  <a:avLst/>
                </a:prstGeom>
                <a:noFill/>
              </p:spPr>
              <p:txBody>
                <a:bodyPr wrap="square" rtlCol="0">
                  <a:spAutoFit/>
                </a:bodyPr>
                <a:lstStyle/>
                <a:p>
                  <a:pPr algn="ctr"/>
                  <a:r>
                    <a:rPr lang="en-US" altLang="zh-TW" sz="2400" dirty="0"/>
                    <a:t>Layer L</a:t>
                  </a:r>
                  <a:endParaRPr lang="zh-TW" altLang="en-US" sz="2400" dirty="0"/>
                </a:p>
              </p:txBody>
            </p:sp>
            <p:sp>
              <p:nvSpPr>
                <p:cNvPr id="87" name="橢圓 51">
                  <a:extLst>
                    <a:ext uri="{FF2B5EF4-FFF2-40B4-BE49-F238E27FC236}">
                      <a16:creationId xmlns:a16="http://schemas.microsoft.com/office/drawing/2014/main" id="{04F00731-3230-429E-9B58-664697D07804}"/>
                    </a:ext>
                  </a:extLst>
                </p:cNvPr>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橢圓 52">
                  <a:extLst>
                    <a:ext uri="{FF2B5EF4-FFF2-40B4-BE49-F238E27FC236}">
                      <a16:creationId xmlns:a16="http://schemas.microsoft.com/office/drawing/2014/main" id="{D02960D2-91F9-4955-91DF-652F689DD222}"/>
                    </a:ext>
                  </a:extLst>
                </p:cNvPr>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橢圓 53">
                  <a:extLst>
                    <a:ext uri="{FF2B5EF4-FFF2-40B4-BE49-F238E27FC236}">
                      <a16:creationId xmlns:a16="http://schemas.microsoft.com/office/drawing/2014/main" id="{40C3A760-D634-4814-8202-9821A06A9D16}"/>
                    </a:ext>
                  </a:extLst>
                </p:cNvPr>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0" name="文字方塊 54">
                  <a:extLst>
                    <a:ext uri="{FF2B5EF4-FFF2-40B4-BE49-F238E27FC236}">
                      <a16:creationId xmlns:a16="http://schemas.microsoft.com/office/drawing/2014/main" id="{A6022111-FD66-4563-BE9E-9C5090FB6731}"/>
                    </a:ext>
                  </a:extLst>
                </p:cNvPr>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42" name="文字方塊 55">
                <a:extLst>
                  <a:ext uri="{FF2B5EF4-FFF2-40B4-BE49-F238E27FC236}">
                    <a16:creationId xmlns:a16="http://schemas.microsoft.com/office/drawing/2014/main" id="{7C9EFC1E-BCB9-4B59-90E0-4C040310C721}"/>
                  </a:ext>
                </a:extLst>
              </p:cNvPr>
              <p:cNvSpPr txBox="1"/>
              <p:nvPr/>
            </p:nvSpPr>
            <p:spPr>
              <a:xfrm>
                <a:off x="4600123" y="21918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56">
                <a:extLst>
                  <a:ext uri="{FF2B5EF4-FFF2-40B4-BE49-F238E27FC236}">
                    <a16:creationId xmlns:a16="http://schemas.microsoft.com/office/drawing/2014/main" id="{05AB7272-F340-49BF-A0A4-CD068ECDE218}"/>
                  </a:ext>
                </a:extLst>
              </p:cNvPr>
              <p:cNvSpPr txBox="1"/>
              <p:nvPr/>
            </p:nvSpPr>
            <p:spPr>
              <a:xfrm>
                <a:off x="4607072" y="29528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4" name="文字方塊 57">
                <a:extLst>
                  <a:ext uri="{FF2B5EF4-FFF2-40B4-BE49-F238E27FC236}">
                    <a16:creationId xmlns:a16="http://schemas.microsoft.com/office/drawing/2014/main" id="{495BBBC1-D86F-4DE7-AE2F-70A7858DA52F}"/>
                  </a:ext>
                </a:extLst>
              </p:cNvPr>
              <p:cNvSpPr txBox="1"/>
              <p:nvPr/>
            </p:nvSpPr>
            <p:spPr>
              <a:xfrm>
                <a:off x="4636088" y="416818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45" name="群組 58">
                <a:extLst>
                  <a:ext uri="{FF2B5EF4-FFF2-40B4-BE49-F238E27FC236}">
                    <a16:creationId xmlns:a16="http://schemas.microsoft.com/office/drawing/2014/main" id="{459532D5-F444-4E7D-BFD5-3426D067E8BC}"/>
                  </a:ext>
                </a:extLst>
              </p:cNvPr>
              <p:cNvGrpSpPr/>
              <p:nvPr/>
            </p:nvGrpSpPr>
            <p:grpSpPr>
              <a:xfrm>
                <a:off x="3166542" y="2522953"/>
                <a:ext cx="753037" cy="2013721"/>
                <a:chOff x="3166542" y="2522953"/>
                <a:chExt cx="753037" cy="2013721"/>
              </a:xfrm>
            </p:grpSpPr>
            <p:cxnSp>
              <p:nvCxnSpPr>
                <p:cNvPr id="76" name="直線單箭頭接點 59">
                  <a:extLst>
                    <a:ext uri="{FF2B5EF4-FFF2-40B4-BE49-F238E27FC236}">
                      <a16:creationId xmlns:a16="http://schemas.microsoft.com/office/drawing/2014/main" id="{1AF44220-A52F-47C8-BCF1-028BF1C0FDCE}"/>
                    </a:ext>
                  </a:extLst>
                </p:cNvPr>
                <p:cNvCxnSpPr>
                  <a:stCxn id="99" idx="6"/>
                  <a:endCxn id="93"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60">
                  <a:extLst>
                    <a:ext uri="{FF2B5EF4-FFF2-40B4-BE49-F238E27FC236}">
                      <a16:creationId xmlns:a16="http://schemas.microsoft.com/office/drawing/2014/main" id="{D726A145-8B79-426A-A8DC-DE96EE211E4C}"/>
                    </a:ext>
                  </a:extLst>
                </p:cNvPr>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61">
                  <a:extLst>
                    <a:ext uri="{FF2B5EF4-FFF2-40B4-BE49-F238E27FC236}">
                      <a16:creationId xmlns:a16="http://schemas.microsoft.com/office/drawing/2014/main" id="{74A6478A-FCBE-411A-A928-8B82532B0AB6}"/>
                    </a:ext>
                  </a:extLst>
                </p:cNvPr>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62">
                  <a:extLst>
                    <a:ext uri="{FF2B5EF4-FFF2-40B4-BE49-F238E27FC236}">
                      <a16:creationId xmlns:a16="http://schemas.microsoft.com/office/drawing/2014/main" id="{BF75E072-F5FA-4BEF-A37F-685E352C3B3B}"/>
                    </a:ext>
                  </a:extLst>
                </p:cNvPr>
                <p:cNvCxnSpPr>
                  <a:stCxn id="100" idx="6"/>
                  <a:endCxn id="93"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63">
                  <a:extLst>
                    <a:ext uri="{FF2B5EF4-FFF2-40B4-BE49-F238E27FC236}">
                      <a16:creationId xmlns:a16="http://schemas.microsoft.com/office/drawing/2014/main" id="{D66FBF86-4648-41C0-88A5-93961D91329F}"/>
                    </a:ext>
                  </a:extLst>
                </p:cNvPr>
                <p:cNvCxnSpPr>
                  <a:stCxn id="99" idx="6"/>
                  <a:endCxn id="94"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64">
                  <a:extLst>
                    <a:ext uri="{FF2B5EF4-FFF2-40B4-BE49-F238E27FC236}">
                      <a16:creationId xmlns:a16="http://schemas.microsoft.com/office/drawing/2014/main" id="{92B171DB-14FD-4E91-A7E5-3C01FF06FF42}"/>
                    </a:ext>
                  </a:extLst>
                </p:cNvPr>
                <p:cNvCxnSpPr>
                  <a:stCxn id="99" idx="6"/>
                  <a:endCxn id="95"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65">
                  <a:extLst>
                    <a:ext uri="{FF2B5EF4-FFF2-40B4-BE49-F238E27FC236}">
                      <a16:creationId xmlns:a16="http://schemas.microsoft.com/office/drawing/2014/main" id="{62F11859-54C1-4BA3-B70D-D268031D0FD8}"/>
                    </a:ext>
                  </a:extLst>
                </p:cNvPr>
                <p:cNvCxnSpPr>
                  <a:stCxn id="100" idx="6"/>
                  <a:endCxn id="95"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66">
                  <a:extLst>
                    <a:ext uri="{FF2B5EF4-FFF2-40B4-BE49-F238E27FC236}">
                      <a16:creationId xmlns:a16="http://schemas.microsoft.com/office/drawing/2014/main" id="{DFA008FD-2268-4CD5-A460-BD228833B6EA}"/>
                    </a:ext>
                  </a:extLst>
                </p:cNvPr>
                <p:cNvCxnSpPr>
                  <a:stCxn id="101" idx="6"/>
                  <a:endCxn id="93"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67">
                  <a:extLst>
                    <a:ext uri="{FF2B5EF4-FFF2-40B4-BE49-F238E27FC236}">
                      <a16:creationId xmlns:a16="http://schemas.microsoft.com/office/drawing/2014/main" id="{B72D0C0A-D81F-4BBA-ABE4-880567E978B0}"/>
                    </a:ext>
                  </a:extLst>
                </p:cNvPr>
                <p:cNvCxnSpPr>
                  <a:stCxn id="101" idx="6"/>
                  <a:endCxn id="94"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直線單箭頭接點 68">
                <a:extLst>
                  <a:ext uri="{FF2B5EF4-FFF2-40B4-BE49-F238E27FC236}">
                    <a16:creationId xmlns:a16="http://schemas.microsoft.com/office/drawing/2014/main" id="{A8F03A83-F38B-4019-8B52-FAC66DE1C659}"/>
                  </a:ext>
                </a:extLst>
              </p:cNvPr>
              <p:cNvCxnSpPr>
                <a:endCxn id="99" idx="2"/>
              </p:cNvCxnSpPr>
              <p:nvPr/>
            </p:nvCxnSpPr>
            <p:spPr>
              <a:xfrm flipV="1">
                <a:off x="1742275" y="252295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69">
                <a:extLst>
                  <a:ext uri="{FF2B5EF4-FFF2-40B4-BE49-F238E27FC236}">
                    <a16:creationId xmlns:a16="http://schemas.microsoft.com/office/drawing/2014/main" id="{A7F0F805-934C-4F08-AEBA-DBCBDAFBAB1C}"/>
                  </a:ext>
                </a:extLst>
              </p:cNvPr>
              <p:cNvCxnSpPr>
                <a:stCxn id="34" idx="3"/>
                <a:endCxn id="100" idx="2"/>
              </p:cNvCxnSpPr>
              <p:nvPr/>
            </p:nvCxnSpPr>
            <p:spPr>
              <a:xfrm>
                <a:off x="1738568"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70">
                <a:extLst>
                  <a:ext uri="{FF2B5EF4-FFF2-40B4-BE49-F238E27FC236}">
                    <a16:creationId xmlns:a16="http://schemas.microsoft.com/office/drawing/2014/main" id="{A821AC68-9D5C-44AA-BE93-0F9530D40549}"/>
                  </a:ext>
                </a:extLst>
              </p:cNvPr>
              <p:cNvCxnSpPr>
                <a:stCxn id="34" idx="3"/>
                <a:endCxn id="101" idx="2"/>
              </p:cNvCxnSpPr>
              <p:nvPr/>
            </p:nvCxnSpPr>
            <p:spPr>
              <a:xfrm>
                <a:off x="1738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71">
                <a:extLst>
                  <a:ext uri="{FF2B5EF4-FFF2-40B4-BE49-F238E27FC236}">
                    <a16:creationId xmlns:a16="http://schemas.microsoft.com/office/drawing/2014/main" id="{9841EF9D-3EAB-46E1-BB93-C5C5424062D6}"/>
                  </a:ext>
                </a:extLst>
              </p:cNvPr>
              <p:cNvCxnSpPr>
                <a:stCxn id="36" idx="3"/>
                <a:endCxn id="99" idx="2"/>
              </p:cNvCxnSpPr>
              <p:nvPr/>
            </p:nvCxnSpPr>
            <p:spPr>
              <a:xfrm flipV="1">
                <a:off x="1766088"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72">
                <a:extLst>
                  <a:ext uri="{FF2B5EF4-FFF2-40B4-BE49-F238E27FC236}">
                    <a16:creationId xmlns:a16="http://schemas.microsoft.com/office/drawing/2014/main" id="{57EC4235-8121-4863-A146-4335BADFA306}"/>
                  </a:ext>
                </a:extLst>
              </p:cNvPr>
              <p:cNvCxnSpPr>
                <a:stCxn id="33" idx="3"/>
                <a:endCxn id="100" idx="2"/>
              </p:cNvCxnSpPr>
              <p:nvPr/>
            </p:nvCxnSpPr>
            <p:spPr>
              <a:xfrm>
                <a:off x="1732750" y="314165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73">
                <a:extLst>
                  <a:ext uri="{FF2B5EF4-FFF2-40B4-BE49-F238E27FC236}">
                    <a16:creationId xmlns:a16="http://schemas.microsoft.com/office/drawing/2014/main" id="{F68268B5-045C-40D6-A06A-BFC5B4E20593}"/>
                  </a:ext>
                </a:extLst>
              </p:cNvPr>
              <p:cNvCxnSpPr>
                <a:stCxn id="33" idx="3"/>
                <a:endCxn id="101" idx="2"/>
              </p:cNvCxnSpPr>
              <p:nvPr/>
            </p:nvCxnSpPr>
            <p:spPr>
              <a:xfrm>
                <a:off x="1732750" y="314165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74">
                <a:extLst>
                  <a:ext uri="{FF2B5EF4-FFF2-40B4-BE49-F238E27FC236}">
                    <a16:creationId xmlns:a16="http://schemas.microsoft.com/office/drawing/2014/main" id="{F9F78C2A-C7E7-4B41-9767-D15F9F674C7F}"/>
                  </a:ext>
                </a:extLst>
              </p:cNvPr>
              <p:cNvCxnSpPr>
                <a:cxnSpLocks/>
                <a:endCxn id="99" idx="2"/>
              </p:cNvCxnSpPr>
              <p:nvPr/>
            </p:nvCxnSpPr>
            <p:spPr>
              <a:xfrm flipV="1">
                <a:off x="1804247" y="252295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75">
                <a:extLst>
                  <a:ext uri="{FF2B5EF4-FFF2-40B4-BE49-F238E27FC236}">
                    <a16:creationId xmlns:a16="http://schemas.microsoft.com/office/drawing/2014/main" id="{1145219E-8C52-4564-81C6-41795C4EE240}"/>
                  </a:ext>
                </a:extLst>
              </p:cNvPr>
              <p:cNvCxnSpPr>
                <a:cxnSpLocks/>
                <a:endCxn id="100" idx="2"/>
              </p:cNvCxnSpPr>
              <p:nvPr/>
            </p:nvCxnSpPr>
            <p:spPr>
              <a:xfrm flipV="1">
                <a:off x="1777878"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76">
                <a:extLst>
                  <a:ext uri="{FF2B5EF4-FFF2-40B4-BE49-F238E27FC236}">
                    <a16:creationId xmlns:a16="http://schemas.microsoft.com/office/drawing/2014/main" id="{25C40688-C61A-4EBB-9D48-2F6622B7ED67}"/>
                  </a:ext>
                </a:extLst>
              </p:cNvPr>
              <p:cNvCxnSpPr>
                <a:cxnSpLocks/>
                <a:endCxn id="101" idx="2"/>
              </p:cNvCxnSpPr>
              <p:nvPr/>
            </p:nvCxnSpPr>
            <p:spPr>
              <a:xfrm>
                <a:off x="1777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群組 77">
                <a:extLst>
                  <a:ext uri="{FF2B5EF4-FFF2-40B4-BE49-F238E27FC236}">
                    <a16:creationId xmlns:a16="http://schemas.microsoft.com/office/drawing/2014/main" id="{0940CE6D-FABB-417E-BC6F-8F886D86652A}"/>
                  </a:ext>
                </a:extLst>
              </p:cNvPr>
              <p:cNvGrpSpPr/>
              <p:nvPr/>
            </p:nvGrpSpPr>
            <p:grpSpPr>
              <a:xfrm>
                <a:off x="5357094" y="2515814"/>
                <a:ext cx="753037" cy="2013721"/>
                <a:chOff x="5357094" y="2515814"/>
                <a:chExt cx="753037" cy="2013721"/>
              </a:xfrm>
            </p:grpSpPr>
            <p:cxnSp>
              <p:nvCxnSpPr>
                <p:cNvPr id="67" name="直線單箭頭接點 78">
                  <a:extLst>
                    <a:ext uri="{FF2B5EF4-FFF2-40B4-BE49-F238E27FC236}">
                      <a16:creationId xmlns:a16="http://schemas.microsoft.com/office/drawing/2014/main" id="{0FAB835C-3F46-4AC4-8D18-9277CC25A9AF}"/>
                    </a:ext>
                  </a:extLst>
                </p:cNvPr>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79">
                  <a:extLst>
                    <a:ext uri="{FF2B5EF4-FFF2-40B4-BE49-F238E27FC236}">
                      <a16:creationId xmlns:a16="http://schemas.microsoft.com/office/drawing/2014/main" id="{9CA21341-605D-42A0-95B5-00C17B4638C7}"/>
                    </a:ext>
                  </a:extLst>
                </p:cNvPr>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80">
                  <a:extLst>
                    <a:ext uri="{FF2B5EF4-FFF2-40B4-BE49-F238E27FC236}">
                      <a16:creationId xmlns:a16="http://schemas.microsoft.com/office/drawing/2014/main" id="{01224A1E-FAF6-4279-881E-9334A90B00C4}"/>
                    </a:ext>
                  </a:extLst>
                </p:cNvPr>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81">
                  <a:extLst>
                    <a:ext uri="{FF2B5EF4-FFF2-40B4-BE49-F238E27FC236}">
                      <a16:creationId xmlns:a16="http://schemas.microsoft.com/office/drawing/2014/main" id="{2A645B77-18AA-4127-9557-2B5B11092447}"/>
                    </a:ext>
                  </a:extLst>
                </p:cNvPr>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82">
                  <a:extLst>
                    <a:ext uri="{FF2B5EF4-FFF2-40B4-BE49-F238E27FC236}">
                      <a16:creationId xmlns:a16="http://schemas.microsoft.com/office/drawing/2014/main" id="{3A7C7BE2-D9AE-4E66-8D18-E939A5367AF0}"/>
                    </a:ext>
                  </a:extLst>
                </p:cNvPr>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83">
                  <a:extLst>
                    <a:ext uri="{FF2B5EF4-FFF2-40B4-BE49-F238E27FC236}">
                      <a16:creationId xmlns:a16="http://schemas.microsoft.com/office/drawing/2014/main" id="{D097C0C8-936D-483A-8128-EBE7E5B1F98D}"/>
                    </a:ext>
                  </a:extLst>
                </p:cNvPr>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84">
                  <a:extLst>
                    <a:ext uri="{FF2B5EF4-FFF2-40B4-BE49-F238E27FC236}">
                      <a16:creationId xmlns:a16="http://schemas.microsoft.com/office/drawing/2014/main" id="{952CA9E5-1E4F-4E5E-900F-F91999FA786A}"/>
                    </a:ext>
                  </a:extLst>
                </p:cNvPr>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85">
                  <a:extLst>
                    <a:ext uri="{FF2B5EF4-FFF2-40B4-BE49-F238E27FC236}">
                      <a16:creationId xmlns:a16="http://schemas.microsoft.com/office/drawing/2014/main" id="{40FB1682-C747-4DD3-90F2-F0C51B04DD94}"/>
                    </a:ext>
                  </a:extLst>
                </p:cNvPr>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86">
                  <a:extLst>
                    <a:ext uri="{FF2B5EF4-FFF2-40B4-BE49-F238E27FC236}">
                      <a16:creationId xmlns:a16="http://schemas.microsoft.com/office/drawing/2014/main" id="{56B95FC1-1DAD-423D-BEA9-800504C66B1D}"/>
                    </a:ext>
                  </a:extLst>
                </p:cNvPr>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文字方塊 87">
                <a:extLst>
                  <a:ext uri="{FF2B5EF4-FFF2-40B4-BE49-F238E27FC236}">
                    <a16:creationId xmlns:a16="http://schemas.microsoft.com/office/drawing/2014/main" id="{4D2A87BC-57EC-471B-A786-01AC1C81CC60}"/>
                  </a:ext>
                </a:extLst>
              </p:cNvPr>
              <p:cNvSpPr txBox="1"/>
              <p:nvPr/>
            </p:nvSpPr>
            <p:spPr>
              <a:xfrm>
                <a:off x="7339971" y="3407164"/>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57" name="群組 88">
                <a:extLst>
                  <a:ext uri="{FF2B5EF4-FFF2-40B4-BE49-F238E27FC236}">
                    <a16:creationId xmlns:a16="http://schemas.microsoft.com/office/drawing/2014/main" id="{6DBDA787-7BE8-4B68-AEF9-FD0A6A755571}"/>
                  </a:ext>
                </a:extLst>
              </p:cNvPr>
              <p:cNvGrpSpPr/>
              <p:nvPr/>
            </p:nvGrpSpPr>
            <p:grpSpPr>
              <a:xfrm>
                <a:off x="7463186" y="2236827"/>
                <a:ext cx="642352" cy="2642877"/>
                <a:chOff x="7142066" y="1987121"/>
                <a:chExt cx="642352" cy="2642877"/>
              </a:xfrm>
            </p:grpSpPr>
            <p:sp>
              <p:nvSpPr>
                <p:cNvPr id="62" name="矩形 61">
                  <a:extLst>
                    <a:ext uri="{FF2B5EF4-FFF2-40B4-BE49-F238E27FC236}">
                      <a16:creationId xmlns:a16="http://schemas.microsoft.com/office/drawing/2014/main" id="{F7708CEC-81ED-4614-94C2-93AF75546D08}"/>
                    </a:ext>
                  </a:extLst>
                </p:cNvPr>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3" name="文字方塊 90">
                  <a:extLst>
                    <a:ext uri="{FF2B5EF4-FFF2-40B4-BE49-F238E27FC236}">
                      <a16:creationId xmlns:a16="http://schemas.microsoft.com/office/drawing/2014/main" id="{B66BB3A0-D8EE-42E7-8845-D10F6856CA98}"/>
                    </a:ext>
                  </a:extLst>
                </p:cNvPr>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4" name="文字方塊 91">
                  <a:extLst>
                    <a:ext uri="{FF2B5EF4-FFF2-40B4-BE49-F238E27FC236}">
                      <a16:creationId xmlns:a16="http://schemas.microsoft.com/office/drawing/2014/main" id="{356CC6D5-1A43-45CC-A794-4F92F7E076EB}"/>
                    </a:ext>
                  </a:extLst>
                </p:cNvPr>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65" name="文字方塊 92">
                  <a:extLst>
                    <a:ext uri="{FF2B5EF4-FFF2-40B4-BE49-F238E27FC236}">
                      <a16:creationId xmlns:a16="http://schemas.microsoft.com/office/drawing/2014/main" id="{B8E1B168-0962-4A5B-8EE1-CE08C268DA01}"/>
                    </a:ext>
                  </a:extLst>
                </p:cNvPr>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66" name="文字方塊 93">
                  <a:extLst>
                    <a:ext uri="{FF2B5EF4-FFF2-40B4-BE49-F238E27FC236}">
                      <a16:creationId xmlns:a16="http://schemas.microsoft.com/office/drawing/2014/main" id="{E1A1469B-23C1-4DDE-8523-C4262024D5C0}"/>
                    </a:ext>
                  </a:extLst>
                </p:cNvPr>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58" name="文字方塊 94">
                <a:extLst>
                  <a:ext uri="{FF2B5EF4-FFF2-40B4-BE49-F238E27FC236}">
                    <a16:creationId xmlns:a16="http://schemas.microsoft.com/office/drawing/2014/main" id="{03824E81-C418-47D7-A5A9-AAE101ADF9FE}"/>
                  </a:ext>
                </a:extLst>
              </p:cNvPr>
              <p:cNvSpPr txBox="1"/>
              <p:nvPr/>
            </p:nvSpPr>
            <p:spPr>
              <a:xfrm>
                <a:off x="8134387" y="2307583"/>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59" name="文字方塊 95">
                <a:extLst>
                  <a:ext uri="{FF2B5EF4-FFF2-40B4-BE49-F238E27FC236}">
                    <a16:creationId xmlns:a16="http://schemas.microsoft.com/office/drawing/2014/main" id="{2BB62D74-198A-409E-B0BE-D8AACB477189}"/>
                  </a:ext>
                </a:extLst>
              </p:cNvPr>
              <p:cNvSpPr txBox="1"/>
              <p:nvPr/>
            </p:nvSpPr>
            <p:spPr>
              <a:xfrm>
                <a:off x="8141696" y="3088865"/>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60" name="文字方塊 96">
                <a:extLst>
                  <a:ext uri="{FF2B5EF4-FFF2-40B4-BE49-F238E27FC236}">
                    <a16:creationId xmlns:a16="http://schemas.microsoft.com/office/drawing/2014/main" id="{C2B48C8F-CA8B-4BB5-94DE-17DBC38113DE}"/>
                  </a:ext>
                </a:extLst>
              </p:cNvPr>
              <p:cNvSpPr txBox="1"/>
              <p:nvPr/>
            </p:nvSpPr>
            <p:spPr>
              <a:xfrm>
                <a:off x="8141696" y="4362834"/>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61" name="文字方塊 97">
                <a:extLst>
                  <a:ext uri="{FF2B5EF4-FFF2-40B4-BE49-F238E27FC236}">
                    <a16:creationId xmlns:a16="http://schemas.microsoft.com/office/drawing/2014/main" id="{F8A941AE-347B-4A02-B14A-6A0254ED21A6}"/>
                  </a:ext>
                </a:extLst>
              </p:cNvPr>
              <p:cNvSpPr txBox="1"/>
              <p:nvPr/>
            </p:nvSpPr>
            <p:spPr>
              <a:xfrm rot="5400000">
                <a:off x="8274391" y="3745631"/>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aphicFrame>
          <p:nvGraphicFramePr>
            <p:cNvPr id="26" name="Object 12">
              <a:extLst>
                <a:ext uri="{FF2B5EF4-FFF2-40B4-BE49-F238E27FC236}">
                  <a16:creationId xmlns:a16="http://schemas.microsoft.com/office/drawing/2014/main" id="{8190D063-76D3-4F06-9D8E-2D83DDC9B92E}"/>
                </a:ext>
              </a:extLst>
            </p:cNvPr>
            <p:cNvGraphicFramePr>
              <a:graphicFrameLocks noChangeAspect="1"/>
            </p:cNvGraphicFramePr>
            <p:nvPr>
              <p:extLst>
                <p:ext uri="{D42A27DB-BD31-4B8C-83A1-F6EECF244321}">
                  <p14:modId xmlns:p14="http://schemas.microsoft.com/office/powerpoint/2010/main" val="2421946753"/>
                </p:ext>
              </p:extLst>
            </p:nvPr>
          </p:nvGraphicFramePr>
          <p:xfrm>
            <a:off x="5168618" y="5610891"/>
            <a:ext cx="544512" cy="488950"/>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100" name="Object 12">
                          <a:extLst>
                            <a:ext uri="{FF2B5EF4-FFF2-40B4-BE49-F238E27FC236}">
                              <a16:creationId xmlns:a16="http://schemas.microsoft.com/office/drawing/2014/main" id="{8190D063-76D3-4F06-9D8E-2D83DDC9B92E}"/>
                            </a:ext>
                          </a:extLst>
                        </p:cNvPr>
                        <p:cNvPicPr>
                          <a:picLocks noChangeAspect="1" noChangeArrowheads="1"/>
                        </p:cNvPicPr>
                        <p:nvPr/>
                      </p:nvPicPr>
                      <p:blipFill>
                        <a:blip r:embed="rId9"/>
                        <a:srcRect/>
                        <a:stretch>
                          <a:fillRect/>
                        </a:stretch>
                      </p:blipFill>
                      <p:spPr bwMode="auto">
                        <a:xfrm>
                          <a:off x="5168618" y="5610891"/>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3" name="群組 103">
            <a:extLst>
              <a:ext uri="{FF2B5EF4-FFF2-40B4-BE49-F238E27FC236}">
                <a16:creationId xmlns:a16="http://schemas.microsoft.com/office/drawing/2014/main" id="{EE670082-7809-4DFA-8667-1654F7C469D9}"/>
              </a:ext>
            </a:extLst>
          </p:cNvPr>
          <p:cNvGrpSpPr/>
          <p:nvPr/>
        </p:nvGrpSpPr>
        <p:grpSpPr>
          <a:xfrm>
            <a:off x="5919599" y="1104192"/>
            <a:ext cx="642352" cy="2642877"/>
            <a:chOff x="7142066" y="1987121"/>
            <a:chExt cx="642352" cy="2642877"/>
          </a:xfrm>
        </p:grpSpPr>
        <p:sp>
          <p:nvSpPr>
            <p:cNvPr id="104" name="矩形 103">
              <a:extLst>
                <a:ext uri="{FF2B5EF4-FFF2-40B4-BE49-F238E27FC236}">
                  <a16:creationId xmlns:a16="http://schemas.microsoft.com/office/drawing/2014/main" id="{2DEE45FB-E4B4-4719-A719-A234968076DF}"/>
                </a:ext>
              </a:extLst>
            </p:cNvPr>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5" name="文字方塊 105">
              <a:extLst>
                <a:ext uri="{FF2B5EF4-FFF2-40B4-BE49-F238E27FC236}">
                  <a16:creationId xmlns:a16="http://schemas.microsoft.com/office/drawing/2014/main" id="{F72EEA6B-FDFE-42A2-A1DA-2F92B0245A52}"/>
                </a:ext>
              </a:extLst>
            </p:cNvPr>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6" name="文字方塊 106">
              <a:extLst>
                <a:ext uri="{FF2B5EF4-FFF2-40B4-BE49-F238E27FC236}">
                  <a16:creationId xmlns:a16="http://schemas.microsoft.com/office/drawing/2014/main" id="{3ADDAD96-7318-4D27-802C-B30730195092}"/>
                </a:ext>
              </a:extLst>
            </p:cNvPr>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07" name="文字方塊 107">
              <a:extLst>
                <a:ext uri="{FF2B5EF4-FFF2-40B4-BE49-F238E27FC236}">
                  <a16:creationId xmlns:a16="http://schemas.microsoft.com/office/drawing/2014/main" id="{7E952878-86D4-4C5D-A12F-F205D7EF6C19}"/>
                </a:ext>
              </a:extLst>
            </p:cNvPr>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08" name="文字方塊 108">
              <a:extLst>
                <a:ext uri="{FF2B5EF4-FFF2-40B4-BE49-F238E27FC236}">
                  <a16:creationId xmlns:a16="http://schemas.microsoft.com/office/drawing/2014/main" id="{ECF74B76-66F2-46F6-9FDA-E05D7E971603}"/>
                </a:ext>
              </a:extLst>
            </p:cNvPr>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109" name="文字方塊 109">
            <a:extLst>
              <a:ext uri="{FF2B5EF4-FFF2-40B4-BE49-F238E27FC236}">
                <a16:creationId xmlns:a16="http://schemas.microsoft.com/office/drawing/2014/main" id="{F9168C93-9977-4B3D-9DFE-890155F67FB6}"/>
              </a:ext>
            </a:extLst>
          </p:cNvPr>
          <p:cNvSpPr txBox="1"/>
          <p:nvPr/>
        </p:nvSpPr>
        <p:spPr>
          <a:xfrm>
            <a:off x="6788719" y="1165747"/>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110" name="文字方塊 110">
            <a:extLst>
              <a:ext uri="{FF2B5EF4-FFF2-40B4-BE49-F238E27FC236}">
                <a16:creationId xmlns:a16="http://schemas.microsoft.com/office/drawing/2014/main" id="{C68753F3-3B4E-4EDD-84DF-64EF01ADD57F}"/>
              </a:ext>
            </a:extLst>
          </p:cNvPr>
          <p:cNvSpPr txBox="1"/>
          <p:nvPr/>
        </p:nvSpPr>
        <p:spPr>
          <a:xfrm>
            <a:off x="6796028" y="1947029"/>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111" name="文字方塊 111">
            <a:extLst>
              <a:ext uri="{FF2B5EF4-FFF2-40B4-BE49-F238E27FC236}">
                <a16:creationId xmlns:a16="http://schemas.microsoft.com/office/drawing/2014/main" id="{42CE5213-95B8-4DB2-851D-5A66EEBB8968}"/>
              </a:ext>
            </a:extLst>
          </p:cNvPr>
          <p:cNvSpPr txBox="1"/>
          <p:nvPr/>
        </p:nvSpPr>
        <p:spPr>
          <a:xfrm>
            <a:off x="6796028" y="3220998"/>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112" name="文字方塊 112">
            <a:extLst>
              <a:ext uri="{FF2B5EF4-FFF2-40B4-BE49-F238E27FC236}">
                <a16:creationId xmlns:a16="http://schemas.microsoft.com/office/drawing/2014/main" id="{DB418790-FDA2-47E6-9E97-1EED89DF5DBD}"/>
              </a:ext>
            </a:extLst>
          </p:cNvPr>
          <p:cNvSpPr txBox="1"/>
          <p:nvPr/>
        </p:nvSpPr>
        <p:spPr>
          <a:xfrm rot="5400000">
            <a:off x="6928723" y="260379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3" name="矩形 112">
            <a:extLst>
              <a:ext uri="{FF2B5EF4-FFF2-40B4-BE49-F238E27FC236}">
                <a16:creationId xmlns:a16="http://schemas.microsoft.com/office/drawing/2014/main" id="{647BCC3B-695C-48B3-BC55-F41EC277DDBD}"/>
              </a:ext>
            </a:extLst>
          </p:cNvPr>
          <p:cNvSpPr/>
          <p:nvPr/>
        </p:nvSpPr>
        <p:spPr>
          <a:xfrm>
            <a:off x="5856302" y="1226656"/>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114" name="矩形 113">
            <a:extLst>
              <a:ext uri="{FF2B5EF4-FFF2-40B4-BE49-F238E27FC236}">
                <a16:creationId xmlns:a16="http://schemas.microsoft.com/office/drawing/2014/main" id="{A4962DF4-2292-4732-8332-61BFBB2E6D62}"/>
              </a:ext>
            </a:extLst>
          </p:cNvPr>
          <p:cNvSpPr/>
          <p:nvPr/>
        </p:nvSpPr>
        <p:spPr>
          <a:xfrm>
            <a:off x="5856302" y="1951061"/>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115" name="矩形 114">
            <a:extLst>
              <a:ext uri="{FF2B5EF4-FFF2-40B4-BE49-F238E27FC236}">
                <a16:creationId xmlns:a16="http://schemas.microsoft.com/office/drawing/2014/main" id="{DD2DE1E1-833F-49F0-A0DD-20EF46C86480}"/>
              </a:ext>
            </a:extLst>
          </p:cNvPr>
          <p:cNvSpPr/>
          <p:nvPr/>
        </p:nvSpPr>
        <p:spPr>
          <a:xfrm>
            <a:off x="5837455" y="3220323"/>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116" name="矩形 115">
            <a:extLst>
              <a:ext uri="{FF2B5EF4-FFF2-40B4-BE49-F238E27FC236}">
                <a16:creationId xmlns:a16="http://schemas.microsoft.com/office/drawing/2014/main" id="{EFAB7929-FC41-4B36-B1C4-3E6B8DA07A3C}"/>
              </a:ext>
            </a:extLst>
          </p:cNvPr>
          <p:cNvSpPr/>
          <p:nvPr/>
        </p:nvSpPr>
        <p:spPr>
          <a:xfrm>
            <a:off x="7051741" y="2363536"/>
            <a:ext cx="1871194" cy="5097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Output: “2”</a:t>
            </a:r>
            <a:endParaRPr lang="zh-TW" altLang="en-US" sz="2800" dirty="0"/>
          </a:p>
        </p:txBody>
      </p:sp>
    </p:spTree>
    <p:extLst>
      <p:ext uri="{BB962C8B-B14F-4D97-AF65-F5344CB8AC3E}">
        <p14:creationId xmlns:p14="http://schemas.microsoft.com/office/powerpoint/2010/main" val="149511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animBg="1"/>
      <p:bldP spid="15" grpId="0" animBg="1"/>
      <p:bldP spid="17" grpId="0"/>
      <p:bldP spid="18" grpId="0" animBg="1"/>
      <p:bldP spid="19" grpId="0" animBg="1"/>
      <p:bldP spid="20" grpId="0" animBg="1"/>
      <p:bldP spid="21" grpId="0"/>
      <p:bldP spid="109" grpId="0" animBg="1"/>
      <p:bldP spid="110" grpId="0" animBg="1"/>
      <p:bldP spid="111" grpId="0" animBg="1"/>
      <p:bldP spid="112" grpId="0"/>
      <p:bldP spid="113" grpId="0" animBg="1"/>
      <p:bldP spid="114" grpId="0" animBg="1"/>
      <p:bldP spid="115" grpId="0" animBg="1"/>
      <p:bldP spid="1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神经网络</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69</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3"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5"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6" name="群組 83"/>
          <p:cNvGrpSpPr/>
          <p:nvPr/>
        </p:nvGrpSpPr>
        <p:grpSpPr>
          <a:xfrm>
            <a:off x="1108899" y="2172641"/>
            <a:ext cx="1588876" cy="1638300"/>
            <a:chOff x="1013669" y="3459098"/>
            <a:chExt cx="1588876" cy="1638300"/>
          </a:xfrm>
        </p:grpSpPr>
        <p:cxnSp>
          <p:nvCxnSpPr>
            <p:cNvPr id="17"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群組 82"/>
            <p:cNvGrpSpPr/>
            <p:nvPr/>
          </p:nvGrpSpPr>
          <p:grpSpPr>
            <a:xfrm>
              <a:off x="1025705" y="3459098"/>
              <a:ext cx="1576840" cy="1638300"/>
              <a:chOff x="1025705" y="3459098"/>
              <a:chExt cx="1576840" cy="1638300"/>
            </a:xfrm>
          </p:grpSpPr>
          <p:cxnSp>
            <p:nvCxnSpPr>
              <p:cNvPr id="19"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 name="群組 84"/>
          <p:cNvGrpSpPr/>
          <p:nvPr/>
        </p:nvGrpSpPr>
        <p:grpSpPr>
          <a:xfrm>
            <a:off x="3327206" y="2157954"/>
            <a:ext cx="1588876" cy="1638300"/>
            <a:chOff x="1013669" y="3459098"/>
            <a:chExt cx="1588876" cy="1638300"/>
          </a:xfrm>
        </p:grpSpPr>
        <p:cxnSp>
          <p:nvCxnSpPr>
            <p:cNvPr id="23"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86"/>
            <p:cNvGrpSpPr/>
            <p:nvPr/>
          </p:nvGrpSpPr>
          <p:grpSpPr>
            <a:xfrm>
              <a:off x="1025705" y="3459098"/>
              <a:ext cx="1576840" cy="1638300"/>
              <a:chOff x="1025705" y="3459098"/>
              <a:chExt cx="1576840" cy="1638300"/>
            </a:xfrm>
          </p:grpSpPr>
          <p:cxnSp>
            <p:nvCxnSpPr>
              <p:cNvPr id="25"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 name="群組 90"/>
          <p:cNvGrpSpPr/>
          <p:nvPr/>
        </p:nvGrpSpPr>
        <p:grpSpPr>
          <a:xfrm>
            <a:off x="5527144" y="2138036"/>
            <a:ext cx="1588876" cy="1638300"/>
            <a:chOff x="1013669" y="3459098"/>
            <a:chExt cx="1588876" cy="1638300"/>
          </a:xfrm>
        </p:grpSpPr>
        <p:cxnSp>
          <p:nvCxnSpPr>
            <p:cNvPr id="29"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92"/>
            <p:cNvGrpSpPr/>
            <p:nvPr/>
          </p:nvGrpSpPr>
          <p:grpSpPr>
            <a:xfrm>
              <a:off x="1025705" y="3459098"/>
              <a:ext cx="1576840" cy="1638300"/>
              <a:chOff x="1025705" y="3459098"/>
              <a:chExt cx="1576840" cy="1638300"/>
            </a:xfrm>
          </p:grpSpPr>
          <p:cxnSp>
            <p:nvCxnSpPr>
              <p:cNvPr id="31"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1"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42"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3"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4" name="矩形 43"/>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5"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47" name="矩形 46"/>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8"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5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5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5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矩形 57"/>
          <p:cNvSpPr/>
          <p:nvPr/>
        </p:nvSpPr>
        <p:spPr>
          <a:xfrm>
            <a:off x="4673795" y="2645534"/>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59" name="直線單箭頭接點 98"/>
          <p:cNvCxnSpPr/>
          <p:nvPr/>
        </p:nvCxnSpPr>
        <p:spPr>
          <a:xfrm flipV="1">
            <a:off x="4900697" y="2262334"/>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101"/>
          <p:cNvSpPr txBox="1"/>
          <p:nvPr/>
        </p:nvSpPr>
        <p:spPr>
          <a:xfrm>
            <a:off x="4690403" y="2639074"/>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61" name="矩形 60"/>
          <p:cNvSpPr/>
          <p:nvPr/>
        </p:nvSpPr>
        <p:spPr>
          <a:xfrm>
            <a:off x="4676173" y="416985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121"/>
          <p:cNvCxnSpPr/>
          <p:nvPr/>
        </p:nvCxnSpPr>
        <p:spPr>
          <a:xfrm flipV="1">
            <a:off x="4903075" y="378665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123"/>
          <p:cNvSpPr txBox="1"/>
          <p:nvPr/>
        </p:nvSpPr>
        <p:spPr>
          <a:xfrm>
            <a:off x="4692781" y="4163397"/>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64" name="矩形 63"/>
          <p:cNvSpPr/>
          <p:nvPr/>
        </p:nvSpPr>
        <p:spPr>
          <a:xfrm>
            <a:off x="6852035" y="2640342"/>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5" name="直線單箭頭接點 126"/>
          <p:cNvCxnSpPr/>
          <p:nvPr/>
        </p:nvCxnSpPr>
        <p:spPr>
          <a:xfrm flipV="1">
            <a:off x="7078937" y="225714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127"/>
          <p:cNvSpPr txBox="1"/>
          <p:nvPr/>
        </p:nvSpPr>
        <p:spPr>
          <a:xfrm>
            <a:off x="6868643" y="2633882"/>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67" name="矩形 66"/>
          <p:cNvSpPr/>
          <p:nvPr/>
        </p:nvSpPr>
        <p:spPr>
          <a:xfrm>
            <a:off x="6906115" y="419717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8" name="直線單箭頭接點 147"/>
          <p:cNvCxnSpPr/>
          <p:nvPr/>
        </p:nvCxnSpPr>
        <p:spPr>
          <a:xfrm flipV="1">
            <a:off x="7133017" y="381397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148"/>
          <p:cNvSpPr txBox="1"/>
          <p:nvPr/>
        </p:nvSpPr>
        <p:spPr>
          <a:xfrm>
            <a:off x="6922723" y="4190718"/>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70" name="矩形 69"/>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1" name="矩形 70"/>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2" name="文字方塊 110"/>
          <p:cNvSpPr txBox="1"/>
          <p:nvPr/>
        </p:nvSpPr>
        <p:spPr>
          <a:xfrm>
            <a:off x="709098" y="4873600"/>
            <a:ext cx="7105285"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a:t>只需要提供网络结构：神经元个数、层数</a:t>
            </a:r>
            <a:r>
              <a:rPr lang="en-US" altLang="zh-CN" sz="2800" dirty="0"/>
              <a:t>…</a:t>
            </a:r>
            <a:endParaRPr lang="zh-TW" altLang="en-US" sz="2800" b="1" i="1" u="sng" dirty="0"/>
          </a:p>
        </p:txBody>
      </p:sp>
      <p:sp>
        <p:nvSpPr>
          <p:cNvPr id="73" name="矩形 72">
            <a:extLst>
              <a:ext uri="{FF2B5EF4-FFF2-40B4-BE49-F238E27FC236}">
                <a16:creationId xmlns:a16="http://schemas.microsoft.com/office/drawing/2014/main" id="{86A8D826-8B3F-4605-A622-03994374D507}"/>
              </a:ext>
            </a:extLst>
          </p:cNvPr>
          <p:cNvSpPr/>
          <p:nvPr/>
        </p:nvSpPr>
        <p:spPr>
          <a:xfrm>
            <a:off x="4136055" y="5531398"/>
            <a:ext cx="471639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zh-CN" altLang="en-US" sz="2800" dirty="0"/>
              <a:t>从样本中自动学习网络参数</a:t>
            </a:r>
            <a:endParaRPr lang="zh-TW" altLang="en-US" sz="2800" dirty="0"/>
          </a:p>
        </p:txBody>
      </p:sp>
    </p:spTree>
    <p:extLst>
      <p:ext uri="{BB962C8B-B14F-4D97-AF65-F5344CB8AC3E}">
        <p14:creationId xmlns:p14="http://schemas.microsoft.com/office/powerpoint/2010/main" val="216167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66"/>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6" grpId="0"/>
      <p:bldP spid="49" grpId="0"/>
      <p:bldP spid="50" grpId="0"/>
      <p:bldP spid="51" grpId="0"/>
      <p:bldP spid="52" grpId="0"/>
      <p:bldP spid="53" grpId="0"/>
      <p:bldP spid="54" grpId="0"/>
      <p:bldP spid="55" grpId="0"/>
      <p:bldP spid="56" grpId="0"/>
      <p:bldP spid="57" grpId="0"/>
      <p:bldP spid="60" grpId="0"/>
      <p:bldP spid="63" grpId="0"/>
      <p:bldP spid="66" grpId="0"/>
      <p:bldP spid="69" grpId="0"/>
      <p:bldP spid="72" grpId="0" animBg="1"/>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b="1" dirty="0">
                <a:latin typeface="Times New Roman" panose="02020603050405020304" pitchFamily="18" charset="0"/>
                <a:cs typeface="Times New Roman" panose="02020603050405020304" pitchFamily="18" charset="0"/>
              </a:rPr>
              <a:t>智能软件综合研究</a:t>
            </a:r>
          </a:p>
        </p:txBody>
      </p:sp>
      <p:sp>
        <p:nvSpPr>
          <p:cNvPr id="3" name="内容占位符 2"/>
          <p:cNvSpPr>
            <a:spLocks noGrp="1"/>
          </p:cNvSpPr>
          <p:nvPr>
            <p:ph idx="1"/>
          </p:nvPr>
        </p:nvSpPr>
        <p:spPr>
          <a:xfrm>
            <a:off x="232229" y="1107956"/>
            <a:ext cx="8650514" cy="5487662"/>
          </a:xfrm>
        </p:spPr>
        <p:txBody>
          <a:bodyPr>
            <a:normAutofit/>
          </a:bodyPr>
          <a:lstStyle/>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10" name="表格 9"/>
          <p:cNvGraphicFramePr>
            <a:graphicFrameLocks noGrp="1"/>
          </p:cNvGraphicFramePr>
          <p:nvPr>
            <p:extLst>
              <p:ext uri="{D42A27DB-BD31-4B8C-83A1-F6EECF244321}">
                <p14:modId xmlns:p14="http://schemas.microsoft.com/office/powerpoint/2010/main" val="1398964993"/>
              </p:ext>
            </p:extLst>
          </p:nvPr>
        </p:nvGraphicFramePr>
        <p:xfrm>
          <a:off x="1050012" y="2049949"/>
          <a:ext cx="6899174" cy="3337560"/>
        </p:xfrm>
        <a:graphic>
          <a:graphicData uri="http://schemas.openxmlformats.org/drawingml/2006/table">
            <a:tbl>
              <a:tblPr firstRow="1" bandRow="1">
                <a:tableStyleId>{5C22544A-7EE6-4342-B048-85BDC9FD1C3A}</a:tableStyleId>
              </a:tblPr>
              <a:tblGrid>
                <a:gridCol w="788751">
                  <a:extLst>
                    <a:ext uri="{9D8B030D-6E8A-4147-A177-3AD203B41FA5}">
                      <a16:colId xmlns:a16="http://schemas.microsoft.com/office/drawing/2014/main" val="1069744378"/>
                    </a:ext>
                  </a:extLst>
                </a:gridCol>
                <a:gridCol w="1532116">
                  <a:extLst>
                    <a:ext uri="{9D8B030D-6E8A-4147-A177-3AD203B41FA5}">
                      <a16:colId xmlns:a16="http://schemas.microsoft.com/office/drawing/2014/main" val="2385589353"/>
                    </a:ext>
                  </a:extLst>
                </a:gridCol>
                <a:gridCol w="2140099">
                  <a:extLst>
                    <a:ext uri="{9D8B030D-6E8A-4147-A177-3AD203B41FA5}">
                      <a16:colId xmlns:a16="http://schemas.microsoft.com/office/drawing/2014/main" val="2802898021"/>
                    </a:ext>
                  </a:extLst>
                </a:gridCol>
                <a:gridCol w="2438208">
                  <a:extLst>
                    <a:ext uri="{9D8B030D-6E8A-4147-A177-3AD203B41FA5}">
                      <a16:colId xmlns:a16="http://schemas.microsoft.com/office/drawing/2014/main" val="1120330186"/>
                    </a:ext>
                  </a:extLst>
                </a:gridCol>
              </a:tblGrid>
              <a:tr h="370840">
                <a:tc>
                  <a:txBody>
                    <a:bodyPr/>
                    <a:lstStyle/>
                    <a:p>
                      <a:r>
                        <a:rPr lang="zh-CN" altLang="en-US" dirty="0">
                          <a:solidFill>
                            <a:schemeClr val="tx1"/>
                          </a:solidFill>
                        </a:rPr>
                        <a:t>周次</a:t>
                      </a:r>
                    </a:p>
                  </a:txBody>
                  <a:tcPr/>
                </a:tc>
                <a:tc>
                  <a:txBody>
                    <a:bodyPr/>
                    <a:lstStyle/>
                    <a:p>
                      <a:r>
                        <a:rPr lang="zh-CN" altLang="en-US" dirty="0">
                          <a:solidFill>
                            <a:schemeClr val="tx1"/>
                          </a:solidFill>
                        </a:rPr>
                        <a:t>日期</a:t>
                      </a:r>
                    </a:p>
                  </a:txBody>
                  <a:tcPr/>
                </a:tc>
                <a:tc>
                  <a:txBody>
                    <a:bodyPr/>
                    <a:lstStyle/>
                    <a:p>
                      <a:r>
                        <a:rPr lang="zh-CN" altLang="en-US" dirty="0">
                          <a:solidFill>
                            <a:schemeClr val="tx1"/>
                          </a:solidFill>
                        </a:rPr>
                        <a:t>安排</a:t>
                      </a:r>
                    </a:p>
                  </a:txBody>
                  <a:tcPr/>
                </a:tc>
                <a:tc>
                  <a:txBody>
                    <a:bodyPr/>
                    <a:lstStyle/>
                    <a:p>
                      <a:r>
                        <a:rPr lang="zh-CN" altLang="en-US" dirty="0">
                          <a:solidFill>
                            <a:schemeClr val="tx1"/>
                          </a:solidFill>
                        </a:rPr>
                        <a:t>授课教师</a:t>
                      </a:r>
                    </a:p>
                  </a:txBody>
                  <a:tcPr/>
                </a:tc>
                <a:extLst>
                  <a:ext uri="{0D108BD9-81ED-4DB2-BD59-A6C34878D82A}">
                    <a16:rowId xmlns:a16="http://schemas.microsoft.com/office/drawing/2014/main" val="1334615549"/>
                  </a:ext>
                </a:extLst>
              </a:tr>
              <a:tr h="370840">
                <a:tc>
                  <a:txBody>
                    <a:bodyPr/>
                    <a:lstStyle/>
                    <a:p>
                      <a:r>
                        <a:rPr lang="en-US" altLang="zh-CN" dirty="0">
                          <a:solidFill>
                            <a:schemeClr val="tx1"/>
                          </a:solidFill>
                        </a:rPr>
                        <a:t>1</a:t>
                      </a:r>
                      <a:endParaRPr lang="zh-CN" altLang="en-US" dirty="0">
                        <a:solidFill>
                          <a:schemeClr val="tx1"/>
                        </a:solidFill>
                      </a:endParaRPr>
                    </a:p>
                  </a:txBody>
                  <a:tcPr/>
                </a:tc>
                <a:tc>
                  <a:txBody>
                    <a:bodyPr/>
                    <a:lstStyle/>
                    <a:p>
                      <a:r>
                        <a:rPr lang="en-US" altLang="zh-CN" dirty="0">
                          <a:solidFill>
                            <a:schemeClr val="tx1"/>
                          </a:solidFill>
                        </a:rPr>
                        <a:t>2023-09-11</a:t>
                      </a:r>
                      <a:endParaRPr lang="zh-CN" altLang="en-US" dirty="0">
                        <a:solidFill>
                          <a:schemeClr val="tx1"/>
                        </a:solidFill>
                      </a:endParaRPr>
                    </a:p>
                  </a:txBody>
                  <a:tcPr/>
                </a:tc>
                <a:tc>
                  <a:txBody>
                    <a:bodyPr/>
                    <a:lstStyle/>
                    <a:p>
                      <a:r>
                        <a:rPr lang="zh-CN" altLang="en-US" dirty="0">
                          <a:solidFill>
                            <a:schemeClr val="tx1"/>
                          </a:solidFill>
                        </a:rPr>
                        <a:t>绪论</a:t>
                      </a:r>
                    </a:p>
                  </a:txBody>
                  <a:tcPr/>
                </a:tc>
                <a:tc rowSpan="3">
                  <a:txBody>
                    <a:bodyPr/>
                    <a:lstStyle/>
                    <a:p>
                      <a:pPr algn="ctr"/>
                      <a:r>
                        <a:rPr lang="zh-CN" altLang="en-US" dirty="0">
                          <a:solidFill>
                            <a:schemeClr val="tx1"/>
                          </a:solidFill>
                        </a:rPr>
                        <a:t>马明泽</a:t>
                      </a:r>
                    </a:p>
                  </a:txBody>
                  <a:tcPr anchor="ctr"/>
                </a:tc>
                <a:extLst>
                  <a:ext uri="{0D108BD9-81ED-4DB2-BD59-A6C34878D82A}">
                    <a16:rowId xmlns:a16="http://schemas.microsoft.com/office/drawing/2014/main" val="336661697"/>
                  </a:ext>
                </a:extLst>
              </a:tr>
              <a:tr h="370840">
                <a:tc>
                  <a:txBody>
                    <a:bodyPr/>
                    <a:lstStyle/>
                    <a:p>
                      <a:r>
                        <a:rPr lang="en-US" altLang="zh-CN" dirty="0">
                          <a:solidFill>
                            <a:schemeClr val="tx1"/>
                          </a:solidFill>
                        </a:rPr>
                        <a:t>2</a:t>
                      </a:r>
                      <a:endParaRPr lang="zh-CN" altLang="en-US" dirty="0">
                        <a:solidFill>
                          <a:schemeClr val="tx1"/>
                        </a:solidFill>
                      </a:endParaRPr>
                    </a:p>
                  </a:txBody>
                  <a:tcPr/>
                </a:tc>
                <a:tc>
                  <a:txBody>
                    <a:bodyPr/>
                    <a:lstStyle/>
                    <a:p>
                      <a:r>
                        <a:rPr lang="en-US" altLang="zh-CN" dirty="0">
                          <a:solidFill>
                            <a:schemeClr val="tx1"/>
                          </a:solidFill>
                        </a:rPr>
                        <a:t>2023-09-18</a:t>
                      </a:r>
                      <a:endParaRPr lang="zh-CN" altLang="en-US" dirty="0">
                        <a:solidFill>
                          <a:schemeClr val="tx1"/>
                        </a:solidFill>
                      </a:endParaRPr>
                    </a:p>
                  </a:txBody>
                  <a:tcPr/>
                </a:tc>
                <a:tc>
                  <a:txBody>
                    <a:bodyPr/>
                    <a:lstStyle/>
                    <a:p>
                      <a:r>
                        <a:rPr lang="zh-CN" altLang="en-US" dirty="0">
                          <a:solidFill>
                            <a:schemeClr val="tx1"/>
                          </a:solidFill>
                        </a:rPr>
                        <a:t>机器学习框架</a:t>
                      </a:r>
                    </a:p>
                  </a:txBody>
                  <a:tcPr>
                    <a:solidFill>
                      <a:srgbClr val="D2DEEF"/>
                    </a:solidFill>
                  </a:tcPr>
                </a:tc>
                <a:tc vMerge="1">
                  <a:txBody>
                    <a:bodyPr/>
                    <a:lstStyle/>
                    <a:p>
                      <a:endParaRPr lang="zh-CN" altLang="en-US" dirty="0">
                        <a:solidFill>
                          <a:schemeClr val="tx1"/>
                        </a:solidFill>
                      </a:endParaRPr>
                    </a:p>
                  </a:txBody>
                  <a:tcPr>
                    <a:solidFill>
                      <a:srgbClr val="D2DEEF"/>
                    </a:solidFill>
                  </a:tcPr>
                </a:tc>
                <a:extLst>
                  <a:ext uri="{0D108BD9-81ED-4DB2-BD59-A6C34878D82A}">
                    <a16:rowId xmlns:a16="http://schemas.microsoft.com/office/drawing/2014/main" val="3991052610"/>
                  </a:ext>
                </a:extLst>
              </a:tr>
              <a:tr h="370840">
                <a:tc>
                  <a:txBody>
                    <a:bodyPr/>
                    <a:lstStyle/>
                    <a:p>
                      <a:r>
                        <a:rPr lang="en-US" altLang="zh-CN" dirty="0">
                          <a:solidFill>
                            <a:schemeClr val="tx1"/>
                          </a:solidFill>
                        </a:rPr>
                        <a:t>3</a:t>
                      </a:r>
                      <a:endParaRPr lang="zh-CN" altLang="en-US" dirty="0">
                        <a:solidFill>
                          <a:schemeClr val="tx1"/>
                        </a:solidFill>
                      </a:endParaRPr>
                    </a:p>
                  </a:txBody>
                  <a:tcPr/>
                </a:tc>
                <a:tc>
                  <a:txBody>
                    <a:bodyPr/>
                    <a:lstStyle/>
                    <a:p>
                      <a:r>
                        <a:rPr lang="en-US" altLang="zh-CN" dirty="0">
                          <a:solidFill>
                            <a:schemeClr val="tx1"/>
                          </a:solidFill>
                        </a:rPr>
                        <a:t>2023-09-25</a:t>
                      </a:r>
                      <a:endParaRPr lang="zh-CN" altLang="en-US" dirty="0">
                        <a:solidFill>
                          <a:schemeClr val="tx1"/>
                        </a:solidFill>
                      </a:endParaRPr>
                    </a:p>
                  </a:txBody>
                  <a:tcPr/>
                </a:tc>
                <a:tc>
                  <a:txBody>
                    <a:bodyPr/>
                    <a:lstStyle/>
                    <a:p>
                      <a:r>
                        <a:rPr lang="zh-CN" altLang="en-US" dirty="0">
                          <a:solidFill>
                            <a:schemeClr val="tx1"/>
                          </a:solidFill>
                        </a:rPr>
                        <a:t>智能软件开发</a:t>
                      </a:r>
                    </a:p>
                  </a:txBody>
                  <a:tcPr/>
                </a:tc>
                <a:tc vMerge="1">
                  <a:txBody>
                    <a:bodyPr/>
                    <a:lstStyle/>
                    <a:p>
                      <a:endParaRPr lang="zh-CN" altLang="en-US" dirty="0">
                        <a:solidFill>
                          <a:schemeClr val="tx1"/>
                        </a:solidFill>
                      </a:endParaRPr>
                    </a:p>
                  </a:txBody>
                  <a:tcPr/>
                </a:tc>
                <a:extLst>
                  <a:ext uri="{0D108BD9-81ED-4DB2-BD59-A6C34878D82A}">
                    <a16:rowId xmlns:a16="http://schemas.microsoft.com/office/drawing/2014/main" val="2412462091"/>
                  </a:ext>
                </a:extLst>
              </a:tr>
              <a:tr h="370840">
                <a:tc>
                  <a:txBody>
                    <a:bodyPr/>
                    <a:lstStyle/>
                    <a:p>
                      <a:r>
                        <a:rPr lang="en-US" altLang="zh-CN" dirty="0">
                          <a:solidFill>
                            <a:schemeClr val="tx1"/>
                          </a:solidFill>
                        </a:rPr>
                        <a:t>4</a:t>
                      </a:r>
                      <a:endParaRPr lang="zh-CN" altLang="en-US" dirty="0">
                        <a:solidFill>
                          <a:schemeClr val="tx1"/>
                        </a:solidFill>
                      </a:endParaRPr>
                    </a:p>
                  </a:txBody>
                  <a:tcPr>
                    <a:solidFill>
                      <a:srgbClr val="FFC000"/>
                    </a:solidFill>
                  </a:tcPr>
                </a:tc>
                <a:tc>
                  <a:txBody>
                    <a:bodyPr/>
                    <a:lstStyle/>
                    <a:p>
                      <a:r>
                        <a:rPr lang="en-US" altLang="zh-CN" dirty="0">
                          <a:solidFill>
                            <a:schemeClr val="tx1"/>
                          </a:solidFill>
                        </a:rPr>
                        <a:t>2023-10-02</a:t>
                      </a:r>
                      <a:endParaRPr lang="zh-CN" altLang="en-US" dirty="0">
                        <a:solidFill>
                          <a:schemeClr val="tx1"/>
                        </a:solidFill>
                      </a:endParaRPr>
                    </a:p>
                  </a:txBody>
                  <a:tcPr>
                    <a:solidFill>
                      <a:srgbClr val="FFC000"/>
                    </a:solidFill>
                  </a:tcPr>
                </a:tc>
                <a:tc>
                  <a:txBody>
                    <a:bodyPr/>
                    <a:lstStyle/>
                    <a:p>
                      <a:r>
                        <a:rPr lang="zh-CN" altLang="en-US" dirty="0">
                          <a:solidFill>
                            <a:schemeClr val="tx1"/>
                          </a:solidFill>
                        </a:rPr>
                        <a:t>国庆节</a:t>
                      </a:r>
                    </a:p>
                  </a:txBody>
                  <a:tcPr>
                    <a:solidFill>
                      <a:srgbClr val="FFC000"/>
                    </a:solidFill>
                  </a:tcPr>
                </a:tc>
                <a:tc>
                  <a:txBody>
                    <a:bodyPr/>
                    <a:lstStyle/>
                    <a:p>
                      <a:endParaRPr lang="zh-CN" altLang="en-US" dirty="0">
                        <a:solidFill>
                          <a:schemeClr val="tx1"/>
                        </a:solidFill>
                      </a:endParaRPr>
                    </a:p>
                  </a:txBody>
                  <a:tcPr>
                    <a:solidFill>
                      <a:srgbClr val="FFC000"/>
                    </a:solidFill>
                  </a:tcPr>
                </a:tc>
                <a:extLst>
                  <a:ext uri="{0D108BD9-81ED-4DB2-BD59-A6C34878D82A}">
                    <a16:rowId xmlns:a16="http://schemas.microsoft.com/office/drawing/2014/main" val="3243094778"/>
                  </a:ext>
                </a:extLst>
              </a:tr>
              <a:tr h="370840">
                <a:tc>
                  <a:txBody>
                    <a:bodyPr/>
                    <a:lstStyle/>
                    <a:p>
                      <a:r>
                        <a:rPr lang="en-US" altLang="zh-CN" dirty="0">
                          <a:solidFill>
                            <a:schemeClr val="tx1"/>
                          </a:solidFill>
                        </a:rPr>
                        <a:t>5</a:t>
                      </a:r>
                      <a:endParaRPr lang="zh-CN" altLang="en-US" dirty="0">
                        <a:solidFill>
                          <a:schemeClr val="tx1"/>
                        </a:solidFill>
                      </a:endParaRPr>
                    </a:p>
                  </a:txBody>
                  <a:tcPr/>
                </a:tc>
                <a:tc>
                  <a:txBody>
                    <a:bodyPr/>
                    <a:lstStyle/>
                    <a:p>
                      <a:r>
                        <a:rPr lang="en-US" altLang="zh-CN" dirty="0">
                          <a:solidFill>
                            <a:schemeClr val="tx1"/>
                          </a:solidFill>
                        </a:rPr>
                        <a:t>2023-10-09</a:t>
                      </a:r>
                      <a:endParaRPr lang="zh-CN" altLang="en-US" dirty="0">
                        <a:solidFill>
                          <a:schemeClr val="tx1"/>
                        </a:solidFill>
                      </a:endParaRPr>
                    </a:p>
                  </a:txBody>
                  <a:tcPr/>
                </a:tc>
                <a:tc>
                  <a:txBody>
                    <a:bodyPr/>
                    <a:lstStyle/>
                    <a:p>
                      <a:r>
                        <a:rPr lang="zh-CN" altLang="en-US" dirty="0">
                          <a:solidFill>
                            <a:schemeClr val="tx1"/>
                          </a:solidFill>
                        </a:rPr>
                        <a:t>机器学习算法</a:t>
                      </a:r>
                    </a:p>
                  </a:txBody>
                  <a:tcPr>
                    <a:solidFill>
                      <a:srgbClr val="D2DEEF"/>
                    </a:solidFill>
                  </a:tcPr>
                </a:tc>
                <a:tc rowSpan="3">
                  <a:txBody>
                    <a:bodyPr/>
                    <a:lstStyle/>
                    <a:p>
                      <a:pPr algn="ctr"/>
                      <a:r>
                        <a:rPr lang="zh-CN" altLang="en-US">
                          <a:solidFill>
                            <a:schemeClr val="tx1"/>
                          </a:solidFill>
                        </a:rPr>
                        <a:t>吴婷婷</a:t>
                      </a:r>
                      <a:endParaRPr lang="zh-CN" altLang="en-US" dirty="0">
                        <a:solidFill>
                          <a:schemeClr val="tx1"/>
                        </a:solidFill>
                      </a:endParaRPr>
                    </a:p>
                  </a:txBody>
                  <a:tcPr anchor="ctr">
                    <a:solidFill>
                      <a:srgbClr val="D2DEEF"/>
                    </a:solidFill>
                  </a:tcPr>
                </a:tc>
                <a:extLst>
                  <a:ext uri="{0D108BD9-81ED-4DB2-BD59-A6C34878D82A}">
                    <a16:rowId xmlns:a16="http://schemas.microsoft.com/office/drawing/2014/main" val="4175105361"/>
                  </a:ext>
                </a:extLst>
              </a:tr>
              <a:tr h="370840">
                <a:tc>
                  <a:txBody>
                    <a:bodyPr/>
                    <a:lstStyle/>
                    <a:p>
                      <a:r>
                        <a:rPr lang="en-US" altLang="zh-CN" dirty="0">
                          <a:solidFill>
                            <a:schemeClr val="tx1"/>
                          </a:solidFill>
                        </a:rPr>
                        <a:t>6</a:t>
                      </a:r>
                      <a:endParaRPr lang="zh-CN" altLang="en-US" dirty="0">
                        <a:solidFill>
                          <a:schemeClr val="tx1"/>
                        </a:solidFill>
                      </a:endParaRPr>
                    </a:p>
                  </a:txBody>
                  <a:tcPr/>
                </a:tc>
                <a:tc>
                  <a:txBody>
                    <a:bodyPr/>
                    <a:lstStyle/>
                    <a:p>
                      <a:r>
                        <a:rPr lang="en-US" altLang="zh-CN" dirty="0">
                          <a:solidFill>
                            <a:schemeClr val="tx1"/>
                          </a:solidFill>
                        </a:rPr>
                        <a:t>2023-10-16</a:t>
                      </a:r>
                      <a:endParaRPr lang="zh-CN" altLang="en-US" dirty="0">
                        <a:solidFill>
                          <a:schemeClr val="tx1"/>
                        </a:solidFill>
                      </a:endParaRPr>
                    </a:p>
                  </a:txBody>
                  <a:tcPr/>
                </a:tc>
                <a:tc>
                  <a:txBody>
                    <a:bodyPr/>
                    <a:lstStyle/>
                    <a:p>
                      <a:r>
                        <a:rPr lang="zh-CN" altLang="en-US">
                          <a:solidFill>
                            <a:schemeClr val="tx1"/>
                          </a:solidFill>
                        </a:rPr>
                        <a:t>机器学习可解释性</a:t>
                      </a:r>
                      <a:endParaRPr lang="zh-CN" altLang="en-US" dirty="0">
                        <a:solidFill>
                          <a:schemeClr val="tx1"/>
                        </a:solidFill>
                      </a:endParaRPr>
                    </a:p>
                  </a:txBody>
                  <a:tcPr>
                    <a:solidFill>
                      <a:srgbClr val="D2DEEF"/>
                    </a:solidFill>
                  </a:tcPr>
                </a:tc>
                <a:tc vMerge="1">
                  <a:txBody>
                    <a:bodyPr/>
                    <a:lstStyle/>
                    <a:p>
                      <a:pPr algn="ctr"/>
                      <a:endParaRPr lang="zh-CN" altLang="en-US" dirty="0">
                        <a:solidFill>
                          <a:schemeClr val="tx1"/>
                        </a:solidFill>
                      </a:endParaRPr>
                    </a:p>
                  </a:txBody>
                  <a:tcPr anchor="ctr">
                    <a:solidFill>
                      <a:srgbClr val="D2DEEF"/>
                    </a:solidFill>
                  </a:tcPr>
                </a:tc>
                <a:extLst>
                  <a:ext uri="{0D108BD9-81ED-4DB2-BD59-A6C34878D82A}">
                    <a16:rowId xmlns:a16="http://schemas.microsoft.com/office/drawing/2014/main" val="1486672435"/>
                  </a:ext>
                </a:extLst>
              </a:tr>
              <a:tr h="370840">
                <a:tc>
                  <a:txBody>
                    <a:bodyPr/>
                    <a:lstStyle/>
                    <a:p>
                      <a:r>
                        <a:rPr lang="en-US" altLang="zh-CN" dirty="0">
                          <a:solidFill>
                            <a:schemeClr val="tx1"/>
                          </a:solidFill>
                        </a:rPr>
                        <a:t>7</a:t>
                      </a:r>
                      <a:endParaRPr lang="zh-CN" altLang="en-US" dirty="0">
                        <a:solidFill>
                          <a:schemeClr val="tx1"/>
                        </a:solidFill>
                      </a:endParaRPr>
                    </a:p>
                  </a:txBody>
                  <a:tcPr/>
                </a:tc>
                <a:tc>
                  <a:txBody>
                    <a:bodyPr/>
                    <a:lstStyle/>
                    <a:p>
                      <a:r>
                        <a:rPr lang="en-US" altLang="zh-CN" dirty="0">
                          <a:solidFill>
                            <a:schemeClr val="tx1"/>
                          </a:solidFill>
                        </a:rPr>
                        <a:t>2023-10-23</a:t>
                      </a:r>
                      <a:endParaRPr lang="zh-CN" altLang="en-US" dirty="0">
                        <a:solidFill>
                          <a:schemeClr val="tx1"/>
                        </a:solidFill>
                      </a:endParaRPr>
                    </a:p>
                  </a:txBody>
                  <a:tcPr/>
                </a:tc>
                <a:tc>
                  <a:txBody>
                    <a:bodyPr/>
                    <a:lstStyle/>
                    <a:p>
                      <a:r>
                        <a:rPr lang="zh-CN" altLang="en-US" dirty="0">
                          <a:solidFill>
                            <a:schemeClr val="tx1"/>
                          </a:solidFill>
                        </a:rPr>
                        <a:t>智能软件工程</a:t>
                      </a:r>
                    </a:p>
                  </a:txBody>
                  <a:tcPr/>
                </a:tc>
                <a:tc vMerge="1">
                  <a:txBody>
                    <a:bodyPr/>
                    <a:lstStyle/>
                    <a:p>
                      <a:pPr algn="ctr"/>
                      <a:endParaRPr lang="zh-CN" altLang="en-US" dirty="0">
                        <a:solidFill>
                          <a:schemeClr val="tx1"/>
                        </a:solidFill>
                      </a:endParaRPr>
                    </a:p>
                  </a:txBody>
                  <a:tcPr anchor="ctr"/>
                </a:tc>
                <a:extLst>
                  <a:ext uri="{0D108BD9-81ED-4DB2-BD59-A6C34878D82A}">
                    <a16:rowId xmlns:a16="http://schemas.microsoft.com/office/drawing/2014/main" val="1984993301"/>
                  </a:ext>
                </a:extLst>
              </a:tr>
              <a:tr h="370840">
                <a:tc>
                  <a:txBody>
                    <a:bodyPr/>
                    <a:lstStyle/>
                    <a:p>
                      <a:r>
                        <a:rPr lang="en-US" altLang="zh-CN" dirty="0">
                          <a:solidFill>
                            <a:schemeClr val="tx1"/>
                          </a:solidFill>
                        </a:rPr>
                        <a:t>8</a:t>
                      </a:r>
                      <a:endParaRPr lang="zh-CN" altLang="en-US" dirty="0">
                        <a:solidFill>
                          <a:schemeClr val="tx1"/>
                        </a:solidFill>
                      </a:endParaRPr>
                    </a:p>
                  </a:txBody>
                  <a:tcPr>
                    <a:solidFill>
                      <a:srgbClr val="92D050"/>
                    </a:solidFill>
                  </a:tcPr>
                </a:tc>
                <a:tc>
                  <a:txBody>
                    <a:bodyPr/>
                    <a:lstStyle/>
                    <a:p>
                      <a:r>
                        <a:rPr lang="en-US" altLang="zh-CN" dirty="0">
                          <a:solidFill>
                            <a:schemeClr val="tx1"/>
                          </a:solidFill>
                        </a:rPr>
                        <a:t>2023-10-30</a:t>
                      </a:r>
                      <a:endParaRPr lang="zh-CN" altLang="en-US" dirty="0">
                        <a:solidFill>
                          <a:schemeClr val="tx1"/>
                        </a:solidFill>
                      </a:endParaRPr>
                    </a:p>
                  </a:txBody>
                  <a:tcPr>
                    <a:solidFill>
                      <a:srgbClr val="92D050"/>
                    </a:solidFill>
                  </a:tcPr>
                </a:tc>
                <a:tc>
                  <a:txBody>
                    <a:bodyPr/>
                    <a:lstStyle/>
                    <a:p>
                      <a:r>
                        <a:rPr lang="en-US" altLang="zh-CN" dirty="0">
                          <a:solidFill>
                            <a:schemeClr val="tx1"/>
                          </a:solidFill>
                        </a:rPr>
                        <a:t>Presentation</a:t>
                      </a:r>
                      <a:endParaRPr lang="zh-CN" altLang="en-US" dirty="0">
                        <a:solidFill>
                          <a:schemeClr val="tx1"/>
                        </a:solidFill>
                      </a:endParaRPr>
                    </a:p>
                  </a:txBody>
                  <a:tcPr>
                    <a:solidFill>
                      <a:srgbClr val="92D050"/>
                    </a:solidFill>
                  </a:tcPr>
                </a:tc>
                <a:tc>
                  <a:txBody>
                    <a:bodyPr/>
                    <a:lstStyle/>
                    <a:p>
                      <a:endParaRPr lang="zh-CN" altLang="en-US" dirty="0">
                        <a:solidFill>
                          <a:schemeClr val="tx1"/>
                        </a:solidFill>
                      </a:endParaRPr>
                    </a:p>
                  </a:txBody>
                  <a:tcPr>
                    <a:solidFill>
                      <a:srgbClr val="92D050"/>
                    </a:solidFill>
                  </a:tcPr>
                </a:tc>
                <a:extLst>
                  <a:ext uri="{0D108BD9-81ED-4DB2-BD59-A6C34878D82A}">
                    <a16:rowId xmlns:a16="http://schemas.microsoft.com/office/drawing/2014/main" val="652970835"/>
                  </a:ext>
                </a:extLst>
              </a:tr>
            </a:tbl>
          </a:graphicData>
        </a:graphic>
      </p:graphicFrame>
    </p:spTree>
    <p:extLst>
      <p:ext uri="{BB962C8B-B14F-4D97-AF65-F5344CB8AC3E}">
        <p14:creationId xmlns:p14="http://schemas.microsoft.com/office/powerpoint/2010/main" val="41983566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70</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3">
            <a:extLst>
              <a:ext uri="{FF2B5EF4-FFF2-40B4-BE49-F238E27FC236}">
                <a16:creationId xmlns:a16="http://schemas.microsoft.com/office/drawing/2014/main" id="{4144BEB1-CD4A-4E65-A052-6048B17387CC}"/>
              </a:ext>
            </a:extLst>
          </p:cNvPr>
          <p:cNvPicPr>
            <a:picLocks noChangeAspect="1"/>
          </p:cNvPicPr>
          <p:nvPr/>
        </p:nvPicPr>
        <p:blipFill>
          <a:blip r:embed="rId3"/>
          <a:stretch>
            <a:fillRect/>
          </a:stretch>
        </p:blipFill>
        <p:spPr>
          <a:xfrm>
            <a:off x="3984639" y="960794"/>
            <a:ext cx="4119316" cy="1522142"/>
          </a:xfrm>
          <a:prstGeom prst="rect">
            <a:avLst/>
          </a:prstGeom>
        </p:spPr>
      </p:pic>
      <p:pic>
        <p:nvPicPr>
          <p:cNvPr id="8" name="圖片 4">
            <a:extLst>
              <a:ext uri="{FF2B5EF4-FFF2-40B4-BE49-F238E27FC236}">
                <a16:creationId xmlns:a16="http://schemas.microsoft.com/office/drawing/2014/main" id="{B62AE7FB-7CD0-40F6-BF0F-F3C3D1DCEEEC}"/>
              </a:ext>
            </a:extLst>
          </p:cNvPr>
          <p:cNvPicPr>
            <a:picLocks noChangeAspect="1"/>
          </p:cNvPicPr>
          <p:nvPr/>
        </p:nvPicPr>
        <p:blipFill>
          <a:blip r:embed="rId4"/>
          <a:stretch>
            <a:fillRect/>
          </a:stretch>
        </p:blipFill>
        <p:spPr>
          <a:xfrm>
            <a:off x="3200184" y="3565519"/>
            <a:ext cx="2692878" cy="1119704"/>
          </a:xfrm>
          <a:prstGeom prst="rect">
            <a:avLst/>
          </a:prstGeom>
        </p:spPr>
      </p:pic>
      <p:sp>
        <p:nvSpPr>
          <p:cNvPr id="10" name="文字方塊 5">
            <a:extLst>
              <a:ext uri="{FF2B5EF4-FFF2-40B4-BE49-F238E27FC236}">
                <a16:creationId xmlns:a16="http://schemas.microsoft.com/office/drawing/2014/main" id="{FAED9BF3-15DA-482A-941C-7036DB512551}"/>
              </a:ext>
            </a:extLst>
          </p:cNvPr>
          <p:cNvSpPr txBox="1"/>
          <p:nvPr/>
        </p:nvSpPr>
        <p:spPr>
          <a:xfrm>
            <a:off x="545126" y="1716209"/>
            <a:ext cx="3351297" cy="461665"/>
          </a:xfrm>
          <a:prstGeom prst="rect">
            <a:avLst/>
          </a:prstGeom>
          <a:noFill/>
        </p:spPr>
        <p:txBody>
          <a:bodyPr wrap="square" rtlCol="0">
            <a:spAutoFit/>
          </a:bodyPr>
          <a:lstStyle/>
          <a:p>
            <a:r>
              <a:rPr lang="zh-CN" altLang="en-US" sz="2400" b="1" dirty="0">
                <a:solidFill>
                  <a:srgbClr val="0000FF"/>
                </a:solidFill>
                <a:latin typeface="微軟正黑體" panose="020B0604030504040204" pitchFamily="34" charset="-120"/>
                <a:ea typeface="微軟正黑體" panose="020B0604030504040204" pitchFamily="34" charset="-120"/>
              </a:rPr>
              <a:t>结构是神经网络的天赋</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sp>
        <p:nvSpPr>
          <p:cNvPr id="11" name="文字方塊 6">
            <a:extLst>
              <a:ext uri="{FF2B5EF4-FFF2-40B4-BE49-F238E27FC236}">
                <a16:creationId xmlns:a16="http://schemas.microsoft.com/office/drawing/2014/main" id="{84781329-B8AA-4028-8A11-33525CB45A30}"/>
              </a:ext>
            </a:extLst>
          </p:cNvPr>
          <p:cNvSpPr txBox="1"/>
          <p:nvPr/>
        </p:nvSpPr>
        <p:spPr>
          <a:xfrm>
            <a:off x="2807927" y="5938513"/>
            <a:ext cx="3541935" cy="461665"/>
          </a:xfrm>
          <a:prstGeom prst="rect">
            <a:avLst/>
          </a:prstGeom>
          <a:noFill/>
        </p:spPr>
        <p:txBody>
          <a:bodyPr wrap="square" rtlCol="0">
            <a:spAutoFit/>
          </a:bodyPr>
          <a:lstStyle/>
          <a:p>
            <a:r>
              <a:rPr lang="zh-CN" altLang="en-US" sz="2400" b="1" dirty="0">
                <a:solidFill>
                  <a:srgbClr val="0000FF"/>
                </a:solidFill>
                <a:latin typeface="微軟正黑體" panose="020B0604030504040204" pitchFamily="34" charset="-120"/>
                <a:ea typeface="微軟正黑體" panose="020B0604030504040204" pitchFamily="34" charset="-120"/>
              </a:rPr>
              <a:t>机器自己后天学习的成果</a:t>
            </a:r>
            <a:endParaRPr lang="zh-TW" altLang="en-US" sz="2400" b="1" dirty="0">
              <a:solidFill>
                <a:srgbClr val="0000FF"/>
              </a:solidFill>
              <a:latin typeface="微軟正黑體" panose="020B0604030504040204" pitchFamily="34" charset="-120"/>
              <a:ea typeface="微軟正黑體" panose="020B0604030504040204" pitchFamily="34" charset="-120"/>
            </a:endParaRPr>
          </a:p>
        </p:txBody>
      </p:sp>
      <p:pic>
        <p:nvPicPr>
          <p:cNvPr id="12" name="圖片 7">
            <a:extLst>
              <a:ext uri="{FF2B5EF4-FFF2-40B4-BE49-F238E27FC236}">
                <a16:creationId xmlns:a16="http://schemas.microsoft.com/office/drawing/2014/main" id="{4F37D07E-DCBC-4C55-A716-866CC92FC578}"/>
              </a:ext>
            </a:extLst>
          </p:cNvPr>
          <p:cNvPicPr>
            <a:picLocks noChangeAspect="1"/>
          </p:cNvPicPr>
          <p:nvPr/>
        </p:nvPicPr>
        <p:blipFill>
          <a:blip r:embed="rId5"/>
          <a:stretch>
            <a:fillRect/>
          </a:stretch>
        </p:blipFill>
        <p:spPr>
          <a:xfrm>
            <a:off x="340260" y="3596787"/>
            <a:ext cx="2617677" cy="1088436"/>
          </a:xfrm>
          <a:prstGeom prst="rect">
            <a:avLst/>
          </a:prstGeom>
        </p:spPr>
      </p:pic>
      <p:pic>
        <p:nvPicPr>
          <p:cNvPr id="13" name="圖片 8">
            <a:extLst>
              <a:ext uri="{FF2B5EF4-FFF2-40B4-BE49-F238E27FC236}">
                <a16:creationId xmlns:a16="http://schemas.microsoft.com/office/drawing/2014/main" id="{B70E9947-BE52-4AD4-BE3B-44B638C17B0E}"/>
              </a:ext>
            </a:extLst>
          </p:cNvPr>
          <p:cNvPicPr>
            <a:picLocks noChangeAspect="1"/>
          </p:cNvPicPr>
          <p:nvPr/>
        </p:nvPicPr>
        <p:blipFill>
          <a:blip r:embed="rId6"/>
          <a:stretch>
            <a:fillRect/>
          </a:stretch>
        </p:blipFill>
        <p:spPr>
          <a:xfrm>
            <a:off x="6135309" y="3565519"/>
            <a:ext cx="2692879" cy="1119704"/>
          </a:xfrm>
          <a:prstGeom prst="rect">
            <a:avLst/>
          </a:prstGeom>
        </p:spPr>
      </p:pic>
      <p:sp>
        <p:nvSpPr>
          <p:cNvPr id="14" name="文字方塊 9">
            <a:extLst>
              <a:ext uri="{FF2B5EF4-FFF2-40B4-BE49-F238E27FC236}">
                <a16:creationId xmlns:a16="http://schemas.microsoft.com/office/drawing/2014/main" id="{FCAB3DF1-21CB-4149-A1EC-12EE801DD3FA}"/>
              </a:ext>
            </a:extLst>
          </p:cNvPr>
          <p:cNvSpPr txBox="1"/>
          <p:nvPr/>
        </p:nvSpPr>
        <p:spPr>
          <a:xfrm>
            <a:off x="522824" y="1187638"/>
            <a:ext cx="3351297" cy="461665"/>
          </a:xfrm>
          <a:prstGeom prst="rect">
            <a:avLst/>
          </a:prstGeom>
          <a:noFill/>
        </p:spPr>
        <p:txBody>
          <a:bodyPr wrap="square" rtlCol="0">
            <a:spAutoFit/>
          </a:bodyPr>
          <a:lstStyle/>
          <a:p>
            <a:r>
              <a:rPr lang="zh-CN" altLang="en-US" sz="2400" b="1" dirty="0">
                <a:latin typeface="微軟正黑體" panose="020B0604030504040204" pitchFamily="34" charset="-120"/>
                <a:ea typeface="微軟正黑體" panose="020B0604030504040204" pitchFamily="34" charset="-120"/>
              </a:rPr>
              <a:t>人类提供了网络的结构</a:t>
            </a:r>
            <a:endParaRPr lang="zh-TW" altLang="en-US" sz="2400" b="1" dirty="0">
              <a:latin typeface="微軟正黑體" panose="020B0604030504040204" pitchFamily="34" charset="-120"/>
              <a:ea typeface="微軟正黑體" panose="020B0604030504040204" pitchFamily="34" charset="-120"/>
            </a:endParaRPr>
          </a:p>
        </p:txBody>
      </p:sp>
      <p:sp>
        <p:nvSpPr>
          <p:cNvPr id="15" name="文字方塊 10">
            <a:extLst>
              <a:ext uri="{FF2B5EF4-FFF2-40B4-BE49-F238E27FC236}">
                <a16:creationId xmlns:a16="http://schemas.microsoft.com/office/drawing/2014/main" id="{E27ACE31-03C5-4158-BD05-BD8071630CA7}"/>
              </a:ext>
            </a:extLst>
          </p:cNvPr>
          <p:cNvSpPr txBox="1"/>
          <p:nvPr/>
        </p:nvSpPr>
        <p:spPr>
          <a:xfrm>
            <a:off x="4249403" y="419016"/>
            <a:ext cx="3351297" cy="461665"/>
          </a:xfrm>
          <a:prstGeom prst="rect">
            <a:avLst/>
          </a:prstGeom>
          <a:noFill/>
        </p:spPr>
        <p:txBody>
          <a:bodyPr wrap="square" rtlCol="0">
            <a:spAutoFit/>
          </a:bodyPr>
          <a:lstStyle/>
          <a:p>
            <a:pPr algn="ctr"/>
            <a:r>
              <a:rPr lang="zh-CN" altLang="en-US" sz="2400" b="1" dirty="0">
                <a:latin typeface="微軟正黑體" panose="020B0604030504040204" pitchFamily="34" charset="-120"/>
                <a:ea typeface="微軟正黑體" panose="020B0604030504040204" pitchFamily="34" charset="-120"/>
              </a:rPr>
              <a:t>函数集合</a:t>
            </a:r>
            <a:endParaRPr lang="zh-TW" altLang="en-US" sz="2400" b="1" dirty="0">
              <a:latin typeface="微軟正黑體" panose="020B0604030504040204" pitchFamily="34" charset="-120"/>
              <a:ea typeface="微軟正黑體" panose="020B0604030504040204" pitchFamily="34" charset="-120"/>
            </a:endParaRPr>
          </a:p>
        </p:txBody>
      </p:sp>
      <p:sp>
        <p:nvSpPr>
          <p:cNvPr id="16" name="文字方塊 11">
            <a:extLst>
              <a:ext uri="{FF2B5EF4-FFF2-40B4-BE49-F238E27FC236}">
                <a16:creationId xmlns:a16="http://schemas.microsoft.com/office/drawing/2014/main" id="{64B77A4B-C42E-49C2-886A-9C9C70EBD88E}"/>
              </a:ext>
            </a:extLst>
          </p:cNvPr>
          <p:cNvSpPr txBox="1"/>
          <p:nvPr/>
        </p:nvSpPr>
        <p:spPr>
          <a:xfrm>
            <a:off x="1122024" y="4740978"/>
            <a:ext cx="1031845" cy="461665"/>
          </a:xfrm>
          <a:prstGeom prst="rect">
            <a:avLst/>
          </a:prstGeom>
          <a:noFill/>
        </p:spPr>
        <p:txBody>
          <a:bodyPr wrap="square" rtlCol="0">
            <a:spAutoFit/>
          </a:bodyPr>
          <a:lstStyle/>
          <a:p>
            <a:pPr algn="ctr"/>
            <a:r>
              <a:rPr lang="en-US" altLang="zh-TW" sz="2400" b="1" dirty="0">
                <a:latin typeface="微軟正黑體" panose="020B0604030504040204" pitchFamily="34" charset="-120"/>
                <a:ea typeface="微軟正黑體" panose="020B0604030504040204" pitchFamily="34" charset="-120"/>
              </a:rPr>
              <a:t>f</a:t>
            </a:r>
            <a:r>
              <a:rPr lang="en-US" altLang="zh-TW" sz="2400" b="1" baseline="-25000" dirty="0">
                <a:latin typeface="微軟正黑體" panose="020B0604030504040204" pitchFamily="34" charset="-120"/>
                <a:ea typeface="微軟正黑體" panose="020B0604030504040204" pitchFamily="34" charset="-120"/>
              </a:rPr>
              <a:t>1</a:t>
            </a:r>
            <a:endParaRPr lang="zh-TW" altLang="en-US" sz="2400" b="1" baseline="-25000" dirty="0">
              <a:latin typeface="微軟正黑體" panose="020B0604030504040204" pitchFamily="34" charset="-120"/>
              <a:ea typeface="微軟正黑體" panose="020B0604030504040204" pitchFamily="34" charset="-120"/>
            </a:endParaRPr>
          </a:p>
        </p:txBody>
      </p:sp>
      <p:sp>
        <p:nvSpPr>
          <p:cNvPr id="17" name="文字方塊 12">
            <a:extLst>
              <a:ext uri="{FF2B5EF4-FFF2-40B4-BE49-F238E27FC236}">
                <a16:creationId xmlns:a16="http://schemas.microsoft.com/office/drawing/2014/main" id="{355F965A-A6F4-4392-BD37-C2BEADD04377}"/>
              </a:ext>
            </a:extLst>
          </p:cNvPr>
          <p:cNvSpPr txBox="1"/>
          <p:nvPr/>
        </p:nvSpPr>
        <p:spPr>
          <a:xfrm>
            <a:off x="4125397" y="4740978"/>
            <a:ext cx="1031845" cy="461665"/>
          </a:xfrm>
          <a:prstGeom prst="rect">
            <a:avLst/>
          </a:prstGeom>
          <a:noFill/>
        </p:spPr>
        <p:txBody>
          <a:bodyPr wrap="square" rtlCol="0">
            <a:spAutoFit/>
          </a:bodyPr>
          <a:lstStyle/>
          <a:p>
            <a:pPr algn="ctr"/>
            <a:r>
              <a:rPr lang="en-US" altLang="zh-TW" sz="2400" b="1" dirty="0">
                <a:latin typeface="微軟正黑體" panose="020B0604030504040204" pitchFamily="34" charset="-120"/>
                <a:ea typeface="微軟正黑體" panose="020B0604030504040204" pitchFamily="34" charset="-120"/>
              </a:rPr>
              <a:t>f</a:t>
            </a:r>
            <a:r>
              <a:rPr lang="en-US" altLang="zh-TW" sz="2400" b="1" baseline="-25000" dirty="0">
                <a:latin typeface="微軟正黑體" panose="020B0604030504040204" pitchFamily="34" charset="-120"/>
                <a:ea typeface="微軟正黑體" panose="020B0604030504040204" pitchFamily="34" charset="-120"/>
              </a:rPr>
              <a:t>2</a:t>
            </a:r>
            <a:endParaRPr lang="zh-TW" altLang="en-US" sz="2400" b="1" baseline="-25000" dirty="0">
              <a:latin typeface="微軟正黑體" panose="020B0604030504040204" pitchFamily="34" charset="-120"/>
              <a:ea typeface="微軟正黑體" panose="020B0604030504040204" pitchFamily="34" charset="-120"/>
            </a:endParaRPr>
          </a:p>
        </p:txBody>
      </p:sp>
      <p:sp>
        <p:nvSpPr>
          <p:cNvPr id="18" name="文字方塊 13">
            <a:extLst>
              <a:ext uri="{FF2B5EF4-FFF2-40B4-BE49-F238E27FC236}">
                <a16:creationId xmlns:a16="http://schemas.microsoft.com/office/drawing/2014/main" id="{D40EDFBF-24D3-4F90-A6E7-42C42CF624C2}"/>
              </a:ext>
            </a:extLst>
          </p:cNvPr>
          <p:cNvSpPr txBox="1"/>
          <p:nvPr/>
        </p:nvSpPr>
        <p:spPr>
          <a:xfrm>
            <a:off x="6818275" y="4733010"/>
            <a:ext cx="1031845" cy="461665"/>
          </a:xfrm>
          <a:prstGeom prst="rect">
            <a:avLst/>
          </a:prstGeom>
          <a:noFill/>
        </p:spPr>
        <p:txBody>
          <a:bodyPr wrap="square" rtlCol="0">
            <a:spAutoFit/>
          </a:bodyPr>
          <a:lstStyle/>
          <a:p>
            <a:pPr algn="ctr"/>
            <a:r>
              <a:rPr lang="en-US" altLang="zh-TW" sz="2400" b="1" dirty="0">
                <a:latin typeface="微軟正黑體" panose="020B0604030504040204" pitchFamily="34" charset="-120"/>
                <a:ea typeface="微軟正黑體" panose="020B0604030504040204" pitchFamily="34" charset="-120"/>
              </a:rPr>
              <a:t>f</a:t>
            </a:r>
            <a:r>
              <a:rPr lang="en-US" altLang="zh-TW" sz="2400" b="1" baseline="-25000" dirty="0">
                <a:latin typeface="微軟正黑體" panose="020B0604030504040204" pitchFamily="34" charset="-120"/>
                <a:ea typeface="微軟正黑體" panose="020B0604030504040204" pitchFamily="34" charset="-120"/>
              </a:rPr>
              <a:t>3</a:t>
            </a:r>
            <a:endParaRPr lang="zh-TW" altLang="en-US" sz="2400" b="1" baseline="-25000" dirty="0">
              <a:latin typeface="微軟正黑體" panose="020B0604030504040204" pitchFamily="34" charset="-120"/>
              <a:ea typeface="微軟正黑體" panose="020B0604030504040204" pitchFamily="34" charset="-120"/>
            </a:endParaRPr>
          </a:p>
        </p:txBody>
      </p:sp>
      <p:sp>
        <p:nvSpPr>
          <p:cNvPr id="19" name="文字方塊 14">
            <a:extLst>
              <a:ext uri="{FF2B5EF4-FFF2-40B4-BE49-F238E27FC236}">
                <a16:creationId xmlns:a16="http://schemas.microsoft.com/office/drawing/2014/main" id="{6C6FBC2D-C3AA-408C-81B8-8F27C5C6B635}"/>
              </a:ext>
            </a:extLst>
          </p:cNvPr>
          <p:cNvSpPr txBox="1"/>
          <p:nvPr/>
        </p:nvSpPr>
        <p:spPr>
          <a:xfrm>
            <a:off x="448800" y="5379163"/>
            <a:ext cx="8260190" cy="461665"/>
          </a:xfrm>
          <a:prstGeom prst="rect">
            <a:avLst/>
          </a:prstGeom>
          <a:noFill/>
        </p:spPr>
        <p:txBody>
          <a:bodyPr wrap="square" rtlCol="0">
            <a:spAutoFit/>
          </a:bodyPr>
          <a:lstStyle/>
          <a:p>
            <a:r>
              <a:rPr lang="zh-CN" altLang="en-US" sz="2400" b="1" dirty="0">
                <a:latin typeface="微軟正黑體" panose="020B0604030504040204" pitchFamily="34" charset="-120"/>
                <a:ea typeface="微軟正黑體" panose="020B0604030504040204" pitchFamily="34" charset="-120"/>
              </a:rPr>
              <a:t>机器根据样本自我学习到参数，即选择了某一个函数</a:t>
            </a:r>
            <a:endParaRPr lang="zh-TW" altLang="en-US" sz="2400" b="1" dirty="0">
              <a:latin typeface="微軟正黑體" panose="020B0604030504040204" pitchFamily="34" charset="-120"/>
              <a:ea typeface="微軟正黑體" panose="020B0604030504040204" pitchFamily="34" charset="-120"/>
            </a:endParaRPr>
          </a:p>
        </p:txBody>
      </p:sp>
      <p:cxnSp>
        <p:nvCxnSpPr>
          <p:cNvPr id="20" name="直線單箭頭接點 16">
            <a:extLst>
              <a:ext uri="{FF2B5EF4-FFF2-40B4-BE49-F238E27FC236}">
                <a16:creationId xmlns:a16="http://schemas.microsoft.com/office/drawing/2014/main" id="{38FA2E4C-91A3-4D9B-AF5F-C392DD4AD69A}"/>
              </a:ext>
            </a:extLst>
          </p:cNvPr>
          <p:cNvCxnSpPr>
            <a:cxnSpLocks/>
          </p:cNvCxnSpPr>
          <p:nvPr/>
        </p:nvCxnSpPr>
        <p:spPr>
          <a:xfrm flipH="1">
            <a:off x="1649098" y="2482936"/>
            <a:ext cx="4238635" cy="9460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7">
            <a:extLst>
              <a:ext uri="{FF2B5EF4-FFF2-40B4-BE49-F238E27FC236}">
                <a16:creationId xmlns:a16="http://schemas.microsoft.com/office/drawing/2014/main" id="{A623735F-ED80-492E-AF2D-9C6693810DE5}"/>
              </a:ext>
            </a:extLst>
          </p:cNvPr>
          <p:cNvCxnSpPr>
            <a:cxnSpLocks/>
            <a:endCxn id="8" idx="0"/>
          </p:cNvCxnSpPr>
          <p:nvPr/>
        </p:nvCxnSpPr>
        <p:spPr>
          <a:xfrm flipH="1">
            <a:off x="4546623" y="2464163"/>
            <a:ext cx="1341110" cy="11013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0">
            <a:extLst>
              <a:ext uri="{FF2B5EF4-FFF2-40B4-BE49-F238E27FC236}">
                <a16:creationId xmlns:a16="http://schemas.microsoft.com/office/drawing/2014/main" id="{DAA71F5E-C23C-4CA8-A822-F88A648D2964}"/>
              </a:ext>
            </a:extLst>
          </p:cNvPr>
          <p:cNvCxnSpPr>
            <a:cxnSpLocks/>
          </p:cNvCxnSpPr>
          <p:nvPr/>
        </p:nvCxnSpPr>
        <p:spPr>
          <a:xfrm>
            <a:off x="5887733" y="2482936"/>
            <a:ext cx="1346439" cy="9460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37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17" grpId="0"/>
      <p:bldP spid="18"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71</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3"/>
          <p:cNvPicPr>
            <a:picLocks noChangeAspect="1"/>
          </p:cNvPicPr>
          <p:nvPr/>
        </p:nvPicPr>
        <p:blipFill>
          <a:blip r:embed="rId3"/>
          <a:stretch>
            <a:fillRect/>
          </a:stretch>
        </p:blipFill>
        <p:spPr>
          <a:xfrm rot="5400000">
            <a:off x="4026217" y="2617301"/>
            <a:ext cx="5940000" cy="1435649"/>
          </a:xfrm>
          <a:prstGeom prst="rect">
            <a:avLst/>
          </a:prstGeom>
        </p:spPr>
      </p:pic>
      <p:pic>
        <p:nvPicPr>
          <p:cNvPr id="8" name="圖片 4"/>
          <p:cNvPicPr>
            <a:picLocks noChangeAspect="1"/>
          </p:cNvPicPr>
          <p:nvPr/>
        </p:nvPicPr>
        <p:blipFill>
          <a:blip r:embed="rId4"/>
          <a:stretch>
            <a:fillRect/>
          </a:stretch>
        </p:blipFill>
        <p:spPr>
          <a:xfrm rot="16200000">
            <a:off x="1126468" y="4736078"/>
            <a:ext cx="2160000" cy="711056"/>
          </a:xfrm>
          <a:prstGeom prst="rect">
            <a:avLst/>
          </a:prstGeom>
        </p:spPr>
      </p:pic>
      <p:pic>
        <p:nvPicPr>
          <p:cNvPr id="10" name="圖片 5"/>
          <p:cNvPicPr>
            <a:picLocks noChangeAspect="1"/>
          </p:cNvPicPr>
          <p:nvPr/>
        </p:nvPicPr>
        <p:blipFill>
          <a:blip r:embed="rId5"/>
          <a:stretch>
            <a:fillRect/>
          </a:stretch>
        </p:blipFill>
        <p:spPr>
          <a:xfrm flipV="1">
            <a:off x="4154004" y="1129256"/>
            <a:ext cx="951870" cy="5130000"/>
          </a:xfrm>
          <a:prstGeom prst="rect">
            <a:avLst/>
          </a:prstGeom>
        </p:spPr>
      </p:pic>
      <p:sp>
        <p:nvSpPr>
          <p:cNvPr id="11" name="文字方塊 7"/>
          <p:cNvSpPr txBox="1"/>
          <p:nvPr/>
        </p:nvSpPr>
        <p:spPr>
          <a:xfrm>
            <a:off x="1603224" y="3267468"/>
            <a:ext cx="121543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8 layers</a:t>
            </a:r>
            <a:endParaRPr lang="zh-TW" altLang="en-US" sz="2400" dirty="0"/>
          </a:p>
        </p:txBody>
      </p:sp>
      <p:sp>
        <p:nvSpPr>
          <p:cNvPr id="12" name="文字方塊 8"/>
          <p:cNvSpPr txBox="1"/>
          <p:nvPr/>
        </p:nvSpPr>
        <p:spPr>
          <a:xfrm>
            <a:off x="4754286" y="1879865"/>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19 layers</a:t>
            </a:r>
            <a:endParaRPr lang="zh-TW" altLang="en-US" sz="2400" dirty="0"/>
          </a:p>
        </p:txBody>
      </p:sp>
      <p:sp>
        <p:nvSpPr>
          <p:cNvPr id="13" name="文字方塊 9"/>
          <p:cNvSpPr txBox="1"/>
          <p:nvPr/>
        </p:nvSpPr>
        <p:spPr>
          <a:xfrm>
            <a:off x="7099194" y="1065629"/>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22 layers</a:t>
            </a:r>
            <a:endParaRPr lang="zh-TW" altLang="en-US" sz="2400" dirty="0"/>
          </a:p>
        </p:txBody>
      </p:sp>
      <p:sp>
        <p:nvSpPr>
          <p:cNvPr id="14" name="文字方塊 10"/>
          <p:cNvSpPr txBox="1"/>
          <p:nvPr/>
        </p:nvSpPr>
        <p:spPr>
          <a:xfrm>
            <a:off x="893548" y="6214211"/>
            <a:ext cx="2464174" cy="461665"/>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5" name="文字方塊 12"/>
          <p:cNvSpPr txBox="1"/>
          <p:nvPr/>
        </p:nvSpPr>
        <p:spPr>
          <a:xfrm>
            <a:off x="3647336" y="6131815"/>
            <a:ext cx="1870262" cy="830997"/>
          </a:xfrm>
          <a:prstGeom prst="rect">
            <a:avLst/>
          </a:prstGeom>
          <a:noFill/>
        </p:spPr>
        <p:txBody>
          <a:bodyPr wrap="square" rtlCol="0">
            <a:spAutoFit/>
          </a:bodyPr>
          <a:lstStyle/>
          <a:p>
            <a:pPr algn="ctr"/>
            <a:r>
              <a:rPr lang="en-US" altLang="zh-CN" sz="2400" dirty="0" err="1"/>
              <a:t>ConNet</a:t>
            </a:r>
            <a:r>
              <a:rPr lang="en-US" altLang="zh-CN" sz="2400" dirty="0"/>
              <a:t>-</a:t>
            </a:r>
            <a:r>
              <a:rPr lang="en-US" altLang="zh-TW" sz="2400" dirty="0"/>
              <a:t>VGG (2014)</a:t>
            </a:r>
            <a:endParaRPr lang="zh-TW" altLang="en-US" sz="2400" dirty="0"/>
          </a:p>
        </p:txBody>
      </p:sp>
      <p:sp>
        <p:nvSpPr>
          <p:cNvPr id="16" name="文字方塊 13"/>
          <p:cNvSpPr txBox="1"/>
          <p:nvPr/>
        </p:nvSpPr>
        <p:spPr>
          <a:xfrm>
            <a:off x="5953756" y="6228240"/>
            <a:ext cx="2450981" cy="461665"/>
          </a:xfrm>
          <a:prstGeom prst="rect">
            <a:avLst/>
          </a:prstGeom>
          <a:noFill/>
        </p:spPr>
        <p:txBody>
          <a:bodyPr wrap="square" rtlCol="0">
            <a:spAutoFit/>
          </a:bodyPr>
          <a:lstStyle/>
          <a:p>
            <a:pPr algn="ctr"/>
            <a:r>
              <a:rPr lang="en-US" altLang="zh-TW" sz="2400" dirty="0" err="1"/>
              <a:t>GoogleNet</a:t>
            </a:r>
            <a:r>
              <a:rPr lang="en-US" altLang="zh-TW" sz="2400" dirty="0"/>
              <a:t> (2014)</a:t>
            </a:r>
            <a:endParaRPr lang="zh-TW" altLang="en-US" sz="2400" dirty="0"/>
          </a:p>
        </p:txBody>
      </p:sp>
      <p:sp>
        <p:nvSpPr>
          <p:cNvPr id="17" name="文字方塊 14"/>
          <p:cNvSpPr txBox="1"/>
          <p:nvPr/>
        </p:nvSpPr>
        <p:spPr>
          <a:xfrm>
            <a:off x="789648" y="4571387"/>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18" name="文字方塊 15"/>
          <p:cNvSpPr txBox="1"/>
          <p:nvPr/>
        </p:nvSpPr>
        <p:spPr>
          <a:xfrm>
            <a:off x="3053233" y="4016348"/>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19" name="文字方塊 16"/>
          <p:cNvSpPr txBox="1"/>
          <p:nvPr/>
        </p:nvSpPr>
        <p:spPr>
          <a:xfrm>
            <a:off x="5527495" y="3790508"/>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0" name="文字方塊 18"/>
          <p:cNvSpPr txBox="1"/>
          <p:nvPr/>
        </p:nvSpPr>
        <p:spPr>
          <a:xfrm>
            <a:off x="133815" y="1125903"/>
            <a:ext cx="3218881" cy="954107"/>
          </a:xfrm>
          <a:prstGeom prst="rect">
            <a:avLst/>
          </a:prstGeom>
          <a:noFill/>
        </p:spPr>
        <p:txBody>
          <a:bodyPr wrap="square" rtlCol="0">
            <a:spAutoFit/>
          </a:bodyPr>
          <a:lstStyle/>
          <a:p>
            <a:r>
              <a:rPr lang="en-US" altLang="zh-TW" sz="2800" dirty="0"/>
              <a:t>Deep = </a:t>
            </a:r>
          </a:p>
          <a:p>
            <a:r>
              <a:rPr lang="en-US" altLang="zh-TW" sz="2800" dirty="0"/>
              <a:t>Many hidden layers</a:t>
            </a:r>
            <a:endParaRPr lang="zh-TW" altLang="en-US" sz="2800" dirty="0"/>
          </a:p>
        </p:txBody>
      </p:sp>
    </p:spTree>
    <p:extLst>
      <p:ext uri="{BB962C8B-B14F-4D97-AF65-F5344CB8AC3E}">
        <p14:creationId xmlns:p14="http://schemas.microsoft.com/office/powerpoint/2010/main" val="325492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p:bldP spid="16" grpId="0"/>
      <p:bldP spid="17" grpId="0"/>
      <p:bldP spid="18"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72</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3"/>
          <p:cNvPicPr>
            <a:picLocks noChangeAspect="1"/>
          </p:cNvPicPr>
          <p:nvPr/>
        </p:nvPicPr>
        <p:blipFill>
          <a:blip r:embed="rId3"/>
          <a:stretch>
            <a:fillRect/>
          </a:stretch>
        </p:blipFill>
        <p:spPr>
          <a:xfrm>
            <a:off x="6093729" y="-420596"/>
            <a:ext cx="454038" cy="6480000"/>
          </a:xfrm>
          <a:prstGeom prst="rect">
            <a:avLst/>
          </a:prstGeom>
        </p:spPr>
      </p:pic>
      <p:pic>
        <p:nvPicPr>
          <p:cNvPr id="8" name="圖片 4"/>
          <p:cNvPicPr>
            <a:picLocks noChangeAspect="1"/>
          </p:cNvPicPr>
          <p:nvPr/>
        </p:nvPicPr>
        <p:blipFill>
          <a:blip r:embed="rId4"/>
          <a:stretch>
            <a:fillRect/>
          </a:stretch>
        </p:blipFill>
        <p:spPr>
          <a:xfrm rot="5400000">
            <a:off x="4024994" y="5398387"/>
            <a:ext cx="932400" cy="225354"/>
          </a:xfrm>
          <a:prstGeom prst="rect">
            <a:avLst/>
          </a:prstGeom>
        </p:spPr>
      </p:pic>
      <p:pic>
        <p:nvPicPr>
          <p:cNvPr id="10" name="圖片 5"/>
          <p:cNvPicPr>
            <a:picLocks noChangeAspect="1"/>
          </p:cNvPicPr>
          <p:nvPr/>
        </p:nvPicPr>
        <p:blipFill>
          <a:blip r:embed="rId5"/>
          <a:stretch>
            <a:fillRect/>
          </a:stretch>
        </p:blipFill>
        <p:spPr>
          <a:xfrm rot="16200000">
            <a:off x="1362159" y="5773421"/>
            <a:ext cx="255600" cy="84142"/>
          </a:xfrm>
          <a:prstGeom prst="rect">
            <a:avLst/>
          </a:prstGeom>
        </p:spPr>
      </p:pic>
      <p:pic>
        <p:nvPicPr>
          <p:cNvPr id="11" name="圖片 6"/>
          <p:cNvPicPr>
            <a:picLocks noChangeAspect="1"/>
          </p:cNvPicPr>
          <p:nvPr/>
        </p:nvPicPr>
        <p:blipFill>
          <a:blip r:embed="rId6"/>
          <a:stretch>
            <a:fillRect/>
          </a:stretch>
        </p:blipFill>
        <p:spPr>
          <a:xfrm flipV="1">
            <a:off x="2876875" y="5136892"/>
            <a:ext cx="149627" cy="806400"/>
          </a:xfrm>
          <a:prstGeom prst="rect">
            <a:avLst/>
          </a:prstGeom>
        </p:spPr>
      </p:pic>
      <p:sp>
        <p:nvSpPr>
          <p:cNvPr id="12" name="文字方塊 11"/>
          <p:cNvSpPr txBox="1"/>
          <p:nvPr/>
        </p:nvSpPr>
        <p:spPr>
          <a:xfrm>
            <a:off x="737659" y="5927519"/>
            <a:ext cx="1449074" cy="830997"/>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2017258" y="5927518"/>
            <a:ext cx="1870262" cy="830997"/>
          </a:xfrm>
          <a:prstGeom prst="rect">
            <a:avLst/>
          </a:prstGeom>
          <a:noFill/>
        </p:spPr>
        <p:txBody>
          <a:bodyPr wrap="square" rtlCol="0">
            <a:spAutoFit/>
          </a:bodyPr>
          <a:lstStyle/>
          <a:p>
            <a:pPr algn="ctr"/>
            <a:r>
              <a:rPr lang="en-US" altLang="zh-TW" sz="2400" dirty="0"/>
              <a:t>VGG </a:t>
            </a:r>
          </a:p>
          <a:p>
            <a:pPr algn="ctr"/>
            <a:r>
              <a:rPr lang="en-US" altLang="zh-TW" sz="2400" dirty="0"/>
              <a:t>(2014)</a:t>
            </a:r>
            <a:endParaRPr lang="zh-TW" altLang="en-US" sz="2400" dirty="0"/>
          </a:p>
        </p:txBody>
      </p:sp>
      <p:sp>
        <p:nvSpPr>
          <p:cNvPr id="14" name="文字方塊 13"/>
          <p:cNvSpPr txBox="1"/>
          <p:nvPr/>
        </p:nvSpPr>
        <p:spPr>
          <a:xfrm>
            <a:off x="3265704" y="5898489"/>
            <a:ext cx="2450981" cy="830997"/>
          </a:xfrm>
          <a:prstGeom prst="rect">
            <a:avLst/>
          </a:prstGeom>
          <a:noFill/>
        </p:spPr>
        <p:txBody>
          <a:bodyPr wrap="square" rtlCol="0">
            <a:spAutoFit/>
          </a:bodyPr>
          <a:lstStyle/>
          <a:p>
            <a:pPr algn="ctr"/>
            <a:r>
              <a:rPr lang="en-US" altLang="zh-TW" sz="2400" dirty="0" err="1"/>
              <a:t>GoogleNet</a:t>
            </a:r>
            <a:r>
              <a:rPr lang="en-US" altLang="zh-TW" sz="2400" dirty="0"/>
              <a:t> </a:t>
            </a:r>
          </a:p>
          <a:p>
            <a:pPr algn="ctr"/>
            <a:r>
              <a:rPr lang="en-US" altLang="zh-TW" sz="2400" dirty="0"/>
              <a:t>(2014)</a:t>
            </a:r>
            <a:endParaRPr lang="zh-TW" altLang="en-US" sz="2400" dirty="0"/>
          </a:p>
        </p:txBody>
      </p:sp>
      <p:sp>
        <p:nvSpPr>
          <p:cNvPr id="15" name="文字方塊 14"/>
          <p:cNvSpPr txBox="1"/>
          <p:nvPr/>
        </p:nvSpPr>
        <p:spPr>
          <a:xfrm>
            <a:off x="4588821" y="1715553"/>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152 layers</a:t>
            </a:r>
            <a:endParaRPr lang="zh-TW" altLang="en-US" sz="2400" dirty="0"/>
          </a:p>
        </p:txBody>
      </p:sp>
      <p:sp>
        <p:nvSpPr>
          <p:cNvPr id="16" name="文字方塊 16"/>
          <p:cNvSpPr txBox="1"/>
          <p:nvPr/>
        </p:nvSpPr>
        <p:spPr>
          <a:xfrm>
            <a:off x="5050100" y="4255315"/>
            <a:ext cx="1270000" cy="461665"/>
          </a:xfrm>
          <a:prstGeom prst="rect">
            <a:avLst/>
          </a:prstGeom>
          <a:noFill/>
        </p:spPr>
        <p:txBody>
          <a:bodyPr wrap="square" rtlCol="0">
            <a:spAutoFit/>
          </a:bodyPr>
          <a:lstStyle/>
          <a:p>
            <a:pPr algn="ctr"/>
            <a:r>
              <a:rPr lang="en-US" altLang="zh-TW" sz="2400" dirty="0">
                <a:solidFill>
                  <a:srgbClr val="FF0000"/>
                </a:solidFill>
              </a:rPr>
              <a:t>3.57%</a:t>
            </a:r>
            <a:endParaRPr lang="zh-TW" altLang="en-US" sz="2400" dirty="0">
              <a:solidFill>
                <a:srgbClr val="FF0000"/>
              </a:solidFill>
            </a:endParaRPr>
          </a:p>
        </p:txBody>
      </p:sp>
      <p:sp>
        <p:nvSpPr>
          <p:cNvPr id="17" name="文字方塊 17"/>
          <p:cNvSpPr txBox="1"/>
          <p:nvPr/>
        </p:nvSpPr>
        <p:spPr>
          <a:xfrm>
            <a:off x="5050100" y="5921899"/>
            <a:ext cx="2450981" cy="830997"/>
          </a:xfrm>
          <a:prstGeom prst="rect">
            <a:avLst/>
          </a:prstGeom>
          <a:noFill/>
        </p:spPr>
        <p:txBody>
          <a:bodyPr wrap="square" rtlCol="0">
            <a:spAutoFit/>
          </a:bodyPr>
          <a:lstStyle/>
          <a:p>
            <a:pPr algn="ctr"/>
            <a:r>
              <a:rPr lang="en-US" altLang="zh-TW" sz="2400" dirty="0"/>
              <a:t>Residual Net </a:t>
            </a:r>
          </a:p>
          <a:p>
            <a:pPr algn="ctr"/>
            <a:r>
              <a:rPr lang="en-US" altLang="zh-TW" sz="2400" dirty="0"/>
              <a:t>(2015)</a:t>
            </a:r>
            <a:endParaRPr lang="zh-TW" altLang="en-US" sz="2400" dirty="0"/>
          </a:p>
        </p:txBody>
      </p:sp>
      <p:sp>
        <p:nvSpPr>
          <p:cNvPr id="18" name="文字方塊 23"/>
          <p:cNvSpPr txBox="1"/>
          <p:nvPr/>
        </p:nvSpPr>
        <p:spPr>
          <a:xfrm>
            <a:off x="224124" y="5529771"/>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19" name="文字方塊 24"/>
          <p:cNvSpPr txBox="1"/>
          <p:nvPr/>
        </p:nvSpPr>
        <p:spPr>
          <a:xfrm>
            <a:off x="1828754" y="5289959"/>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20" name="文字方塊 25"/>
          <p:cNvSpPr txBox="1"/>
          <p:nvPr/>
        </p:nvSpPr>
        <p:spPr>
          <a:xfrm>
            <a:off x="3318821" y="5301372"/>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1" name="文字方塊 21"/>
          <p:cNvSpPr txBox="1"/>
          <p:nvPr/>
        </p:nvSpPr>
        <p:spPr>
          <a:xfrm>
            <a:off x="537541" y="2831107"/>
            <a:ext cx="1480558" cy="830997"/>
          </a:xfrm>
          <a:prstGeom prst="rect">
            <a:avLst/>
          </a:prstGeom>
          <a:noFill/>
        </p:spPr>
        <p:txBody>
          <a:bodyPr wrap="square" rtlCol="0">
            <a:spAutoFit/>
          </a:bodyPr>
          <a:lstStyle/>
          <a:p>
            <a:pPr algn="ctr"/>
            <a:r>
              <a:rPr lang="en-US" altLang="zh-TW" sz="2400" dirty="0"/>
              <a:t>Special </a:t>
            </a:r>
          </a:p>
          <a:p>
            <a:pPr algn="ctr"/>
            <a:r>
              <a:rPr lang="en-US" altLang="zh-TW" sz="2400" dirty="0"/>
              <a:t>structure</a:t>
            </a:r>
            <a:endParaRPr lang="zh-TW" altLang="en-US" sz="2400" dirty="0"/>
          </a:p>
        </p:txBody>
      </p:sp>
      <p:cxnSp>
        <p:nvCxnSpPr>
          <p:cNvPr id="22" name="直線單箭頭接點 26"/>
          <p:cNvCxnSpPr/>
          <p:nvPr/>
        </p:nvCxnSpPr>
        <p:spPr>
          <a:xfrm flipV="1">
            <a:off x="2845981" y="3813360"/>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083573" y="2649750"/>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2083573" y="3502548"/>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36"/>
          <p:cNvCxnSpPr/>
          <p:nvPr/>
        </p:nvCxnSpPr>
        <p:spPr>
          <a:xfrm flipV="1">
            <a:off x="2847356" y="2969064"/>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7"/>
          <p:cNvCxnSpPr/>
          <p:nvPr/>
        </p:nvCxnSpPr>
        <p:spPr>
          <a:xfrm flipV="1">
            <a:off x="2847356" y="2116266"/>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橢圓 38"/>
          <p:cNvSpPr/>
          <p:nvPr/>
        </p:nvSpPr>
        <p:spPr>
          <a:xfrm>
            <a:off x="2158866" y="271940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28" name="橢圓 39"/>
          <p:cNvSpPr/>
          <p:nvPr/>
        </p:nvSpPr>
        <p:spPr>
          <a:xfrm>
            <a:off x="2405927" y="2718956"/>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29" name="橢圓 40"/>
          <p:cNvSpPr/>
          <p:nvPr/>
        </p:nvSpPr>
        <p:spPr>
          <a:xfrm>
            <a:off x="2661220" y="2718956"/>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0" name="橢圓 41"/>
          <p:cNvSpPr/>
          <p:nvPr/>
        </p:nvSpPr>
        <p:spPr>
          <a:xfrm>
            <a:off x="2900875" y="2721950"/>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1" name="橢圓 42"/>
          <p:cNvSpPr/>
          <p:nvPr/>
        </p:nvSpPr>
        <p:spPr>
          <a:xfrm>
            <a:off x="3143525" y="2718956"/>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2" name="橢圓 43"/>
          <p:cNvSpPr/>
          <p:nvPr/>
        </p:nvSpPr>
        <p:spPr>
          <a:xfrm>
            <a:off x="3403229" y="271876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3" name="橢圓 44"/>
          <p:cNvSpPr/>
          <p:nvPr/>
        </p:nvSpPr>
        <p:spPr>
          <a:xfrm>
            <a:off x="2158866" y="351792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4" name="橢圓 45"/>
          <p:cNvSpPr/>
          <p:nvPr/>
        </p:nvSpPr>
        <p:spPr>
          <a:xfrm>
            <a:off x="2405927" y="351747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5" name="橢圓 46"/>
          <p:cNvSpPr/>
          <p:nvPr/>
        </p:nvSpPr>
        <p:spPr>
          <a:xfrm>
            <a:off x="2661220" y="351747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6" name="橢圓 47"/>
          <p:cNvSpPr/>
          <p:nvPr/>
        </p:nvSpPr>
        <p:spPr>
          <a:xfrm>
            <a:off x="2900875" y="3520471"/>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7" name="橢圓 48"/>
          <p:cNvSpPr/>
          <p:nvPr/>
        </p:nvSpPr>
        <p:spPr>
          <a:xfrm>
            <a:off x="3143525" y="351747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38" name="橢圓 49"/>
          <p:cNvSpPr/>
          <p:nvPr/>
        </p:nvSpPr>
        <p:spPr>
          <a:xfrm>
            <a:off x="3403229" y="351728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39" name="直線接點 50"/>
          <p:cNvCxnSpPr/>
          <p:nvPr/>
        </p:nvCxnSpPr>
        <p:spPr>
          <a:xfrm>
            <a:off x="2846338" y="4094850"/>
            <a:ext cx="1136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51"/>
          <p:cNvCxnSpPr/>
          <p:nvPr/>
        </p:nvCxnSpPr>
        <p:spPr>
          <a:xfrm flipV="1">
            <a:off x="3983110" y="2481721"/>
            <a:ext cx="0" cy="1568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52"/>
          <p:cNvCxnSpPr/>
          <p:nvPr/>
        </p:nvCxnSpPr>
        <p:spPr>
          <a:xfrm flipH="1">
            <a:off x="2901352" y="2481721"/>
            <a:ext cx="1040141"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994400" y="2437031"/>
            <a:ext cx="553367" cy="788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532733" y="2046177"/>
            <a:ext cx="3674221" cy="243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8"/>
          <p:cNvCxnSpPr/>
          <p:nvPr/>
        </p:nvCxnSpPr>
        <p:spPr>
          <a:xfrm flipH="1" flipV="1">
            <a:off x="4206954" y="2046177"/>
            <a:ext cx="1787446" cy="3908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線接點 56"/>
          <p:cNvCxnSpPr/>
          <p:nvPr/>
        </p:nvCxnSpPr>
        <p:spPr>
          <a:xfrm flipH="1">
            <a:off x="4206954" y="3246605"/>
            <a:ext cx="1764304" cy="12669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文字方塊 18"/>
          <p:cNvSpPr txBox="1"/>
          <p:nvPr/>
        </p:nvSpPr>
        <p:spPr>
          <a:xfrm>
            <a:off x="133815" y="1125903"/>
            <a:ext cx="3218881" cy="954107"/>
          </a:xfrm>
          <a:prstGeom prst="rect">
            <a:avLst/>
          </a:prstGeom>
          <a:noFill/>
        </p:spPr>
        <p:txBody>
          <a:bodyPr wrap="square" rtlCol="0">
            <a:spAutoFit/>
          </a:bodyPr>
          <a:lstStyle/>
          <a:p>
            <a:r>
              <a:rPr lang="en-US" altLang="zh-TW" sz="2800" dirty="0"/>
              <a:t>Deep = </a:t>
            </a:r>
          </a:p>
          <a:p>
            <a:r>
              <a:rPr lang="en-US" altLang="zh-TW" sz="2800" dirty="0"/>
              <a:t>Many hidden layers</a:t>
            </a:r>
            <a:endParaRPr lang="zh-TW" altLang="en-US" sz="2800" dirty="0"/>
          </a:p>
        </p:txBody>
      </p:sp>
    </p:spTree>
    <p:extLst>
      <p:ext uri="{BB962C8B-B14F-4D97-AF65-F5344CB8AC3E}">
        <p14:creationId xmlns:p14="http://schemas.microsoft.com/office/powerpoint/2010/main" val="381092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1" grpId="0"/>
      <p:bldP spid="23" grpId="0" animBg="1"/>
      <p:bldP spid="24"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2" grpId="0" animBg="1"/>
      <p:bldP spid="4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循环神经网络，处理数据序列</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73</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3">
            <a:extLst>
              <a:ext uri="{FF2B5EF4-FFF2-40B4-BE49-F238E27FC236}">
                <a16:creationId xmlns:a16="http://schemas.microsoft.com/office/drawing/2014/main" id="{5F355E48-1C55-4B54-9026-8089A82F48DA}"/>
              </a:ext>
            </a:extLst>
          </p:cNvPr>
          <p:cNvPicPr>
            <a:picLocks noChangeAspect="1"/>
          </p:cNvPicPr>
          <p:nvPr/>
        </p:nvPicPr>
        <p:blipFill>
          <a:blip r:embed="rId3"/>
          <a:stretch>
            <a:fillRect/>
          </a:stretch>
        </p:blipFill>
        <p:spPr>
          <a:xfrm>
            <a:off x="4697539" y="2073261"/>
            <a:ext cx="4346102" cy="3246395"/>
          </a:xfrm>
          <a:prstGeom prst="rect">
            <a:avLst/>
          </a:prstGeom>
        </p:spPr>
      </p:pic>
      <p:pic>
        <p:nvPicPr>
          <p:cNvPr id="8" name="圖片 4">
            <a:extLst>
              <a:ext uri="{FF2B5EF4-FFF2-40B4-BE49-F238E27FC236}">
                <a16:creationId xmlns:a16="http://schemas.microsoft.com/office/drawing/2014/main" id="{598BF939-7236-469F-A944-2AFC78EFD31D}"/>
              </a:ext>
            </a:extLst>
          </p:cNvPr>
          <p:cNvPicPr>
            <a:picLocks noChangeAspect="1"/>
          </p:cNvPicPr>
          <p:nvPr/>
        </p:nvPicPr>
        <p:blipFill>
          <a:blip r:embed="rId4"/>
          <a:stretch>
            <a:fillRect/>
          </a:stretch>
        </p:blipFill>
        <p:spPr>
          <a:xfrm>
            <a:off x="314796" y="2020010"/>
            <a:ext cx="4118745" cy="3231631"/>
          </a:xfrm>
          <a:prstGeom prst="rect">
            <a:avLst/>
          </a:prstGeom>
        </p:spPr>
      </p:pic>
      <p:sp>
        <p:nvSpPr>
          <p:cNvPr id="10" name="文字方塊 5">
            <a:extLst>
              <a:ext uri="{FF2B5EF4-FFF2-40B4-BE49-F238E27FC236}">
                <a16:creationId xmlns:a16="http://schemas.microsoft.com/office/drawing/2014/main" id="{C3E5D989-453D-4686-804C-3DB1E0F2BEC0}"/>
              </a:ext>
            </a:extLst>
          </p:cNvPr>
          <p:cNvSpPr txBox="1"/>
          <p:nvPr/>
        </p:nvSpPr>
        <p:spPr>
          <a:xfrm>
            <a:off x="1374043" y="5319656"/>
            <a:ext cx="2000250" cy="523220"/>
          </a:xfrm>
          <a:prstGeom prst="rect">
            <a:avLst/>
          </a:prstGeom>
          <a:noFill/>
        </p:spPr>
        <p:txBody>
          <a:bodyPr wrap="square" rtlCol="0">
            <a:spAutoFit/>
          </a:bodyPr>
          <a:lstStyle/>
          <a:p>
            <a:pPr algn="ctr"/>
            <a:r>
              <a:rPr lang="en-US" altLang="zh-TW" sz="2800" b="1" i="1" u="sng" dirty="0"/>
              <a:t>LSTM</a:t>
            </a:r>
            <a:endParaRPr lang="zh-TW" altLang="en-US" sz="2800" b="1" i="1" u="sng" dirty="0"/>
          </a:p>
        </p:txBody>
      </p:sp>
      <p:sp>
        <p:nvSpPr>
          <p:cNvPr id="11" name="文字方塊 6">
            <a:extLst>
              <a:ext uri="{FF2B5EF4-FFF2-40B4-BE49-F238E27FC236}">
                <a16:creationId xmlns:a16="http://schemas.microsoft.com/office/drawing/2014/main" id="{87544E64-9C68-4A4A-B396-5BEABED31167}"/>
              </a:ext>
            </a:extLst>
          </p:cNvPr>
          <p:cNvSpPr txBox="1"/>
          <p:nvPr/>
        </p:nvSpPr>
        <p:spPr>
          <a:xfrm>
            <a:off x="5575277" y="5319656"/>
            <a:ext cx="2000250" cy="523220"/>
          </a:xfrm>
          <a:prstGeom prst="rect">
            <a:avLst/>
          </a:prstGeom>
          <a:noFill/>
        </p:spPr>
        <p:txBody>
          <a:bodyPr wrap="square" rtlCol="0">
            <a:spAutoFit/>
          </a:bodyPr>
          <a:lstStyle/>
          <a:p>
            <a:pPr algn="ctr"/>
            <a:r>
              <a:rPr lang="en-US" altLang="zh-TW" sz="2800" b="1" i="1" u="sng" dirty="0"/>
              <a:t>GRU</a:t>
            </a:r>
            <a:endParaRPr lang="zh-TW" altLang="en-US" sz="2800" b="1" i="1" u="sng" dirty="0"/>
          </a:p>
        </p:txBody>
      </p:sp>
    </p:spTree>
    <p:extLst>
      <p:ext uri="{BB962C8B-B14F-4D97-AF65-F5344CB8AC3E}">
        <p14:creationId xmlns:p14="http://schemas.microsoft.com/office/powerpoint/2010/main" val="957492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852539"/>
          </a:xfrm>
        </p:spPr>
        <p:txBody>
          <a:bodyPr/>
          <a:lstStyle/>
          <a:p>
            <a:r>
              <a:rPr lang="en-US" altLang="zh-CN" dirty="0">
                <a:latin typeface="Times New Roman" panose="02020603050405020304" pitchFamily="18" charset="0"/>
                <a:cs typeface="Times New Roman" panose="02020603050405020304" pitchFamily="18" charset="0"/>
              </a:rPr>
              <a:t>Seq2Seq (Sequence-to-sequence)</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74</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標題 1"/>
          <p:cNvSpPr txBox="1">
            <a:spLocks/>
          </p:cNvSpPr>
          <p:nvPr/>
        </p:nvSpPr>
        <p:spPr>
          <a:xfrm>
            <a:off x="-8831699" y="144913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dirty="0"/>
          </a:p>
        </p:txBody>
      </p:sp>
      <p:sp>
        <p:nvSpPr>
          <p:cNvPr id="8" name="內容版面配置區 2"/>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p:sp>
        <p:nvSpPr>
          <p:cNvPr id="10" name="矩形 9"/>
          <p:cNvSpPr/>
          <p:nvPr/>
        </p:nvSpPr>
        <p:spPr>
          <a:xfrm>
            <a:off x="1319920" y="3197056"/>
            <a:ext cx="1528192"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Seq2seq</a:t>
            </a:r>
            <a:endParaRPr lang="zh-TW" altLang="en-US" sz="2800" dirty="0"/>
          </a:p>
        </p:txBody>
      </p:sp>
      <p:sp>
        <p:nvSpPr>
          <p:cNvPr id="11" name="文字方塊 14"/>
          <p:cNvSpPr txBox="1"/>
          <p:nvPr/>
        </p:nvSpPr>
        <p:spPr>
          <a:xfrm>
            <a:off x="2891898" y="4869292"/>
            <a:ext cx="3346613" cy="461665"/>
          </a:xfrm>
          <a:prstGeom prst="rect">
            <a:avLst/>
          </a:prstGeom>
          <a:noFill/>
        </p:spPr>
        <p:txBody>
          <a:bodyPr wrap="square" rtlCol="0">
            <a:spAutoFit/>
          </a:bodyPr>
          <a:lstStyle/>
          <a:p>
            <a:pPr algn="ctr"/>
            <a:r>
              <a:rPr lang="zh-CN" altLang="en-US" sz="2400" dirty="0"/>
              <a:t>机 器 学 习</a:t>
            </a:r>
            <a:endParaRPr lang="zh-TW" altLang="en-US" sz="2400" dirty="0"/>
          </a:p>
        </p:txBody>
      </p:sp>
      <p:cxnSp>
        <p:nvCxnSpPr>
          <p:cNvPr id="12" name="直線接點 26"/>
          <p:cNvCxnSpPr/>
          <p:nvPr/>
        </p:nvCxnSpPr>
        <p:spPr>
          <a:xfrm>
            <a:off x="1202435" y="2534223"/>
            <a:ext cx="117486" cy="648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28"/>
          <p:cNvCxnSpPr/>
          <p:nvPr/>
        </p:nvCxnSpPr>
        <p:spPr>
          <a:xfrm flipH="1">
            <a:off x="2891898" y="2567703"/>
            <a:ext cx="137549" cy="6202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34">
            <a:extLst>
              <a:ext uri="{FF2B5EF4-FFF2-40B4-BE49-F238E27FC236}">
                <a16:creationId xmlns:a16="http://schemas.microsoft.com/office/drawing/2014/main" id="{FE412C65-B7E3-4C5D-87BE-C07EBF97A9DA}"/>
              </a:ext>
            </a:extLst>
          </p:cNvPr>
          <p:cNvCxnSpPr/>
          <p:nvPr/>
        </p:nvCxnSpPr>
        <p:spPr>
          <a:xfrm flipH="1">
            <a:off x="1202435" y="3971756"/>
            <a:ext cx="137549" cy="6202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35">
            <a:extLst>
              <a:ext uri="{FF2B5EF4-FFF2-40B4-BE49-F238E27FC236}">
                <a16:creationId xmlns:a16="http://schemas.microsoft.com/office/drawing/2014/main" id="{F95AB391-1BAA-431F-B66A-F151E7516E48}"/>
              </a:ext>
            </a:extLst>
          </p:cNvPr>
          <p:cNvCxnSpPr/>
          <p:nvPr/>
        </p:nvCxnSpPr>
        <p:spPr>
          <a:xfrm>
            <a:off x="2861512" y="4009106"/>
            <a:ext cx="117486" cy="648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8CE75C0-D7F7-404A-A034-60B7BD86C552}"/>
              </a:ext>
            </a:extLst>
          </p:cNvPr>
          <p:cNvSpPr/>
          <p:nvPr/>
        </p:nvSpPr>
        <p:spPr>
          <a:xfrm>
            <a:off x="3734009" y="3218525"/>
            <a:ext cx="1528192"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Seq2seq</a:t>
            </a:r>
            <a:endParaRPr lang="zh-TW" altLang="en-US" sz="2800" dirty="0"/>
          </a:p>
        </p:txBody>
      </p:sp>
      <p:sp>
        <p:nvSpPr>
          <p:cNvPr id="17" name="文字方塊 44">
            <a:extLst>
              <a:ext uri="{FF2B5EF4-FFF2-40B4-BE49-F238E27FC236}">
                <a16:creationId xmlns:a16="http://schemas.microsoft.com/office/drawing/2014/main" id="{4E77748B-65BE-4BE0-9EF5-02D1C8DC70C5}"/>
              </a:ext>
            </a:extLst>
          </p:cNvPr>
          <p:cNvSpPr txBox="1"/>
          <p:nvPr/>
        </p:nvSpPr>
        <p:spPr>
          <a:xfrm>
            <a:off x="3336164" y="2127507"/>
            <a:ext cx="2458080" cy="461665"/>
          </a:xfrm>
          <a:prstGeom prst="rect">
            <a:avLst/>
          </a:prstGeom>
          <a:noFill/>
        </p:spPr>
        <p:txBody>
          <a:bodyPr wrap="square" rtlCol="0">
            <a:spAutoFit/>
          </a:bodyPr>
          <a:lstStyle/>
          <a:p>
            <a:pPr algn="ctr"/>
            <a:r>
              <a:rPr lang="en-US" altLang="zh-TW" sz="2400" dirty="0"/>
              <a:t>Machine Learning</a:t>
            </a:r>
            <a:endParaRPr lang="zh-TW" altLang="en-US" sz="2400" dirty="0"/>
          </a:p>
        </p:txBody>
      </p:sp>
      <p:cxnSp>
        <p:nvCxnSpPr>
          <p:cNvPr id="18" name="直線接點 45">
            <a:extLst>
              <a:ext uri="{FF2B5EF4-FFF2-40B4-BE49-F238E27FC236}">
                <a16:creationId xmlns:a16="http://schemas.microsoft.com/office/drawing/2014/main" id="{34BEE7CE-35A2-4628-9CA2-E1D2F3DBB9AB}"/>
              </a:ext>
            </a:extLst>
          </p:cNvPr>
          <p:cNvCxnSpPr/>
          <p:nvPr/>
        </p:nvCxnSpPr>
        <p:spPr>
          <a:xfrm>
            <a:off x="3616524" y="2555692"/>
            <a:ext cx="117486" cy="648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46">
            <a:extLst>
              <a:ext uri="{FF2B5EF4-FFF2-40B4-BE49-F238E27FC236}">
                <a16:creationId xmlns:a16="http://schemas.microsoft.com/office/drawing/2014/main" id="{AFF68CC4-35AA-4327-8087-06B2405BB93E}"/>
              </a:ext>
            </a:extLst>
          </p:cNvPr>
          <p:cNvCxnSpPr/>
          <p:nvPr/>
        </p:nvCxnSpPr>
        <p:spPr>
          <a:xfrm flipH="1">
            <a:off x="5305987" y="2589172"/>
            <a:ext cx="137549" cy="6202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47">
            <a:extLst>
              <a:ext uri="{FF2B5EF4-FFF2-40B4-BE49-F238E27FC236}">
                <a16:creationId xmlns:a16="http://schemas.microsoft.com/office/drawing/2014/main" id="{CB954022-64B0-48BB-871D-EFDB3023EBF6}"/>
              </a:ext>
            </a:extLst>
          </p:cNvPr>
          <p:cNvCxnSpPr/>
          <p:nvPr/>
        </p:nvCxnSpPr>
        <p:spPr>
          <a:xfrm flipH="1">
            <a:off x="3616524" y="3993225"/>
            <a:ext cx="137549" cy="6202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48">
            <a:extLst>
              <a:ext uri="{FF2B5EF4-FFF2-40B4-BE49-F238E27FC236}">
                <a16:creationId xmlns:a16="http://schemas.microsoft.com/office/drawing/2014/main" id="{CCDB04C1-90DE-4A86-AAA1-FAF256D38AE9}"/>
              </a:ext>
            </a:extLst>
          </p:cNvPr>
          <p:cNvCxnSpPr/>
          <p:nvPr/>
        </p:nvCxnSpPr>
        <p:spPr>
          <a:xfrm>
            <a:off x="5275601" y="4030575"/>
            <a:ext cx="117486" cy="648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15A9FA8B-22F5-4373-86FD-EAFF07838BCA}"/>
              </a:ext>
            </a:extLst>
          </p:cNvPr>
          <p:cNvSpPr/>
          <p:nvPr/>
        </p:nvSpPr>
        <p:spPr>
          <a:xfrm>
            <a:off x="6252045" y="3255875"/>
            <a:ext cx="1528192"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Seq2seq</a:t>
            </a:r>
            <a:endParaRPr lang="zh-TW" altLang="en-US" sz="2800" dirty="0"/>
          </a:p>
        </p:txBody>
      </p:sp>
      <p:cxnSp>
        <p:nvCxnSpPr>
          <p:cNvPr id="23" name="直線接點 58">
            <a:extLst>
              <a:ext uri="{FF2B5EF4-FFF2-40B4-BE49-F238E27FC236}">
                <a16:creationId xmlns:a16="http://schemas.microsoft.com/office/drawing/2014/main" id="{3C435A3D-8EFC-4832-BB13-47BFE17E52A3}"/>
              </a:ext>
            </a:extLst>
          </p:cNvPr>
          <p:cNvCxnSpPr/>
          <p:nvPr/>
        </p:nvCxnSpPr>
        <p:spPr>
          <a:xfrm>
            <a:off x="6134560" y="2593042"/>
            <a:ext cx="117486" cy="648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59">
            <a:extLst>
              <a:ext uri="{FF2B5EF4-FFF2-40B4-BE49-F238E27FC236}">
                <a16:creationId xmlns:a16="http://schemas.microsoft.com/office/drawing/2014/main" id="{D3320DAD-795C-4694-A409-9D67B5D0F36D}"/>
              </a:ext>
            </a:extLst>
          </p:cNvPr>
          <p:cNvCxnSpPr/>
          <p:nvPr/>
        </p:nvCxnSpPr>
        <p:spPr>
          <a:xfrm flipH="1">
            <a:off x="7824023" y="2626522"/>
            <a:ext cx="137549" cy="6202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60">
            <a:extLst>
              <a:ext uri="{FF2B5EF4-FFF2-40B4-BE49-F238E27FC236}">
                <a16:creationId xmlns:a16="http://schemas.microsoft.com/office/drawing/2014/main" id="{FBF03502-1D2E-43BB-A666-7C5BED8F30D5}"/>
              </a:ext>
            </a:extLst>
          </p:cNvPr>
          <p:cNvCxnSpPr/>
          <p:nvPr/>
        </p:nvCxnSpPr>
        <p:spPr>
          <a:xfrm flipH="1">
            <a:off x="6134560" y="4030575"/>
            <a:ext cx="137549" cy="6202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接點 61">
            <a:extLst>
              <a:ext uri="{FF2B5EF4-FFF2-40B4-BE49-F238E27FC236}">
                <a16:creationId xmlns:a16="http://schemas.microsoft.com/office/drawing/2014/main" id="{E73A03F1-84FB-4E36-84D9-616B24229405}"/>
              </a:ext>
            </a:extLst>
          </p:cNvPr>
          <p:cNvCxnSpPr/>
          <p:nvPr/>
        </p:nvCxnSpPr>
        <p:spPr>
          <a:xfrm>
            <a:off x="7793637" y="4067925"/>
            <a:ext cx="117486" cy="6480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 descr="相關圖片">
            <a:extLst>
              <a:ext uri="{FF2B5EF4-FFF2-40B4-BE49-F238E27FC236}">
                <a16:creationId xmlns:a16="http://schemas.microsoft.com/office/drawing/2014/main" id="{8073792E-C469-48D9-B7DB-1158A9937723}"/>
              </a:ext>
            </a:extLst>
          </p:cNvPr>
          <p:cNvPicPr>
            <a:picLocks noChangeAspect="1" noChangeArrowheads="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sharpenSoften amount="1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232122" y="4231005"/>
            <a:ext cx="1703788" cy="1308933"/>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64">
            <a:extLst>
              <a:ext uri="{FF2B5EF4-FFF2-40B4-BE49-F238E27FC236}">
                <a16:creationId xmlns:a16="http://schemas.microsoft.com/office/drawing/2014/main" id="{D7AA9A1D-6346-411E-B931-F1045106FC36}"/>
              </a:ext>
            </a:extLst>
          </p:cNvPr>
          <p:cNvSpPr txBox="1"/>
          <p:nvPr/>
        </p:nvSpPr>
        <p:spPr>
          <a:xfrm>
            <a:off x="1129849" y="2091206"/>
            <a:ext cx="1943100" cy="461665"/>
          </a:xfrm>
          <a:prstGeom prst="rect">
            <a:avLst/>
          </a:prstGeom>
          <a:noFill/>
        </p:spPr>
        <p:txBody>
          <a:bodyPr wrap="square" rtlCol="0">
            <a:spAutoFit/>
          </a:bodyPr>
          <a:lstStyle/>
          <a:p>
            <a:pPr algn="ctr"/>
            <a:r>
              <a:rPr lang="zh-TW" altLang="en-US" sz="2400" dirty="0"/>
              <a:t>你    好   </a:t>
            </a:r>
            <a:r>
              <a:rPr lang="zh-CN" altLang="en-US" sz="2400" dirty="0"/>
              <a:t>吗</a:t>
            </a:r>
            <a:endParaRPr lang="zh-TW" altLang="en-US" sz="2400" dirty="0"/>
          </a:p>
        </p:txBody>
      </p:sp>
      <p:sp>
        <p:nvSpPr>
          <p:cNvPr id="30" name="文字方塊 65">
            <a:extLst>
              <a:ext uri="{FF2B5EF4-FFF2-40B4-BE49-F238E27FC236}">
                <a16:creationId xmlns:a16="http://schemas.microsoft.com/office/drawing/2014/main" id="{ABA8C778-38C3-46C7-AD4D-AE18CB7D0A1F}"/>
              </a:ext>
            </a:extLst>
          </p:cNvPr>
          <p:cNvSpPr txBox="1"/>
          <p:nvPr/>
        </p:nvSpPr>
        <p:spPr>
          <a:xfrm>
            <a:off x="6100961" y="2143728"/>
            <a:ext cx="1943100" cy="461665"/>
          </a:xfrm>
          <a:prstGeom prst="rect">
            <a:avLst/>
          </a:prstGeom>
          <a:noFill/>
        </p:spPr>
        <p:txBody>
          <a:bodyPr wrap="square" rtlCol="0">
            <a:spAutoFit/>
          </a:bodyPr>
          <a:lstStyle/>
          <a:p>
            <a:pPr algn="ctr"/>
            <a:r>
              <a:rPr lang="zh-TW" altLang="en-US" sz="2400" dirty="0"/>
              <a:t>我   很   好</a:t>
            </a:r>
          </a:p>
        </p:txBody>
      </p:sp>
      <p:sp>
        <p:nvSpPr>
          <p:cNvPr id="31" name="文字方塊 4">
            <a:extLst>
              <a:ext uri="{FF2B5EF4-FFF2-40B4-BE49-F238E27FC236}">
                <a16:creationId xmlns:a16="http://schemas.microsoft.com/office/drawing/2014/main" id="{139C1E04-BC7E-4461-8CB8-5C60F6084488}"/>
              </a:ext>
            </a:extLst>
          </p:cNvPr>
          <p:cNvSpPr txBox="1"/>
          <p:nvPr/>
        </p:nvSpPr>
        <p:spPr>
          <a:xfrm>
            <a:off x="1035898" y="5427991"/>
            <a:ext cx="1943100" cy="523220"/>
          </a:xfrm>
          <a:prstGeom prst="rect">
            <a:avLst/>
          </a:prstGeom>
          <a:noFill/>
        </p:spPr>
        <p:txBody>
          <a:bodyPr wrap="square" rtlCol="0">
            <a:spAutoFit/>
          </a:bodyPr>
          <a:lstStyle/>
          <a:p>
            <a:pPr algn="ctr"/>
            <a:r>
              <a:rPr lang="zh-CN" altLang="en-US" sz="2800" dirty="0">
                <a:solidFill>
                  <a:srgbClr val="0000FF"/>
                </a:solidFill>
              </a:rPr>
              <a:t>语音识别</a:t>
            </a:r>
            <a:endParaRPr lang="zh-TW" altLang="en-US" sz="2800" dirty="0">
              <a:solidFill>
                <a:srgbClr val="0000FF"/>
              </a:solidFill>
            </a:endParaRPr>
          </a:p>
        </p:txBody>
      </p:sp>
      <p:sp>
        <p:nvSpPr>
          <p:cNvPr id="32" name="文字方塊 25">
            <a:extLst>
              <a:ext uri="{FF2B5EF4-FFF2-40B4-BE49-F238E27FC236}">
                <a16:creationId xmlns:a16="http://schemas.microsoft.com/office/drawing/2014/main" id="{3022218D-7DBA-4BFB-9454-33220B5FA9E2}"/>
              </a:ext>
            </a:extLst>
          </p:cNvPr>
          <p:cNvSpPr txBox="1"/>
          <p:nvPr/>
        </p:nvSpPr>
        <p:spPr>
          <a:xfrm>
            <a:off x="3540534" y="5438264"/>
            <a:ext cx="1943100" cy="523220"/>
          </a:xfrm>
          <a:prstGeom prst="rect">
            <a:avLst/>
          </a:prstGeom>
          <a:noFill/>
        </p:spPr>
        <p:txBody>
          <a:bodyPr wrap="square" rtlCol="0">
            <a:spAutoFit/>
          </a:bodyPr>
          <a:lstStyle/>
          <a:p>
            <a:pPr algn="ctr"/>
            <a:r>
              <a:rPr lang="zh-CN" altLang="en-US" sz="2800" dirty="0">
                <a:solidFill>
                  <a:srgbClr val="0000FF"/>
                </a:solidFill>
              </a:rPr>
              <a:t>机器翻译</a:t>
            </a:r>
            <a:endParaRPr lang="zh-TW" altLang="en-US" sz="2800" dirty="0">
              <a:solidFill>
                <a:srgbClr val="0000FF"/>
              </a:solidFill>
            </a:endParaRPr>
          </a:p>
        </p:txBody>
      </p:sp>
      <p:sp>
        <p:nvSpPr>
          <p:cNvPr id="33" name="文字方塊 27">
            <a:extLst>
              <a:ext uri="{FF2B5EF4-FFF2-40B4-BE49-F238E27FC236}">
                <a16:creationId xmlns:a16="http://schemas.microsoft.com/office/drawing/2014/main" id="{91DE02CE-402A-420B-8B24-49C5A56A0124}"/>
              </a:ext>
            </a:extLst>
          </p:cNvPr>
          <p:cNvSpPr txBox="1"/>
          <p:nvPr/>
        </p:nvSpPr>
        <p:spPr>
          <a:xfrm>
            <a:off x="6018472" y="5436946"/>
            <a:ext cx="1943100" cy="523220"/>
          </a:xfrm>
          <a:prstGeom prst="rect">
            <a:avLst/>
          </a:prstGeom>
          <a:noFill/>
        </p:spPr>
        <p:txBody>
          <a:bodyPr wrap="square" rtlCol="0">
            <a:spAutoFit/>
          </a:bodyPr>
          <a:lstStyle/>
          <a:p>
            <a:pPr algn="ctr"/>
            <a:r>
              <a:rPr lang="zh-CN" altLang="en-US" sz="2800" dirty="0">
                <a:solidFill>
                  <a:srgbClr val="0000FF"/>
                </a:solidFill>
              </a:rPr>
              <a:t>对话系统</a:t>
            </a:r>
            <a:endParaRPr lang="zh-TW" altLang="en-US" sz="2800" dirty="0">
              <a:solidFill>
                <a:srgbClr val="0000FF"/>
              </a:solidFill>
            </a:endParaRPr>
          </a:p>
        </p:txBody>
      </p:sp>
      <p:sp>
        <p:nvSpPr>
          <p:cNvPr id="37" name="文字方塊 64">
            <a:extLst>
              <a:ext uri="{FF2B5EF4-FFF2-40B4-BE49-F238E27FC236}">
                <a16:creationId xmlns:a16="http://schemas.microsoft.com/office/drawing/2014/main" id="{D7AA9A1D-6346-411E-B931-F1045106FC36}"/>
              </a:ext>
            </a:extLst>
          </p:cNvPr>
          <p:cNvSpPr txBox="1"/>
          <p:nvPr/>
        </p:nvSpPr>
        <p:spPr>
          <a:xfrm>
            <a:off x="6053693" y="4801286"/>
            <a:ext cx="1943100" cy="461665"/>
          </a:xfrm>
          <a:prstGeom prst="rect">
            <a:avLst/>
          </a:prstGeom>
          <a:noFill/>
        </p:spPr>
        <p:txBody>
          <a:bodyPr wrap="square" rtlCol="0">
            <a:spAutoFit/>
          </a:bodyPr>
          <a:lstStyle/>
          <a:p>
            <a:pPr algn="ctr"/>
            <a:r>
              <a:rPr lang="zh-TW" altLang="en-US" sz="2400" dirty="0"/>
              <a:t>你    好   </a:t>
            </a:r>
            <a:r>
              <a:rPr lang="zh-CN" altLang="en-US" sz="2400" dirty="0"/>
              <a:t>吗</a:t>
            </a:r>
            <a:endParaRPr lang="zh-TW" altLang="en-US" sz="2400" dirty="0"/>
          </a:p>
        </p:txBody>
      </p:sp>
      <p:sp>
        <p:nvSpPr>
          <p:cNvPr id="4" name="文本框 3"/>
          <p:cNvSpPr txBox="1"/>
          <p:nvPr/>
        </p:nvSpPr>
        <p:spPr>
          <a:xfrm>
            <a:off x="222551" y="4801286"/>
            <a:ext cx="747928" cy="400110"/>
          </a:xfrm>
          <a:prstGeom prst="rect">
            <a:avLst/>
          </a:prstGeom>
          <a:noFill/>
        </p:spPr>
        <p:txBody>
          <a:bodyPr wrap="square" rtlCol="0">
            <a:spAutoFit/>
          </a:bodyPr>
          <a:lstStyle/>
          <a:p>
            <a:r>
              <a:rPr lang="zh-CN" altLang="en-US" sz="2000" dirty="0"/>
              <a:t>输入</a:t>
            </a:r>
            <a:endParaRPr lang="zh-CN" altLang="en-US" dirty="0"/>
          </a:p>
        </p:txBody>
      </p:sp>
      <p:sp>
        <p:nvSpPr>
          <p:cNvPr id="34" name="文本框 33"/>
          <p:cNvSpPr txBox="1"/>
          <p:nvPr/>
        </p:nvSpPr>
        <p:spPr>
          <a:xfrm>
            <a:off x="222551" y="2091206"/>
            <a:ext cx="747928" cy="400110"/>
          </a:xfrm>
          <a:prstGeom prst="rect">
            <a:avLst/>
          </a:prstGeom>
          <a:noFill/>
        </p:spPr>
        <p:txBody>
          <a:bodyPr wrap="square" rtlCol="0">
            <a:spAutoFit/>
          </a:bodyPr>
          <a:lstStyle/>
          <a:p>
            <a:r>
              <a:rPr lang="zh-CN" altLang="en-US" sz="2000" dirty="0"/>
              <a:t>输出</a:t>
            </a:r>
            <a:endParaRPr lang="zh-CN" altLang="en-US" dirty="0"/>
          </a:p>
        </p:txBody>
      </p:sp>
    </p:spTree>
    <p:extLst>
      <p:ext uri="{BB962C8B-B14F-4D97-AF65-F5344CB8AC3E}">
        <p14:creationId xmlns:p14="http://schemas.microsoft.com/office/powerpoint/2010/main" val="424720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6" grpId="0" animBg="1"/>
      <p:bldP spid="17" grpId="0"/>
      <p:bldP spid="22" grpId="0" animBg="1"/>
      <p:bldP spid="29" grpId="0"/>
      <p:bldP spid="30" grpId="0"/>
      <p:bldP spid="31" grpId="0"/>
      <p:bldP spid="32" grpId="0"/>
      <p:bldP spid="33" grpId="0"/>
      <p:bldP spid="3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771650"/>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75</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7" name="內容版面配置區 3"/>
          <p:cNvGraphicFramePr>
            <a:graphicFrameLocks/>
          </p:cNvGraphicFramePr>
          <p:nvPr/>
        </p:nvGraphicFramePr>
        <p:xfrm>
          <a:off x="653143" y="1568527"/>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a:extLst>
              <a:ext uri="{FF2B5EF4-FFF2-40B4-BE49-F238E27FC236}">
                <a16:creationId xmlns:a16="http://schemas.microsoft.com/office/drawing/2014/main" id="{7C03FBF9-A584-49AE-84A0-092E909174D2}"/>
              </a:ext>
            </a:extLst>
          </p:cNvPr>
          <p:cNvSpPr/>
          <p:nvPr/>
        </p:nvSpPr>
        <p:spPr>
          <a:xfrm>
            <a:off x="653142" y="2178089"/>
            <a:ext cx="7886700" cy="71600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800" dirty="0"/>
              <a:t>Step 0: What kind of function do you want to find?</a:t>
            </a:r>
            <a:endParaRPr lang="zh-TW" altLang="en-US" sz="2800" dirty="0"/>
          </a:p>
        </p:txBody>
      </p:sp>
      <p:sp>
        <p:nvSpPr>
          <p:cNvPr id="10" name="文字方塊 3">
            <a:extLst>
              <a:ext uri="{FF2B5EF4-FFF2-40B4-BE49-F238E27FC236}">
                <a16:creationId xmlns:a16="http://schemas.microsoft.com/office/drawing/2014/main" id="{464EFEE5-F3E6-4C8C-B17F-42B117CF392B}"/>
              </a:ext>
            </a:extLst>
          </p:cNvPr>
          <p:cNvSpPr txBox="1"/>
          <p:nvPr/>
        </p:nvSpPr>
        <p:spPr>
          <a:xfrm>
            <a:off x="5512904" y="1740753"/>
            <a:ext cx="3399742"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800" dirty="0"/>
              <a:t>不同的机器学习任务</a:t>
            </a:r>
            <a:endParaRPr lang="en-US" altLang="zh-TW" sz="2800" dirty="0"/>
          </a:p>
        </p:txBody>
      </p:sp>
      <p:sp>
        <p:nvSpPr>
          <p:cNvPr id="12" name="矩形 11">
            <a:extLst>
              <a:ext uri="{FF2B5EF4-FFF2-40B4-BE49-F238E27FC236}">
                <a16:creationId xmlns:a16="http://schemas.microsoft.com/office/drawing/2014/main" id="{0EC8B9A5-E2B6-4A32-BEEE-BC1DE7789162}"/>
              </a:ext>
            </a:extLst>
          </p:cNvPr>
          <p:cNvSpPr/>
          <p:nvPr/>
        </p:nvSpPr>
        <p:spPr>
          <a:xfrm>
            <a:off x="3532264" y="3027209"/>
            <a:ext cx="2124075" cy="14595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70690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监督学习</a:t>
            </a:r>
            <a:r>
              <a:rPr lang="en-US" altLang="zh-CN" dirty="0">
                <a:latin typeface="Times New Roman" panose="02020603050405020304" pitchFamily="18" charset="0"/>
                <a:cs typeface="Times New Roman" panose="02020603050405020304" pitchFamily="18" charset="0"/>
              </a:rPr>
              <a:t>(Supervised Learning)</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76</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5242599" y="2475462"/>
            <a:ext cx="2051889" cy="16900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矩形 9"/>
          <p:cNvSpPr/>
          <p:nvPr/>
        </p:nvSpPr>
        <p:spPr>
          <a:xfrm>
            <a:off x="3112653" y="2475462"/>
            <a:ext cx="1379913" cy="16900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pic>
        <p:nvPicPr>
          <p:cNvPr id="11" name="圖片 13"/>
          <p:cNvPicPr>
            <a:picLocks noChangeAspect="1"/>
          </p:cNvPicPr>
          <p:nvPr/>
        </p:nvPicPr>
        <p:blipFill>
          <a:blip r:embed="rId3"/>
          <a:stretch>
            <a:fillRect/>
          </a:stretch>
        </p:blipFill>
        <p:spPr>
          <a:xfrm>
            <a:off x="3343949" y="2601152"/>
            <a:ext cx="884072" cy="1150918"/>
          </a:xfrm>
          <a:prstGeom prst="rect">
            <a:avLst/>
          </a:prstGeom>
        </p:spPr>
      </p:pic>
      <p:pic>
        <p:nvPicPr>
          <p:cNvPr id="13" name="Picture 6" descr="http://thenypost.files.wordpress.com/2014/01/dogs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0172" y="2640734"/>
            <a:ext cx="1608031" cy="1071753"/>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p:nvSpPr>
        <p:spPr>
          <a:xfrm>
            <a:off x="1152205" y="2925908"/>
            <a:ext cx="1396538" cy="830997"/>
          </a:xfrm>
          <a:prstGeom prst="rect">
            <a:avLst/>
          </a:prstGeom>
          <a:noFill/>
        </p:spPr>
        <p:txBody>
          <a:bodyPr wrap="square" rtlCol="0">
            <a:spAutoFit/>
          </a:bodyPr>
          <a:lstStyle/>
          <a:p>
            <a:pPr algn="ctr"/>
            <a:r>
              <a:rPr lang="en-US" altLang="zh-TW" sz="2400" dirty="0"/>
              <a:t>Labelled data</a:t>
            </a:r>
            <a:endParaRPr lang="zh-TW" altLang="en-US" sz="2400" dirty="0"/>
          </a:p>
        </p:txBody>
      </p:sp>
      <p:sp>
        <p:nvSpPr>
          <p:cNvPr id="19" name="文字方塊 15"/>
          <p:cNvSpPr txBox="1"/>
          <p:nvPr/>
        </p:nvSpPr>
        <p:spPr>
          <a:xfrm>
            <a:off x="3403599" y="3672798"/>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0" name="文字方塊 23"/>
          <p:cNvSpPr txBox="1"/>
          <p:nvPr/>
        </p:nvSpPr>
        <p:spPr>
          <a:xfrm>
            <a:off x="5932556" y="3672494"/>
            <a:ext cx="79802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21" name="文字方塊 17"/>
          <p:cNvSpPr txBox="1"/>
          <p:nvPr/>
        </p:nvSpPr>
        <p:spPr>
          <a:xfrm>
            <a:off x="2100003" y="4592883"/>
            <a:ext cx="5386647" cy="461665"/>
          </a:xfrm>
          <a:prstGeom prst="rect">
            <a:avLst/>
          </a:prstGeom>
          <a:noFill/>
        </p:spPr>
        <p:txBody>
          <a:bodyPr wrap="square" rtlCol="0">
            <a:spAutoFit/>
          </a:bodyPr>
          <a:lstStyle/>
          <a:p>
            <a:pPr algn="ctr"/>
            <a:r>
              <a:rPr lang="en-US" altLang="zh-TW" sz="2400" dirty="0"/>
              <a:t>(Images of cats and dogs)</a:t>
            </a:r>
            <a:endParaRPr lang="zh-TW" altLang="en-US" sz="2400" dirty="0"/>
          </a:p>
        </p:txBody>
      </p:sp>
    </p:spTree>
    <p:extLst>
      <p:ext uri="{BB962C8B-B14F-4D97-AF65-F5344CB8AC3E}">
        <p14:creationId xmlns:p14="http://schemas.microsoft.com/office/powerpoint/2010/main" val="334985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p:bldP spid="19" grpId="0"/>
      <p:bldP spid="20" grpId="0"/>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非监督学习</a:t>
            </a:r>
            <a:r>
              <a:rPr lang="en-US" altLang="zh-CN" dirty="0">
                <a:latin typeface="Times New Roman" panose="02020603050405020304" pitchFamily="18" charset="0"/>
                <a:cs typeface="Times New Roman" panose="02020603050405020304" pitchFamily="18" charset="0"/>
              </a:rPr>
              <a:t>(Unsupervised Learning)</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77</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3">
            <a:extLst>
              <a:ext uri="{FF2B5EF4-FFF2-40B4-BE49-F238E27FC236}">
                <a16:creationId xmlns:a16="http://schemas.microsoft.com/office/drawing/2014/main" id="{5D7867EA-D71E-4C3D-A0FF-70D374DAA5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902" y="2072133"/>
            <a:ext cx="2921108" cy="516844"/>
          </a:xfrm>
          <a:prstGeom prst="rect">
            <a:avLst/>
          </a:prstGeom>
        </p:spPr>
      </p:pic>
      <p:sp>
        <p:nvSpPr>
          <p:cNvPr id="8" name="箭號: 向右 5">
            <a:extLst>
              <a:ext uri="{FF2B5EF4-FFF2-40B4-BE49-F238E27FC236}">
                <a16:creationId xmlns:a16="http://schemas.microsoft.com/office/drawing/2014/main" id="{D3A16C7D-54A6-4905-BF2E-CEEAE924913A}"/>
              </a:ext>
            </a:extLst>
          </p:cNvPr>
          <p:cNvSpPr/>
          <p:nvPr/>
        </p:nvSpPr>
        <p:spPr>
          <a:xfrm>
            <a:off x="3296234" y="2195412"/>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箭號: 向右 6">
            <a:extLst>
              <a:ext uri="{FF2B5EF4-FFF2-40B4-BE49-F238E27FC236}">
                <a16:creationId xmlns:a16="http://schemas.microsoft.com/office/drawing/2014/main" id="{60F19E84-CB8A-476C-BD70-22E8A69385CD}"/>
              </a:ext>
            </a:extLst>
          </p:cNvPr>
          <p:cNvSpPr/>
          <p:nvPr/>
        </p:nvSpPr>
        <p:spPr>
          <a:xfrm>
            <a:off x="5553973" y="2195412"/>
            <a:ext cx="471948" cy="368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7">
            <a:extLst>
              <a:ext uri="{FF2B5EF4-FFF2-40B4-BE49-F238E27FC236}">
                <a16:creationId xmlns:a16="http://schemas.microsoft.com/office/drawing/2014/main" id="{E69D8E27-B094-4033-B9F0-5224DE834F98}"/>
              </a:ext>
            </a:extLst>
          </p:cNvPr>
          <p:cNvSpPr txBox="1"/>
          <p:nvPr/>
        </p:nvSpPr>
        <p:spPr>
          <a:xfrm>
            <a:off x="1063871" y="2514386"/>
            <a:ext cx="1781175" cy="461665"/>
          </a:xfrm>
          <a:prstGeom prst="rect">
            <a:avLst/>
          </a:prstGeom>
          <a:noFill/>
        </p:spPr>
        <p:txBody>
          <a:bodyPr wrap="square" rtlCol="0">
            <a:spAutoFit/>
          </a:bodyPr>
          <a:lstStyle/>
          <a:p>
            <a:pPr algn="ctr"/>
            <a:r>
              <a:rPr lang="en-US" altLang="zh-TW" sz="2400" dirty="0"/>
              <a:t>x</a:t>
            </a:r>
            <a:endParaRPr lang="zh-TW" altLang="en-US" sz="2400" dirty="0"/>
          </a:p>
        </p:txBody>
      </p:sp>
      <p:sp>
        <p:nvSpPr>
          <p:cNvPr id="12" name="矩形: 圓角 8">
            <a:extLst>
              <a:ext uri="{FF2B5EF4-FFF2-40B4-BE49-F238E27FC236}">
                <a16:creationId xmlns:a16="http://schemas.microsoft.com/office/drawing/2014/main" id="{F65DDD94-4E31-4257-8A94-2C7ED22DB617}"/>
              </a:ext>
            </a:extLst>
          </p:cNvPr>
          <p:cNvSpPr/>
          <p:nvPr/>
        </p:nvSpPr>
        <p:spPr>
          <a:xfrm>
            <a:off x="3757415" y="1858085"/>
            <a:ext cx="1781174" cy="1069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Speech</a:t>
            </a:r>
          </a:p>
          <a:p>
            <a:pPr algn="ctr"/>
            <a:r>
              <a:rPr lang="en-US" altLang="zh-TW" sz="2400" dirty="0"/>
              <a:t>Recognition</a:t>
            </a:r>
          </a:p>
        </p:txBody>
      </p:sp>
      <p:sp>
        <p:nvSpPr>
          <p:cNvPr id="13" name="文字方塊 9">
            <a:extLst>
              <a:ext uri="{FF2B5EF4-FFF2-40B4-BE49-F238E27FC236}">
                <a16:creationId xmlns:a16="http://schemas.microsoft.com/office/drawing/2014/main" id="{38831A33-0F57-4488-ABD7-DF01D8EE4F6B}"/>
              </a:ext>
            </a:extLst>
          </p:cNvPr>
          <p:cNvSpPr txBox="1"/>
          <p:nvPr/>
        </p:nvSpPr>
        <p:spPr>
          <a:xfrm>
            <a:off x="6069484" y="2156213"/>
            <a:ext cx="2330273" cy="461665"/>
          </a:xfrm>
          <a:prstGeom prst="rect">
            <a:avLst/>
          </a:prstGeom>
          <a:noFill/>
        </p:spPr>
        <p:txBody>
          <a:bodyPr wrap="square" rtlCol="0">
            <a:spAutoFit/>
          </a:bodyPr>
          <a:lstStyle/>
          <a:p>
            <a:r>
              <a:rPr lang="en-US" altLang="zh-TW" sz="2400" dirty="0"/>
              <a:t>“How are you”</a:t>
            </a:r>
            <a:endParaRPr lang="zh-TW" altLang="en-US" sz="2400" dirty="0"/>
          </a:p>
        </p:txBody>
      </p:sp>
      <p:sp>
        <p:nvSpPr>
          <p:cNvPr id="14" name="矩形 13">
            <a:extLst>
              <a:ext uri="{FF2B5EF4-FFF2-40B4-BE49-F238E27FC236}">
                <a16:creationId xmlns:a16="http://schemas.microsoft.com/office/drawing/2014/main" id="{92EB1D8A-C956-4FFE-8C51-747498EE70F5}"/>
              </a:ext>
            </a:extLst>
          </p:cNvPr>
          <p:cNvSpPr/>
          <p:nvPr/>
        </p:nvSpPr>
        <p:spPr>
          <a:xfrm>
            <a:off x="5412847" y="5919340"/>
            <a:ext cx="902106" cy="461665"/>
          </a:xfrm>
          <a:prstGeom prst="rect">
            <a:avLst/>
          </a:prstGeom>
        </p:spPr>
        <p:txBody>
          <a:bodyPr wrap="none">
            <a:spAutoFit/>
          </a:bodyPr>
          <a:lstStyle/>
          <a:p>
            <a:pPr algn="ctr"/>
            <a:r>
              <a:rPr lang="en-US" altLang="zh-TW" sz="2400" dirty="0"/>
              <a:t>Text y</a:t>
            </a:r>
            <a:endParaRPr lang="zh-TW" altLang="en-US" sz="2400" dirty="0"/>
          </a:p>
        </p:txBody>
      </p:sp>
      <p:pic>
        <p:nvPicPr>
          <p:cNvPr id="15" name="Picture 4" descr="ãdocumentãçåçæå°çµæ">
            <a:extLst>
              <a:ext uri="{FF2B5EF4-FFF2-40B4-BE49-F238E27FC236}">
                <a16:creationId xmlns:a16="http://schemas.microsoft.com/office/drawing/2014/main" id="{62E10173-87D0-4BF2-8D62-1231B02DBB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0148" y="4788738"/>
            <a:ext cx="957864" cy="1173227"/>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2">
            <a:extLst>
              <a:ext uri="{FF2B5EF4-FFF2-40B4-BE49-F238E27FC236}">
                <a16:creationId xmlns:a16="http://schemas.microsoft.com/office/drawing/2014/main" id="{F76A4256-6A5F-496A-91E9-F3CEB5B2C601}"/>
              </a:ext>
            </a:extLst>
          </p:cNvPr>
          <p:cNvSpPr txBox="1"/>
          <p:nvPr/>
        </p:nvSpPr>
        <p:spPr>
          <a:xfrm>
            <a:off x="6069484" y="2478210"/>
            <a:ext cx="1781175" cy="461665"/>
          </a:xfrm>
          <a:prstGeom prst="rect">
            <a:avLst/>
          </a:prstGeom>
          <a:noFill/>
        </p:spPr>
        <p:txBody>
          <a:bodyPr wrap="square" rtlCol="0">
            <a:spAutoFit/>
          </a:bodyPr>
          <a:lstStyle/>
          <a:p>
            <a:pPr algn="ctr"/>
            <a:r>
              <a:rPr lang="en-US" altLang="zh-TW" sz="2400" dirty="0"/>
              <a:t>y</a:t>
            </a:r>
            <a:endParaRPr lang="zh-TW" altLang="en-US" sz="2400" dirty="0"/>
          </a:p>
        </p:txBody>
      </p:sp>
      <p:sp>
        <p:nvSpPr>
          <p:cNvPr id="17" name="矩形 16">
            <a:extLst>
              <a:ext uri="{FF2B5EF4-FFF2-40B4-BE49-F238E27FC236}">
                <a16:creationId xmlns:a16="http://schemas.microsoft.com/office/drawing/2014/main" id="{891C7F80-3951-44FE-9707-CD504FF32A94}"/>
              </a:ext>
            </a:extLst>
          </p:cNvPr>
          <p:cNvSpPr/>
          <p:nvPr/>
        </p:nvSpPr>
        <p:spPr>
          <a:xfrm>
            <a:off x="2879717" y="5848024"/>
            <a:ext cx="1120820" cy="461665"/>
          </a:xfrm>
          <a:prstGeom prst="rect">
            <a:avLst/>
          </a:prstGeom>
        </p:spPr>
        <p:txBody>
          <a:bodyPr wrap="none">
            <a:spAutoFit/>
          </a:bodyPr>
          <a:lstStyle/>
          <a:p>
            <a:pPr algn="ctr"/>
            <a:r>
              <a:rPr lang="en-US" altLang="zh-TW" sz="2400" dirty="0"/>
              <a:t>Audio x</a:t>
            </a:r>
            <a:endParaRPr lang="zh-TW" altLang="en-US" sz="2400" dirty="0"/>
          </a:p>
        </p:txBody>
      </p:sp>
      <p:grpSp>
        <p:nvGrpSpPr>
          <p:cNvPr id="18" name="群組 106">
            <a:extLst>
              <a:ext uri="{FF2B5EF4-FFF2-40B4-BE49-F238E27FC236}">
                <a16:creationId xmlns:a16="http://schemas.microsoft.com/office/drawing/2014/main" id="{904AC18E-CEA1-481E-B708-C82B0E6E6D38}"/>
              </a:ext>
            </a:extLst>
          </p:cNvPr>
          <p:cNvGrpSpPr>
            <a:grpSpLocks/>
          </p:cNvGrpSpPr>
          <p:nvPr/>
        </p:nvGrpSpPr>
        <p:grpSpPr bwMode="auto">
          <a:xfrm flipH="1">
            <a:off x="2768119" y="4799209"/>
            <a:ext cx="1520729" cy="342799"/>
            <a:chOff x="467932" y="3914400"/>
            <a:chExt cx="2909888" cy="576263"/>
          </a:xfrm>
        </p:grpSpPr>
        <p:pic>
          <p:nvPicPr>
            <p:cNvPr id="19" name="Picture 9">
              <a:extLst>
                <a:ext uri="{FF2B5EF4-FFF2-40B4-BE49-F238E27FC236}">
                  <a16:creationId xmlns:a16="http://schemas.microsoft.com/office/drawing/2014/main" id="{6A83F25D-615A-45DC-830E-8321EA6B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9">
              <a:extLst>
                <a:ext uri="{FF2B5EF4-FFF2-40B4-BE49-F238E27FC236}">
                  <a16:creationId xmlns:a16="http://schemas.microsoft.com/office/drawing/2014/main" id="{0E654FA4-911E-49F6-B53E-5BF8E0A32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群組 106">
            <a:extLst>
              <a:ext uri="{FF2B5EF4-FFF2-40B4-BE49-F238E27FC236}">
                <a16:creationId xmlns:a16="http://schemas.microsoft.com/office/drawing/2014/main" id="{FDA581CD-0950-4AD4-854B-7A5A1F53D1AA}"/>
              </a:ext>
            </a:extLst>
          </p:cNvPr>
          <p:cNvGrpSpPr>
            <a:grpSpLocks/>
          </p:cNvGrpSpPr>
          <p:nvPr/>
        </p:nvGrpSpPr>
        <p:grpSpPr bwMode="auto">
          <a:xfrm>
            <a:off x="2155597" y="5142008"/>
            <a:ext cx="1225043" cy="342799"/>
            <a:chOff x="467932" y="3914400"/>
            <a:chExt cx="2909888" cy="576263"/>
          </a:xfrm>
        </p:grpSpPr>
        <p:pic>
          <p:nvPicPr>
            <p:cNvPr id="22" name="Picture 9">
              <a:extLst>
                <a:ext uri="{FF2B5EF4-FFF2-40B4-BE49-F238E27FC236}">
                  <a16:creationId xmlns:a16="http://schemas.microsoft.com/office/drawing/2014/main" id="{49D260C0-E7A2-4A75-8D00-702E40B88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a:extLst>
                <a:ext uri="{FF2B5EF4-FFF2-40B4-BE49-F238E27FC236}">
                  <a16:creationId xmlns:a16="http://schemas.microsoft.com/office/drawing/2014/main" id="{A0303C76-102C-4E8C-99A7-D69078561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群組 106">
            <a:extLst>
              <a:ext uri="{FF2B5EF4-FFF2-40B4-BE49-F238E27FC236}">
                <a16:creationId xmlns:a16="http://schemas.microsoft.com/office/drawing/2014/main" id="{FA6AD352-5B8F-4DFB-865A-8DB5EAEB3B16}"/>
              </a:ext>
            </a:extLst>
          </p:cNvPr>
          <p:cNvGrpSpPr>
            <a:grpSpLocks/>
          </p:cNvGrpSpPr>
          <p:nvPr/>
        </p:nvGrpSpPr>
        <p:grpSpPr bwMode="auto">
          <a:xfrm>
            <a:off x="2975591" y="5515697"/>
            <a:ext cx="1777791" cy="342799"/>
            <a:chOff x="467932" y="3914400"/>
            <a:chExt cx="2909888" cy="576263"/>
          </a:xfrm>
        </p:grpSpPr>
        <p:pic>
          <p:nvPicPr>
            <p:cNvPr id="25" name="Picture 9">
              <a:extLst>
                <a:ext uri="{FF2B5EF4-FFF2-40B4-BE49-F238E27FC236}">
                  <a16:creationId xmlns:a16="http://schemas.microsoft.com/office/drawing/2014/main" id="{38F64618-1FA4-4429-87A0-C94AFEAB6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9">
              <a:extLst>
                <a:ext uri="{FF2B5EF4-FFF2-40B4-BE49-F238E27FC236}">
                  <a16:creationId xmlns:a16="http://schemas.microsoft.com/office/drawing/2014/main" id="{A775DC91-4547-4FF5-AAE6-85B9E9EE3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文字方塊 18">
            <a:extLst>
              <a:ext uri="{FF2B5EF4-FFF2-40B4-BE49-F238E27FC236}">
                <a16:creationId xmlns:a16="http://schemas.microsoft.com/office/drawing/2014/main" id="{1183B5E9-A0FF-42F6-BC35-16BA3A37922F}"/>
              </a:ext>
            </a:extLst>
          </p:cNvPr>
          <p:cNvSpPr txBox="1"/>
          <p:nvPr/>
        </p:nvSpPr>
        <p:spPr>
          <a:xfrm>
            <a:off x="387030" y="5412107"/>
            <a:ext cx="2277154" cy="830997"/>
          </a:xfrm>
          <a:prstGeom prst="rect">
            <a:avLst/>
          </a:prstGeom>
          <a:noFill/>
        </p:spPr>
        <p:txBody>
          <a:bodyPr wrap="square" rtlCol="0">
            <a:spAutoFit/>
          </a:bodyPr>
          <a:lstStyle/>
          <a:p>
            <a:r>
              <a:rPr lang="en-US" altLang="zh-TW" sz="2400" dirty="0"/>
              <a:t>AI listening in the environment</a:t>
            </a:r>
            <a:endParaRPr lang="zh-TW" altLang="en-US" sz="2400" dirty="0"/>
          </a:p>
        </p:txBody>
      </p:sp>
      <p:sp>
        <p:nvSpPr>
          <p:cNvPr id="28" name="文字方塊 25">
            <a:extLst>
              <a:ext uri="{FF2B5EF4-FFF2-40B4-BE49-F238E27FC236}">
                <a16:creationId xmlns:a16="http://schemas.microsoft.com/office/drawing/2014/main" id="{6BAB9985-3781-4592-A76E-97D832569BCA}"/>
              </a:ext>
            </a:extLst>
          </p:cNvPr>
          <p:cNvSpPr txBox="1"/>
          <p:nvPr/>
        </p:nvSpPr>
        <p:spPr>
          <a:xfrm>
            <a:off x="6461985" y="5044080"/>
            <a:ext cx="2277154" cy="1200329"/>
          </a:xfrm>
          <a:prstGeom prst="rect">
            <a:avLst/>
          </a:prstGeom>
          <a:noFill/>
        </p:spPr>
        <p:txBody>
          <a:bodyPr wrap="square" rtlCol="0">
            <a:spAutoFit/>
          </a:bodyPr>
          <a:lstStyle/>
          <a:p>
            <a:r>
              <a:rPr lang="en-US" altLang="zh-TW" sz="2400" dirty="0"/>
              <a:t>AI reading documents on the Internet</a:t>
            </a:r>
            <a:endParaRPr lang="zh-TW" altLang="en-US" sz="2400" dirty="0"/>
          </a:p>
        </p:txBody>
      </p:sp>
      <p:sp>
        <p:nvSpPr>
          <p:cNvPr id="29" name="文字方塊 26">
            <a:extLst>
              <a:ext uri="{FF2B5EF4-FFF2-40B4-BE49-F238E27FC236}">
                <a16:creationId xmlns:a16="http://schemas.microsoft.com/office/drawing/2014/main" id="{2DFF8351-38CE-4C5A-A67B-4BA4FFFC1846}"/>
              </a:ext>
            </a:extLst>
          </p:cNvPr>
          <p:cNvSpPr txBox="1"/>
          <p:nvPr/>
        </p:nvSpPr>
        <p:spPr>
          <a:xfrm>
            <a:off x="387030" y="3030575"/>
            <a:ext cx="2526635" cy="461665"/>
          </a:xfrm>
          <a:prstGeom prst="rect">
            <a:avLst/>
          </a:prstGeom>
          <a:noFill/>
        </p:spPr>
        <p:txBody>
          <a:bodyPr wrap="square" rtlCol="0">
            <a:spAutoFit/>
          </a:bodyPr>
          <a:lstStyle/>
          <a:p>
            <a:r>
              <a:rPr lang="zh-CN" altLang="en-US" sz="2400" b="1" i="1" u="sng" dirty="0"/>
              <a:t>监督学习</a:t>
            </a:r>
            <a:endParaRPr lang="zh-TW" altLang="en-US" sz="2400" b="1" i="1" u="sng" dirty="0"/>
          </a:p>
        </p:txBody>
      </p:sp>
      <p:sp>
        <p:nvSpPr>
          <p:cNvPr id="30" name="文字方塊 27">
            <a:extLst>
              <a:ext uri="{FF2B5EF4-FFF2-40B4-BE49-F238E27FC236}">
                <a16:creationId xmlns:a16="http://schemas.microsoft.com/office/drawing/2014/main" id="{B2FF7657-DB11-4BA4-AA02-ED5B94B2D734}"/>
              </a:ext>
            </a:extLst>
          </p:cNvPr>
          <p:cNvSpPr txBox="1"/>
          <p:nvPr/>
        </p:nvSpPr>
        <p:spPr>
          <a:xfrm>
            <a:off x="387030" y="4348947"/>
            <a:ext cx="2526635" cy="461665"/>
          </a:xfrm>
          <a:prstGeom prst="rect">
            <a:avLst/>
          </a:prstGeom>
          <a:noFill/>
        </p:spPr>
        <p:txBody>
          <a:bodyPr wrap="square" rtlCol="0">
            <a:spAutoFit/>
          </a:bodyPr>
          <a:lstStyle/>
          <a:p>
            <a:r>
              <a:rPr lang="zh-CN" altLang="en-US" sz="2400" b="1" i="1" u="sng" dirty="0"/>
              <a:t>非监督学习</a:t>
            </a:r>
            <a:endParaRPr lang="zh-TW" altLang="en-US" sz="2400" b="1" i="1" u="sng" dirty="0"/>
          </a:p>
        </p:txBody>
      </p:sp>
      <p:grpSp>
        <p:nvGrpSpPr>
          <p:cNvPr id="31" name="群組 106">
            <a:extLst>
              <a:ext uri="{FF2B5EF4-FFF2-40B4-BE49-F238E27FC236}">
                <a16:creationId xmlns:a16="http://schemas.microsoft.com/office/drawing/2014/main" id="{46D0C283-6DAD-4379-A6FC-26145826AAFA}"/>
              </a:ext>
            </a:extLst>
          </p:cNvPr>
          <p:cNvGrpSpPr>
            <a:grpSpLocks/>
          </p:cNvGrpSpPr>
          <p:nvPr/>
        </p:nvGrpSpPr>
        <p:grpSpPr bwMode="auto">
          <a:xfrm flipH="1">
            <a:off x="2673709" y="3331548"/>
            <a:ext cx="1520729" cy="342799"/>
            <a:chOff x="467932" y="3914400"/>
            <a:chExt cx="2909888" cy="576263"/>
          </a:xfrm>
        </p:grpSpPr>
        <p:pic>
          <p:nvPicPr>
            <p:cNvPr id="32" name="Picture 9">
              <a:extLst>
                <a:ext uri="{FF2B5EF4-FFF2-40B4-BE49-F238E27FC236}">
                  <a16:creationId xmlns:a16="http://schemas.microsoft.com/office/drawing/2014/main" id="{AA5E9F82-417B-448F-BF32-99C129E8A7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9">
              <a:extLst>
                <a:ext uri="{FF2B5EF4-FFF2-40B4-BE49-F238E27FC236}">
                  <a16:creationId xmlns:a16="http://schemas.microsoft.com/office/drawing/2014/main" id="{A1E41187-645D-48C2-B5F6-AFE9B32C7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群組 106">
            <a:extLst>
              <a:ext uri="{FF2B5EF4-FFF2-40B4-BE49-F238E27FC236}">
                <a16:creationId xmlns:a16="http://schemas.microsoft.com/office/drawing/2014/main" id="{DBBB6ACE-D3EF-48EA-A956-78F8232B47B8}"/>
              </a:ext>
            </a:extLst>
          </p:cNvPr>
          <p:cNvGrpSpPr>
            <a:grpSpLocks/>
          </p:cNvGrpSpPr>
          <p:nvPr/>
        </p:nvGrpSpPr>
        <p:grpSpPr bwMode="auto">
          <a:xfrm>
            <a:off x="4936595" y="3311519"/>
            <a:ext cx="1225043" cy="342799"/>
            <a:chOff x="467932" y="3914400"/>
            <a:chExt cx="2909888" cy="576263"/>
          </a:xfrm>
        </p:grpSpPr>
        <p:pic>
          <p:nvPicPr>
            <p:cNvPr id="35" name="Picture 9">
              <a:extLst>
                <a:ext uri="{FF2B5EF4-FFF2-40B4-BE49-F238E27FC236}">
                  <a16:creationId xmlns:a16="http://schemas.microsoft.com/office/drawing/2014/main" id="{AAC669F9-DF2F-4573-9660-696D5017F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
              <a:extLst>
                <a:ext uri="{FF2B5EF4-FFF2-40B4-BE49-F238E27FC236}">
                  <a16:creationId xmlns:a16="http://schemas.microsoft.com/office/drawing/2014/main" id="{DEC0266F-6D99-402E-888A-EBBC061109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群組 106">
            <a:extLst>
              <a:ext uri="{FF2B5EF4-FFF2-40B4-BE49-F238E27FC236}">
                <a16:creationId xmlns:a16="http://schemas.microsoft.com/office/drawing/2014/main" id="{E6FA7DEC-56A0-4522-B77E-088626E7F8FB}"/>
              </a:ext>
            </a:extLst>
          </p:cNvPr>
          <p:cNvGrpSpPr>
            <a:grpSpLocks/>
          </p:cNvGrpSpPr>
          <p:nvPr/>
        </p:nvGrpSpPr>
        <p:grpSpPr bwMode="auto">
          <a:xfrm>
            <a:off x="6927928" y="3330569"/>
            <a:ext cx="1777791" cy="342799"/>
            <a:chOff x="467932" y="3914400"/>
            <a:chExt cx="2909888" cy="576263"/>
          </a:xfrm>
        </p:grpSpPr>
        <p:pic>
          <p:nvPicPr>
            <p:cNvPr id="38" name="Picture 9">
              <a:extLst>
                <a:ext uri="{FF2B5EF4-FFF2-40B4-BE49-F238E27FC236}">
                  <a16:creationId xmlns:a16="http://schemas.microsoft.com/office/drawing/2014/main" id="{C0B3D065-A804-4E69-B563-CE94BB5C9A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a:extLst>
                <a:ext uri="{FF2B5EF4-FFF2-40B4-BE49-F238E27FC236}">
                  <a16:creationId xmlns:a16="http://schemas.microsoft.com/office/drawing/2014/main" id="{F09F7F8D-B5C8-41A3-9775-DA41D638E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矩形 39">
            <a:extLst>
              <a:ext uri="{FF2B5EF4-FFF2-40B4-BE49-F238E27FC236}">
                <a16:creationId xmlns:a16="http://schemas.microsoft.com/office/drawing/2014/main" id="{FBFEEF88-764E-4F24-BDE8-D12046ECEDDC}"/>
              </a:ext>
            </a:extLst>
          </p:cNvPr>
          <p:cNvSpPr/>
          <p:nvPr/>
        </p:nvSpPr>
        <p:spPr>
          <a:xfrm>
            <a:off x="2235521" y="3248424"/>
            <a:ext cx="503663" cy="461665"/>
          </a:xfrm>
          <a:prstGeom prst="rect">
            <a:avLst/>
          </a:prstGeom>
        </p:spPr>
        <p:txBody>
          <a:bodyPr wrap="none">
            <a:spAutoFit/>
          </a:bodyPr>
          <a:lstStyle/>
          <a:p>
            <a:pPr algn="ctr"/>
            <a:r>
              <a:rPr lang="en-US" altLang="zh-TW" sz="2400" dirty="0"/>
              <a:t>x</a:t>
            </a:r>
            <a:r>
              <a:rPr lang="en-US" altLang="zh-TW" sz="2400" baseline="-25000" dirty="0"/>
              <a:t>1</a:t>
            </a:r>
            <a:r>
              <a:rPr lang="en-US" altLang="zh-TW" sz="2400" dirty="0"/>
              <a:t>:</a:t>
            </a:r>
            <a:endParaRPr lang="zh-TW" altLang="en-US" sz="2400" dirty="0"/>
          </a:p>
        </p:txBody>
      </p:sp>
      <p:sp>
        <p:nvSpPr>
          <p:cNvPr id="41" name="矩形 40">
            <a:extLst>
              <a:ext uri="{FF2B5EF4-FFF2-40B4-BE49-F238E27FC236}">
                <a16:creationId xmlns:a16="http://schemas.microsoft.com/office/drawing/2014/main" id="{D8409061-5358-4AC8-BDCD-F31FD9CC85A9}"/>
              </a:ext>
            </a:extLst>
          </p:cNvPr>
          <p:cNvSpPr/>
          <p:nvPr/>
        </p:nvSpPr>
        <p:spPr>
          <a:xfrm>
            <a:off x="4438696" y="3224376"/>
            <a:ext cx="503664" cy="461665"/>
          </a:xfrm>
          <a:prstGeom prst="rect">
            <a:avLst/>
          </a:prstGeom>
        </p:spPr>
        <p:txBody>
          <a:bodyPr wrap="none">
            <a:spAutoFit/>
          </a:bodyPr>
          <a:lstStyle/>
          <a:p>
            <a:pPr algn="ctr"/>
            <a:r>
              <a:rPr lang="en-US" altLang="zh-TW" sz="2400" dirty="0"/>
              <a:t>x</a:t>
            </a:r>
            <a:r>
              <a:rPr lang="en-US" altLang="zh-TW" sz="2400" baseline="-25000" dirty="0"/>
              <a:t>2</a:t>
            </a:r>
            <a:r>
              <a:rPr lang="en-US" altLang="zh-TW" sz="2400" dirty="0"/>
              <a:t>:</a:t>
            </a:r>
            <a:endParaRPr lang="zh-TW" altLang="en-US" sz="2400" dirty="0"/>
          </a:p>
        </p:txBody>
      </p:sp>
      <p:sp>
        <p:nvSpPr>
          <p:cNvPr id="42" name="矩形 41">
            <a:extLst>
              <a:ext uri="{FF2B5EF4-FFF2-40B4-BE49-F238E27FC236}">
                <a16:creationId xmlns:a16="http://schemas.microsoft.com/office/drawing/2014/main" id="{B9CA328C-2317-4E42-B66E-2AB7A0D697F7}"/>
              </a:ext>
            </a:extLst>
          </p:cNvPr>
          <p:cNvSpPr/>
          <p:nvPr/>
        </p:nvSpPr>
        <p:spPr>
          <a:xfrm>
            <a:off x="6376712" y="3242408"/>
            <a:ext cx="503664" cy="461665"/>
          </a:xfrm>
          <a:prstGeom prst="rect">
            <a:avLst/>
          </a:prstGeom>
        </p:spPr>
        <p:txBody>
          <a:bodyPr wrap="none">
            <a:spAutoFit/>
          </a:bodyPr>
          <a:lstStyle/>
          <a:p>
            <a:pPr algn="ctr"/>
            <a:r>
              <a:rPr lang="en-US" altLang="zh-TW" sz="2400" dirty="0"/>
              <a:t>x</a:t>
            </a:r>
            <a:r>
              <a:rPr lang="en-US" altLang="zh-TW" sz="2400" baseline="-25000" dirty="0"/>
              <a:t>3</a:t>
            </a:r>
            <a:r>
              <a:rPr lang="en-US" altLang="zh-TW" sz="2400" dirty="0"/>
              <a:t>:</a:t>
            </a:r>
            <a:endParaRPr lang="zh-TW" altLang="en-US" sz="2400" dirty="0"/>
          </a:p>
        </p:txBody>
      </p:sp>
      <p:sp>
        <p:nvSpPr>
          <p:cNvPr id="43" name="文字方塊 42">
            <a:extLst>
              <a:ext uri="{FF2B5EF4-FFF2-40B4-BE49-F238E27FC236}">
                <a16:creationId xmlns:a16="http://schemas.microsoft.com/office/drawing/2014/main" id="{F0955902-74AA-452D-8DAE-8817CF2835CE}"/>
              </a:ext>
            </a:extLst>
          </p:cNvPr>
          <p:cNvSpPr txBox="1"/>
          <p:nvPr/>
        </p:nvSpPr>
        <p:spPr>
          <a:xfrm>
            <a:off x="2962348" y="3741775"/>
            <a:ext cx="928988" cy="461665"/>
          </a:xfrm>
          <a:prstGeom prst="rect">
            <a:avLst/>
          </a:prstGeom>
          <a:noFill/>
        </p:spPr>
        <p:txBody>
          <a:bodyPr wrap="square" rtlCol="0">
            <a:spAutoFit/>
          </a:bodyPr>
          <a:lstStyle/>
          <a:p>
            <a:r>
              <a:rPr lang="en-US" altLang="zh-TW" sz="2400" dirty="0"/>
              <a:t>Hello</a:t>
            </a:r>
            <a:endParaRPr lang="zh-TW" altLang="en-US" sz="2400" dirty="0"/>
          </a:p>
        </p:txBody>
      </p:sp>
      <p:sp>
        <p:nvSpPr>
          <p:cNvPr id="44" name="文字方塊 43">
            <a:extLst>
              <a:ext uri="{FF2B5EF4-FFF2-40B4-BE49-F238E27FC236}">
                <a16:creationId xmlns:a16="http://schemas.microsoft.com/office/drawing/2014/main" id="{1A3B64B9-FF12-4572-AEA8-A145880844A3}"/>
              </a:ext>
            </a:extLst>
          </p:cNvPr>
          <p:cNvSpPr txBox="1"/>
          <p:nvPr/>
        </p:nvSpPr>
        <p:spPr>
          <a:xfrm>
            <a:off x="5056039" y="3777978"/>
            <a:ext cx="957864" cy="461665"/>
          </a:xfrm>
          <a:prstGeom prst="rect">
            <a:avLst/>
          </a:prstGeom>
          <a:noFill/>
        </p:spPr>
        <p:txBody>
          <a:bodyPr wrap="square" rtlCol="0">
            <a:spAutoFit/>
          </a:bodyPr>
          <a:lstStyle/>
          <a:p>
            <a:r>
              <a:rPr lang="en-US" altLang="zh-TW" sz="2400" dirty="0"/>
              <a:t>Good</a:t>
            </a:r>
            <a:endParaRPr lang="zh-TW" altLang="en-US" sz="2400" dirty="0"/>
          </a:p>
        </p:txBody>
      </p:sp>
      <p:sp>
        <p:nvSpPr>
          <p:cNvPr id="45" name="文字方塊 44">
            <a:extLst>
              <a:ext uri="{FF2B5EF4-FFF2-40B4-BE49-F238E27FC236}">
                <a16:creationId xmlns:a16="http://schemas.microsoft.com/office/drawing/2014/main" id="{E219F960-AC7D-417E-9869-F6747435A6F8}"/>
              </a:ext>
            </a:extLst>
          </p:cNvPr>
          <p:cNvSpPr txBox="1"/>
          <p:nvPr/>
        </p:nvSpPr>
        <p:spPr>
          <a:xfrm>
            <a:off x="7096434" y="3777977"/>
            <a:ext cx="1527500" cy="461665"/>
          </a:xfrm>
          <a:prstGeom prst="rect">
            <a:avLst/>
          </a:prstGeom>
          <a:noFill/>
        </p:spPr>
        <p:txBody>
          <a:bodyPr wrap="square" rtlCol="0">
            <a:spAutoFit/>
          </a:bodyPr>
          <a:lstStyle/>
          <a:p>
            <a:r>
              <a:rPr lang="en-US" altLang="zh-TW" sz="2400" dirty="0"/>
              <a:t>I am fine</a:t>
            </a:r>
            <a:endParaRPr lang="zh-TW" altLang="en-US" sz="2400" dirty="0"/>
          </a:p>
        </p:txBody>
      </p:sp>
      <p:sp>
        <p:nvSpPr>
          <p:cNvPr id="46" name="矩形 45">
            <a:extLst>
              <a:ext uri="{FF2B5EF4-FFF2-40B4-BE49-F238E27FC236}">
                <a16:creationId xmlns:a16="http://schemas.microsoft.com/office/drawing/2014/main" id="{71BA1161-F088-4CA5-8BE4-8CDAF06345E4}"/>
              </a:ext>
            </a:extLst>
          </p:cNvPr>
          <p:cNvSpPr/>
          <p:nvPr/>
        </p:nvSpPr>
        <p:spPr>
          <a:xfrm>
            <a:off x="2273432" y="3743458"/>
            <a:ext cx="446702" cy="461665"/>
          </a:xfrm>
          <a:prstGeom prst="rect">
            <a:avLst/>
          </a:prstGeom>
        </p:spPr>
        <p:txBody>
          <a:bodyPr wrap="square">
            <a:spAutoFit/>
          </a:bodyPr>
          <a:lstStyle/>
          <a:p>
            <a:pPr algn="ctr"/>
            <a:r>
              <a:rPr lang="en-US" altLang="zh-TW" sz="2400" dirty="0"/>
              <a:t>y</a:t>
            </a:r>
            <a:r>
              <a:rPr lang="en-US" altLang="zh-TW" sz="2400" baseline="-25000" dirty="0"/>
              <a:t>1</a:t>
            </a:r>
            <a:r>
              <a:rPr lang="en-US" altLang="zh-TW" sz="2400" dirty="0"/>
              <a:t>:</a:t>
            </a:r>
            <a:endParaRPr lang="zh-TW" altLang="en-US" sz="2400" dirty="0"/>
          </a:p>
        </p:txBody>
      </p:sp>
      <p:sp>
        <p:nvSpPr>
          <p:cNvPr id="47" name="矩形 46">
            <a:extLst>
              <a:ext uri="{FF2B5EF4-FFF2-40B4-BE49-F238E27FC236}">
                <a16:creationId xmlns:a16="http://schemas.microsoft.com/office/drawing/2014/main" id="{23D04B80-D8BA-4C45-86BD-FA9FB1FCF1DC}"/>
              </a:ext>
            </a:extLst>
          </p:cNvPr>
          <p:cNvSpPr/>
          <p:nvPr/>
        </p:nvSpPr>
        <p:spPr>
          <a:xfrm>
            <a:off x="4413484" y="3737441"/>
            <a:ext cx="560383" cy="461665"/>
          </a:xfrm>
          <a:prstGeom prst="rect">
            <a:avLst/>
          </a:prstGeom>
        </p:spPr>
        <p:txBody>
          <a:bodyPr wrap="square">
            <a:spAutoFit/>
          </a:bodyPr>
          <a:lstStyle/>
          <a:p>
            <a:pPr algn="ctr"/>
            <a:r>
              <a:rPr lang="en-US" altLang="zh-TW" sz="2400" dirty="0"/>
              <a:t>y</a:t>
            </a:r>
            <a:r>
              <a:rPr lang="en-US" altLang="zh-TW" sz="2400" baseline="-25000" dirty="0"/>
              <a:t>2</a:t>
            </a:r>
            <a:r>
              <a:rPr lang="en-US" altLang="zh-TW" sz="2400" dirty="0"/>
              <a:t>:</a:t>
            </a:r>
            <a:endParaRPr lang="zh-TW" altLang="en-US" sz="2400" dirty="0"/>
          </a:p>
        </p:txBody>
      </p:sp>
      <p:sp>
        <p:nvSpPr>
          <p:cNvPr id="48" name="矩形 47">
            <a:extLst>
              <a:ext uri="{FF2B5EF4-FFF2-40B4-BE49-F238E27FC236}">
                <a16:creationId xmlns:a16="http://schemas.microsoft.com/office/drawing/2014/main" id="{0A257A2E-4CE3-4DA1-A6E6-8B33D171DA99}"/>
              </a:ext>
            </a:extLst>
          </p:cNvPr>
          <p:cNvSpPr/>
          <p:nvPr/>
        </p:nvSpPr>
        <p:spPr>
          <a:xfrm>
            <a:off x="6348352" y="3751402"/>
            <a:ext cx="560383" cy="461665"/>
          </a:xfrm>
          <a:prstGeom prst="rect">
            <a:avLst/>
          </a:prstGeom>
        </p:spPr>
        <p:txBody>
          <a:bodyPr wrap="square">
            <a:spAutoFit/>
          </a:bodyPr>
          <a:lstStyle/>
          <a:p>
            <a:pPr algn="ctr"/>
            <a:r>
              <a:rPr lang="en-US" altLang="zh-TW" sz="2400" dirty="0"/>
              <a:t>y</a:t>
            </a:r>
            <a:r>
              <a:rPr lang="en-US" altLang="zh-TW" sz="2400" baseline="-25000" dirty="0"/>
              <a:t>3</a:t>
            </a:r>
            <a:r>
              <a:rPr lang="en-US" altLang="zh-TW" sz="2400" dirty="0"/>
              <a:t>:</a:t>
            </a:r>
            <a:endParaRPr lang="zh-TW" altLang="en-US" sz="2400" dirty="0"/>
          </a:p>
        </p:txBody>
      </p:sp>
    </p:spTree>
    <p:extLst>
      <p:ext uri="{BB962C8B-B14F-4D97-AF65-F5344CB8AC3E}">
        <p14:creationId xmlns:p14="http://schemas.microsoft.com/office/powerpoint/2010/main" val="106049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animBg="1"/>
      <p:bldP spid="13" grpId="0"/>
      <p:bldP spid="14" grpId="0"/>
      <p:bldP spid="16" grpId="0"/>
      <p:bldP spid="17" grpId="0"/>
      <p:bldP spid="27" grpId="0"/>
      <p:bldP spid="28" grpId="0"/>
      <p:bldP spid="40" grpId="0"/>
      <p:bldP spid="41" grpId="0"/>
      <p:bldP spid="42" grpId="0"/>
      <p:bldP spid="43" grpId="0"/>
      <p:bldP spid="44" grpId="0"/>
      <p:bldP spid="45" grpId="0"/>
      <p:bldP spid="46" grpId="0"/>
      <p:bldP spid="47" grpId="0"/>
      <p:bldP spid="4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半监督学习</a:t>
            </a:r>
            <a:r>
              <a:rPr lang="en-US" altLang="zh-CN" dirty="0">
                <a:latin typeface="Times New Roman" panose="02020603050405020304" pitchFamily="18" charset="0"/>
                <a:cs typeface="Times New Roman" panose="02020603050405020304" pitchFamily="18" charset="0"/>
              </a:rPr>
              <a:t>(Semi-supervised Learning)</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78</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2233125" y="4330059"/>
            <a:ext cx="6018948" cy="13046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 name="矩形 7"/>
          <p:cNvSpPr/>
          <p:nvPr/>
        </p:nvSpPr>
        <p:spPr>
          <a:xfrm>
            <a:off x="5242599" y="2263185"/>
            <a:ext cx="2051889" cy="16900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矩形 9"/>
          <p:cNvSpPr/>
          <p:nvPr/>
        </p:nvSpPr>
        <p:spPr>
          <a:xfrm>
            <a:off x="3112653" y="2263185"/>
            <a:ext cx="1379913" cy="16900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pic>
        <p:nvPicPr>
          <p:cNvPr id="11" name="圖片 13"/>
          <p:cNvPicPr>
            <a:picLocks noChangeAspect="1"/>
          </p:cNvPicPr>
          <p:nvPr/>
        </p:nvPicPr>
        <p:blipFill>
          <a:blip r:embed="rId3"/>
          <a:stretch>
            <a:fillRect/>
          </a:stretch>
        </p:blipFill>
        <p:spPr>
          <a:xfrm>
            <a:off x="3343949" y="2388875"/>
            <a:ext cx="884072" cy="1150918"/>
          </a:xfrm>
          <a:prstGeom prst="rect">
            <a:avLst/>
          </a:prstGeom>
        </p:spPr>
      </p:pic>
      <p:pic>
        <p:nvPicPr>
          <p:cNvPr id="12" name="Picture 2" descr="https://s-media-cache-ak0.pinimg.com/originals/0d/1e/96/0d1e961819031a6c8a05a62b7e8b331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6244" y="4607252"/>
            <a:ext cx="1377289" cy="7743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thenypost.files.wordpress.com/2014/01/dogs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0172" y="2428457"/>
            <a:ext cx="1608031" cy="10717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www.picturesnew.com/media/images/b1bb6faa9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9197" y="4607252"/>
            <a:ext cx="1321914" cy="880273"/>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p:nvSpPr>
        <p:spPr>
          <a:xfrm>
            <a:off x="1152205" y="2713631"/>
            <a:ext cx="1396538" cy="830997"/>
          </a:xfrm>
          <a:prstGeom prst="rect">
            <a:avLst/>
          </a:prstGeom>
          <a:noFill/>
        </p:spPr>
        <p:txBody>
          <a:bodyPr wrap="square" rtlCol="0">
            <a:spAutoFit/>
          </a:bodyPr>
          <a:lstStyle/>
          <a:p>
            <a:pPr algn="ctr"/>
            <a:r>
              <a:rPr lang="en-US" altLang="zh-TW" sz="2400" dirty="0"/>
              <a:t>Labelled data</a:t>
            </a:r>
            <a:endParaRPr lang="zh-TW" altLang="en-US" sz="2400" dirty="0"/>
          </a:p>
        </p:txBody>
      </p:sp>
      <p:sp>
        <p:nvSpPr>
          <p:cNvPr id="16" name="文字方塊 19"/>
          <p:cNvSpPr txBox="1"/>
          <p:nvPr/>
        </p:nvSpPr>
        <p:spPr>
          <a:xfrm>
            <a:off x="525786" y="4566875"/>
            <a:ext cx="1701481" cy="830997"/>
          </a:xfrm>
          <a:prstGeom prst="rect">
            <a:avLst/>
          </a:prstGeom>
          <a:noFill/>
        </p:spPr>
        <p:txBody>
          <a:bodyPr wrap="square" rtlCol="0">
            <a:spAutoFit/>
          </a:bodyPr>
          <a:lstStyle/>
          <a:p>
            <a:pPr algn="ctr"/>
            <a:r>
              <a:rPr lang="en-US" altLang="zh-TW" sz="2400" dirty="0"/>
              <a:t>Unlabeled data</a:t>
            </a:r>
            <a:endParaRPr lang="zh-TW" altLang="en-US" sz="2400" dirty="0"/>
          </a:p>
        </p:txBody>
      </p:sp>
      <p:pic>
        <p:nvPicPr>
          <p:cNvPr id="17" name="Picture 10" descr="http://d21vu35cjx7sd4.cloudfront.net/dims3/MMAH/crop/0x0%2B0%2B0/resize/645x380/quality/90/?url=http%3A%2F%2Fs3.amazonaws.com%2Fassets.prod.vetstreet.com%2Fc2%2F2a9f709eb411e0a2380050568d634f%2Ffile%2FHarrier-5-645mk06241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45913" y="4526961"/>
            <a:ext cx="879247" cy="10408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s://encrypted-tbn1.gstatic.com/images?q=tbn:ANd9GcRcwlRKAlSIaCI4W5PRYVbuBQQXifF-56bFqAjh9DMe-_3Lh8_YK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1517" y="4526961"/>
            <a:ext cx="1336515" cy="897514"/>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5"/>
          <p:cNvSpPr txBox="1"/>
          <p:nvPr/>
        </p:nvSpPr>
        <p:spPr>
          <a:xfrm>
            <a:off x="3403599" y="3672798"/>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0" name="文字方塊 23"/>
          <p:cNvSpPr txBox="1"/>
          <p:nvPr/>
        </p:nvSpPr>
        <p:spPr>
          <a:xfrm>
            <a:off x="5932556" y="3672494"/>
            <a:ext cx="79802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21" name="文字方塊 17"/>
          <p:cNvSpPr txBox="1"/>
          <p:nvPr/>
        </p:nvSpPr>
        <p:spPr>
          <a:xfrm>
            <a:off x="2567787" y="5846967"/>
            <a:ext cx="5386647" cy="461665"/>
          </a:xfrm>
          <a:prstGeom prst="rect">
            <a:avLst/>
          </a:prstGeom>
          <a:noFill/>
        </p:spPr>
        <p:txBody>
          <a:bodyPr wrap="square" rtlCol="0">
            <a:spAutoFit/>
          </a:bodyPr>
          <a:lstStyle/>
          <a:p>
            <a:pPr algn="ctr"/>
            <a:r>
              <a:rPr lang="en-US" altLang="zh-TW" sz="2400" dirty="0"/>
              <a:t>(Images of cats and dogs)</a:t>
            </a:r>
            <a:endParaRPr lang="zh-TW" altLang="en-US" sz="2400" dirty="0"/>
          </a:p>
        </p:txBody>
      </p:sp>
    </p:spTree>
    <p:extLst>
      <p:ext uri="{BB962C8B-B14F-4D97-AF65-F5344CB8AC3E}">
        <p14:creationId xmlns:p14="http://schemas.microsoft.com/office/powerpoint/2010/main" val="108935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5" grpId="0"/>
      <p:bldP spid="16" grpId="0"/>
      <p:bldP spid="19" grpId="0"/>
      <p:bldP spid="20" grpId="0"/>
      <p:bldP spid="2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迁移学习</a:t>
            </a:r>
            <a:r>
              <a:rPr lang="en-US" altLang="zh-CN" dirty="0">
                <a:latin typeface="Times New Roman" panose="02020603050405020304" pitchFamily="18" charset="0"/>
                <a:cs typeface="Times New Roman" panose="02020603050405020304" pitchFamily="18" charset="0"/>
              </a:rPr>
              <a:t>(Transfer Learning)</a:t>
            </a:r>
          </a:p>
        </p:txBody>
      </p:sp>
      <p:sp>
        <p:nvSpPr>
          <p:cNvPr id="9" name="灯片编号占位符 8"/>
          <p:cNvSpPr>
            <a:spLocks noGrp="1"/>
          </p:cNvSpPr>
          <p:nvPr>
            <p:ph type="sldNum" sz="quarter" idx="12"/>
          </p:nvPr>
        </p:nvSpPr>
        <p:spPr>
          <a:xfrm>
            <a:off x="6457950" y="6111416"/>
            <a:ext cx="2057400" cy="365125"/>
          </a:xfrm>
        </p:spPr>
        <p:txBody>
          <a:bodyPr/>
          <a:lstStyle/>
          <a:p>
            <a:fld id="{B622AA65-96F9-424A-92A5-406D9AA4962E}" type="slidenum">
              <a:rPr lang="zh-CN" altLang="en-US" smtClean="0"/>
              <a:t>79</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738005" y="4070818"/>
            <a:ext cx="7777345" cy="16183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 name="矩形 7"/>
          <p:cNvSpPr/>
          <p:nvPr/>
        </p:nvSpPr>
        <p:spPr>
          <a:xfrm>
            <a:off x="5003799" y="2171682"/>
            <a:ext cx="2051889" cy="16900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矩形 9"/>
          <p:cNvSpPr/>
          <p:nvPr/>
        </p:nvSpPr>
        <p:spPr>
          <a:xfrm>
            <a:off x="2873853" y="2171682"/>
            <a:ext cx="1379913" cy="16900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pic>
        <p:nvPicPr>
          <p:cNvPr id="11" name="圖片 6"/>
          <p:cNvPicPr>
            <a:picLocks noChangeAspect="1"/>
          </p:cNvPicPr>
          <p:nvPr/>
        </p:nvPicPr>
        <p:blipFill>
          <a:blip r:embed="rId3"/>
          <a:stretch>
            <a:fillRect/>
          </a:stretch>
        </p:blipFill>
        <p:spPr>
          <a:xfrm>
            <a:off x="3105149" y="2297372"/>
            <a:ext cx="884072" cy="1150918"/>
          </a:xfrm>
          <a:prstGeom prst="rect">
            <a:avLst/>
          </a:prstGeom>
        </p:spPr>
      </p:pic>
      <p:pic>
        <p:nvPicPr>
          <p:cNvPr id="12" name="Picture 6" descr="http://thenypost.files.wordpress.com/2014/01/dogs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1372" y="2336954"/>
            <a:ext cx="1608031" cy="1071753"/>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0"/>
          <p:cNvSpPr txBox="1"/>
          <p:nvPr/>
        </p:nvSpPr>
        <p:spPr>
          <a:xfrm>
            <a:off x="1102299" y="2619944"/>
            <a:ext cx="1396538" cy="830997"/>
          </a:xfrm>
          <a:prstGeom prst="rect">
            <a:avLst/>
          </a:prstGeom>
          <a:noFill/>
        </p:spPr>
        <p:txBody>
          <a:bodyPr wrap="square" rtlCol="0">
            <a:spAutoFit/>
          </a:bodyPr>
          <a:lstStyle/>
          <a:p>
            <a:pPr algn="ctr"/>
            <a:r>
              <a:rPr lang="en-US" altLang="zh-TW" sz="2400" dirty="0"/>
              <a:t>Labelled data</a:t>
            </a:r>
            <a:endParaRPr lang="zh-TW" altLang="en-US" sz="2400" dirty="0"/>
          </a:p>
        </p:txBody>
      </p:sp>
      <p:sp>
        <p:nvSpPr>
          <p:cNvPr id="14" name="文字方塊 14"/>
          <p:cNvSpPr txBox="1"/>
          <p:nvPr/>
        </p:nvSpPr>
        <p:spPr>
          <a:xfrm>
            <a:off x="3164799" y="3369018"/>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5" name="文字方塊 15"/>
          <p:cNvSpPr txBox="1"/>
          <p:nvPr/>
        </p:nvSpPr>
        <p:spPr>
          <a:xfrm>
            <a:off x="5693756" y="3368714"/>
            <a:ext cx="798022" cy="461665"/>
          </a:xfrm>
          <a:prstGeom prst="rect">
            <a:avLst/>
          </a:prstGeom>
          <a:noFill/>
        </p:spPr>
        <p:txBody>
          <a:bodyPr wrap="square" rtlCol="0">
            <a:spAutoFit/>
          </a:bodyPr>
          <a:lstStyle/>
          <a:p>
            <a:pPr algn="ctr"/>
            <a:r>
              <a:rPr lang="en-US" altLang="zh-TW" sz="2400" dirty="0"/>
              <a:t>dog</a:t>
            </a:r>
            <a:endParaRPr lang="zh-TW" altLang="en-US" sz="2400" dirty="0"/>
          </a:p>
        </p:txBody>
      </p:sp>
      <p:sp>
        <p:nvSpPr>
          <p:cNvPr id="16" name="文字方塊 16"/>
          <p:cNvSpPr txBox="1"/>
          <p:nvPr/>
        </p:nvSpPr>
        <p:spPr>
          <a:xfrm>
            <a:off x="1927935" y="5662464"/>
            <a:ext cx="538664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Data not related to the task considered (can be either labeled or unlabeled)</a:t>
            </a:r>
            <a:endParaRPr lang="zh-TW" altLang="en-US" sz="2400" dirty="0"/>
          </a:p>
        </p:txBody>
      </p:sp>
      <p:pic>
        <p:nvPicPr>
          <p:cNvPr id="17" name="Picture 4" descr="https://encrypted-tbn3.gstatic.com/images?q=tbn:ANd9GcTJsVxOxRJErtxwuBdCnIhRUOfPIyDsEGbxzLWkquVSl3H7ZFs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976" y="4140539"/>
            <a:ext cx="1551927" cy="11624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tigerday.org/wp-content/uploads/2013/04/HD-Tiger-Wallpapers-Wallpapers-fev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3853" y="4150468"/>
            <a:ext cx="1581721" cy="1186291"/>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24"/>
          <p:cNvSpPr txBox="1"/>
          <p:nvPr/>
        </p:nvSpPr>
        <p:spPr>
          <a:xfrm>
            <a:off x="999265" y="5227520"/>
            <a:ext cx="1613329" cy="461665"/>
          </a:xfrm>
          <a:prstGeom prst="rect">
            <a:avLst/>
          </a:prstGeom>
          <a:noFill/>
        </p:spPr>
        <p:txBody>
          <a:bodyPr wrap="square" rtlCol="0">
            <a:spAutoFit/>
          </a:bodyPr>
          <a:lstStyle/>
          <a:p>
            <a:pPr algn="ctr"/>
            <a:r>
              <a:rPr lang="en-US" altLang="zh-TW" sz="2400" dirty="0"/>
              <a:t>elephant</a:t>
            </a:r>
            <a:endParaRPr lang="zh-TW" altLang="en-US" sz="2400" dirty="0"/>
          </a:p>
        </p:txBody>
      </p:sp>
      <p:pic>
        <p:nvPicPr>
          <p:cNvPr id="20" name="圖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1259" y="4184240"/>
            <a:ext cx="1788411" cy="1152519"/>
          </a:xfrm>
          <a:prstGeom prst="rect">
            <a:avLst/>
          </a:prstGeom>
        </p:spPr>
      </p:pic>
      <p:pic>
        <p:nvPicPr>
          <p:cNvPr id="21" name="Picture 2" descr="http://vignette2.wikia.nocookie.net/toarumajutsunoindex/images/c/cc/Mikotoanime.jpg/revision/latest?cb=20141226141052&amp;path-prefix=f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75355" y="4150468"/>
            <a:ext cx="1733987" cy="1146489"/>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6"/>
          <p:cNvSpPr txBox="1"/>
          <p:nvPr/>
        </p:nvSpPr>
        <p:spPr>
          <a:xfrm>
            <a:off x="4708800" y="5229104"/>
            <a:ext cx="1613329" cy="461665"/>
          </a:xfrm>
          <a:prstGeom prst="rect">
            <a:avLst/>
          </a:prstGeom>
          <a:noFill/>
        </p:spPr>
        <p:txBody>
          <a:bodyPr wrap="square" rtlCol="0">
            <a:spAutoFit/>
          </a:bodyPr>
          <a:lstStyle/>
          <a:p>
            <a:pPr algn="ctr"/>
            <a:r>
              <a:rPr lang="en-US" altLang="zh-TW" sz="2400" dirty="0" err="1"/>
              <a:t>Haruhi</a:t>
            </a:r>
            <a:endParaRPr lang="zh-TW" altLang="en-US" sz="2400" dirty="0"/>
          </a:p>
        </p:txBody>
      </p:sp>
    </p:spTree>
    <p:extLst>
      <p:ext uri="{BB962C8B-B14F-4D97-AF65-F5344CB8AC3E}">
        <p14:creationId xmlns:p14="http://schemas.microsoft.com/office/powerpoint/2010/main" val="109267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9"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dirty="0">
                <a:latin typeface="Times New Roman" panose="02020603050405020304" pitchFamily="18" charset="0"/>
                <a:cs typeface="Times New Roman" panose="02020603050405020304" pitchFamily="18" charset="0"/>
              </a:rPr>
              <a:t>第</a:t>
            </a:r>
            <a:r>
              <a:rPr lang="en-US" altLang="zh-CN" sz="4000" dirty="0">
                <a:latin typeface="Times New Roman" panose="02020603050405020304" pitchFamily="18" charset="0"/>
                <a:cs typeface="Times New Roman" panose="02020603050405020304" pitchFamily="18" charset="0"/>
              </a:rPr>
              <a:t>1</a:t>
            </a:r>
            <a:r>
              <a:rPr lang="zh-CN" altLang="en-US" sz="4000" dirty="0">
                <a:latin typeface="Times New Roman" panose="02020603050405020304" pitchFamily="18" charset="0"/>
                <a:cs typeface="Times New Roman" panose="02020603050405020304" pitchFamily="18" charset="0"/>
              </a:rPr>
              <a:t>章  绪论</a:t>
            </a:r>
          </a:p>
        </p:txBody>
      </p:sp>
      <p:sp>
        <p:nvSpPr>
          <p:cNvPr id="3" name="内容占位符 2"/>
          <p:cNvSpPr>
            <a:spLocks noGrp="1"/>
          </p:cNvSpPr>
          <p:nvPr>
            <p:ph idx="1"/>
          </p:nvPr>
        </p:nvSpPr>
        <p:spPr>
          <a:xfrm>
            <a:off x="628650" y="1232452"/>
            <a:ext cx="7886700" cy="4257521"/>
          </a:xfrm>
        </p:spPr>
        <p:txBody>
          <a:bodyPr/>
          <a:lstStyle/>
          <a:p>
            <a:r>
              <a:rPr lang="en-US" altLang="zh-CN" dirty="0">
                <a:latin typeface="Times New Roman" panose="02020603050405020304" pitchFamily="18" charset="0"/>
                <a:cs typeface="Times New Roman" panose="02020603050405020304" pitchFamily="18" charset="0"/>
              </a:rPr>
              <a:t>1.1 </a:t>
            </a:r>
            <a:r>
              <a:rPr lang="zh-CN" altLang="en-US" dirty="0">
                <a:latin typeface="Times New Roman" panose="02020603050405020304" pitchFamily="18" charset="0"/>
                <a:cs typeface="Times New Roman" panose="02020603050405020304" pitchFamily="18" charset="0"/>
              </a:rPr>
              <a:t>引言</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1.2 </a:t>
            </a:r>
            <a:r>
              <a:rPr lang="zh-CN" altLang="en-US" dirty="0">
                <a:latin typeface="Times New Roman" panose="02020603050405020304" pitchFamily="18" charset="0"/>
                <a:cs typeface="Times New Roman" panose="02020603050405020304" pitchFamily="18" charset="0"/>
              </a:rPr>
              <a:t>智能软件与机器学习</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1.3 </a:t>
            </a:r>
            <a:r>
              <a:rPr lang="zh-CN" altLang="en-US" dirty="0">
                <a:latin typeface="Times New Roman" panose="02020603050405020304" pitchFamily="18" charset="0"/>
                <a:cs typeface="Times New Roman" panose="02020603050405020304" pitchFamily="18" charset="0"/>
              </a:rPr>
              <a:t>机器学习主要流程</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1.4 </a:t>
            </a:r>
            <a:r>
              <a:rPr lang="zh-CN" altLang="en-US" dirty="0">
                <a:latin typeface="Times New Roman" panose="02020603050405020304" pitchFamily="18" charset="0"/>
                <a:cs typeface="Times New Roman" panose="02020603050405020304" pitchFamily="18" charset="0"/>
              </a:rPr>
              <a:t>机器学习未来和挑战</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2919280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强化学习</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80</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Picture 2" descr="http://www.usgo.org/news/wp-content/uploads/2016/01/2016.01.28_nature-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737" y="1844674"/>
            <a:ext cx="3508075" cy="4648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s-media-cache-ak0.pinimg.com/236x/88/21/ef/8821ef05424dc69e90ae575d439c09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018" y="1844674"/>
            <a:ext cx="3550082" cy="464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4"/>
          <p:cNvPicPr>
            <a:picLocks noChangeAspect="1"/>
          </p:cNvPicPr>
          <p:nvPr/>
        </p:nvPicPr>
        <p:blipFill>
          <a:blip r:embed="rId5"/>
          <a:stretch>
            <a:fillRect/>
          </a:stretch>
        </p:blipFill>
        <p:spPr>
          <a:xfrm>
            <a:off x="7597595" y="4731597"/>
            <a:ext cx="1170847" cy="1670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 name="群組 5"/>
          <p:cNvGrpSpPr/>
          <p:nvPr/>
        </p:nvGrpSpPr>
        <p:grpSpPr>
          <a:xfrm>
            <a:off x="1012186" y="5597360"/>
            <a:ext cx="6393171" cy="806547"/>
            <a:chOff x="2591171" y="152235"/>
            <a:chExt cx="6393171" cy="806547"/>
          </a:xfrm>
        </p:grpSpPr>
        <p:sp>
          <p:nvSpPr>
            <p:cNvPr id="12" name="矩形圖說文字 7"/>
            <p:cNvSpPr/>
            <p:nvPr/>
          </p:nvSpPr>
          <p:spPr>
            <a:xfrm>
              <a:off x="2591171" y="152235"/>
              <a:ext cx="6393171" cy="806547"/>
            </a:xfrm>
            <a:prstGeom prst="wedgeRectCallout">
              <a:avLst>
                <a:gd name="adj1" fmla="val 50839"/>
                <a:gd name="adj2" fmla="val -75662"/>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7"/>
            <p:cNvPicPr>
              <a:picLocks noChangeAspect="1"/>
            </p:cNvPicPr>
            <p:nvPr/>
          </p:nvPicPr>
          <p:blipFill>
            <a:blip r:embed="rId6"/>
            <a:stretch>
              <a:fillRect/>
            </a:stretch>
          </p:blipFill>
          <p:spPr>
            <a:xfrm>
              <a:off x="2823565" y="333077"/>
              <a:ext cx="6059179" cy="495300"/>
            </a:xfrm>
            <a:prstGeom prst="rect">
              <a:avLst/>
            </a:prstGeom>
          </p:spPr>
        </p:pic>
      </p:grpSp>
    </p:spTree>
    <p:extLst>
      <p:ext uri="{BB962C8B-B14F-4D97-AF65-F5344CB8AC3E}">
        <p14:creationId xmlns:p14="http://schemas.microsoft.com/office/powerpoint/2010/main" val="414921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监督学习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强化学习</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81</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监督学习</a:t>
            </a:r>
            <a:r>
              <a:rPr lang="en-US" altLang="zh-TW" dirty="0"/>
              <a:t> </a:t>
            </a:r>
          </a:p>
          <a:p>
            <a:endParaRPr lang="en-US" altLang="zh-TW" dirty="0"/>
          </a:p>
          <a:p>
            <a:endParaRPr lang="en-US" altLang="zh-TW" dirty="0"/>
          </a:p>
          <a:p>
            <a:r>
              <a:rPr lang="zh-CN" altLang="en-US" dirty="0"/>
              <a:t>强化学习</a:t>
            </a:r>
            <a:endParaRPr lang="en-US" altLang="zh-TW" dirty="0"/>
          </a:p>
          <a:p>
            <a:endParaRPr lang="en-US" altLang="zh-TW" dirty="0"/>
          </a:p>
          <a:p>
            <a:endParaRPr lang="en-US" altLang="zh-TW" dirty="0"/>
          </a:p>
          <a:p>
            <a:endParaRPr lang="zh-TW" altLang="en-US" dirty="0"/>
          </a:p>
        </p:txBody>
      </p:sp>
      <p:pic>
        <p:nvPicPr>
          <p:cNvPr id="8"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12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5"/>
          <p:cNvGrpSpPr/>
          <p:nvPr/>
        </p:nvGrpSpPr>
        <p:grpSpPr>
          <a:xfrm>
            <a:off x="2771149" y="5010118"/>
            <a:ext cx="1925977" cy="1470612"/>
            <a:chOff x="442232" y="4851448"/>
            <a:chExt cx="1925977" cy="1470612"/>
          </a:xfrm>
        </p:grpSpPr>
        <p:sp>
          <p:nvSpPr>
            <p:cNvPr id="11" name="圓角矩形圖說文字 6"/>
            <p:cNvSpPr/>
            <p:nvPr/>
          </p:nvSpPr>
          <p:spPr>
            <a:xfrm>
              <a:off x="442232" y="4851448"/>
              <a:ext cx="1415602" cy="511860"/>
            </a:xfrm>
            <a:prstGeom prst="wedgeRoundRectCallout">
              <a:avLst>
                <a:gd name="adj1" fmla="val 38320"/>
                <a:gd name="adj2" fmla="val 116377"/>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en-US" altLang="zh-TW" sz="2400" dirty="0">
                  <a:solidFill>
                    <a:schemeClr val="tx1"/>
                  </a:solidFill>
                </a:rPr>
                <a:t>Hello</a:t>
              </a:r>
              <a:r>
                <a:rPr lang="zh-TW" altLang="en-US" sz="2400" dirty="0">
                  <a:solidFill>
                    <a:schemeClr val="tx1"/>
                  </a:solidFill>
                </a:rPr>
                <a:t> </a:t>
              </a:r>
              <a:r>
                <a:rPr lang="en-US" altLang="zh-TW" sz="2400" dirty="0">
                  <a:solidFill>
                    <a:schemeClr val="tx1"/>
                  </a:solidFill>
                  <a:sym typeface="Wingdings" panose="05000000000000000000" pitchFamily="2" charset="2"/>
                </a:rPr>
                <a:t></a:t>
              </a:r>
              <a:endParaRPr lang="en-US" altLang="zh-TW" sz="2400" dirty="0">
                <a:solidFill>
                  <a:schemeClr val="tx1"/>
                </a:solidFill>
              </a:endParaRPr>
            </a:p>
          </p:txBody>
        </p:sp>
        <p:sp>
          <p:nvSpPr>
            <p:cNvPr id="12" name="矩形 11"/>
            <p:cNvSpPr/>
            <p:nvPr/>
          </p:nvSpPr>
          <p:spPr>
            <a:xfrm>
              <a:off x="1190283" y="5712940"/>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Agent</a:t>
              </a:r>
              <a:endParaRPr lang="zh-TW" altLang="en-US" sz="2400" dirty="0"/>
            </a:p>
          </p:txBody>
        </p:sp>
      </p:grpSp>
      <p:sp>
        <p:nvSpPr>
          <p:cNvPr id="13" name="圓角矩形圖說文字 8"/>
          <p:cNvSpPr/>
          <p:nvPr/>
        </p:nvSpPr>
        <p:spPr>
          <a:xfrm>
            <a:off x="5055228" y="4995373"/>
            <a:ext cx="1415602" cy="511860"/>
          </a:xfrm>
          <a:prstGeom prst="wedgeRoundRectCallout">
            <a:avLst>
              <a:gd name="adj1" fmla="val 35244"/>
              <a:gd name="adj2" fmla="val 113541"/>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sp>
        <p:nvSpPr>
          <p:cNvPr id="14" name="矩形 13"/>
          <p:cNvSpPr/>
          <p:nvPr/>
        </p:nvSpPr>
        <p:spPr>
          <a:xfrm>
            <a:off x="5689524" y="5830631"/>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Agent</a:t>
            </a:r>
            <a:endParaRPr lang="zh-TW" altLang="en-US" sz="2400" dirty="0"/>
          </a:p>
        </p:txBody>
      </p:sp>
      <p:sp>
        <p:nvSpPr>
          <p:cNvPr id="15" name="圓角矩形圖說文字 10"/>
          <p:cNvSpPr/>
          <p:nvPr/>
        </p:nvSpPr>
        <p:spPr>
          <a:xfrm>
            <a:off x="189775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pic>
        <p:nvPicPr>
          <p:cNvPr id="16"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073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17" name="圓角矩形圖說文字 12"/>
          <p:cNvSpPr/>
          <p:nvPr/>
        </p:nvSpPr>
        <p:spPr>
          <a:xfrm>
            <a:off x="445036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a:t>
            </a:r>
            <a:endParaRPr lang="zh-TW" altLang="en-US" dirty="0">
              <a:solidFill>
                <a:schemeClr val="tx1"/>
              </a:solidFill>
            </a:endParaRPr>
          </a:p>
        </p:txBody>
      </p:sp>
      <p:sp>
        <p:nvSpPr>
          <p:cNvPr id="18" name="文字方塊 13"/>
          <p:cNvSpPr txBox="1"/>
          <p:nvPr/>
        </p:nvSpPr>
        <p:spPr>
          <a:xfrm>
            <a:off x="5936927" y="4143075"/>
            <a:ext cx="1466821" cy="523220"/>
          </a:xfrm>
          <a:prstGeom prst="rect">
            <a:avLst/>
          </a:prstGeom>
          <a:noFill/>
        </p:spPr>
        <p:txBody>
          <a:bodyPr wrap="square" rtlCol="0">
            <a:spAutoFit/>
          </a:bodyPr>
          <a:lstStyle/>
          <a:p>
            <a:pPr algn="ctr"/>
            <a:r>
              <a:rPr lang="en-US" altLang="zh-TW" sz="2800" b="1" dirty="0"/>
              <a:t>……</a:t>
            </a:r>
            <a:endParaRPr lang="zh-TW" altLang="en-US" sz="2800" b="1" dirty="0"/>
          </a:p>
        </p:txBody>
      </p:sp>
      <p:pic>
        <p:nvPicPr>
          <p:cNvPr id="19" name="Picture 2" descr="http://img01.taopic.com/150411/240403-1504110K1337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1610" y="3813378"/>
            <a:ext cx="1606028" cy="1069615"/>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5"/>
          <p:cNvSpPr txBox="1"/>
          <p:nvPr/>
        </p:nvSpPr>
        <p:spPr>
          <a:xfrm>
            <a:off x="7386966" y="4882993"/>
            <a:ext cx="1335315" cy="523220"/>
          </a:xfrm>
          <a:prstGeom prst="rect">
            <a:avLst/>
          </a:prstGeom>
          <a:noFill/>
        </p:spPr>
        <p:txBody>
          <a:bodyPr wrap="square" rtlCol="0">
            <a:spAutoFit/>
          </a:bodyPr>
          <a:lstStyle/>
          <a:p>
            <a:pPr algn="ctr"/>
            <a:r>
              <a:rPr lang="en-US" altLang="zh-TW" sz="2800" dirty="0">
                <a:solidFill>
                  <a:srgbClr val="FF0000"/>
                </a:solidFill>
              </a:rPr>
              <a:t>Bad</a:t>
            </a:r>
            <a:endParaRPr lang="zh-TW" altLang="en-US" sz="2800" dirty="0">
              <a:solidFill>
                <a:srgbClr val="FF0000"/>
              </a:solidFill>
            </a:endParaRPr>
          </a:p>
        </p:txBody>
      </p:sp>
      <p:grpSp>
        <p:nvGrpSpPr>
          <p:cNvPr id="21" name="群組 22"/>
          <p:cNvGrpSpPr/>
          <p:nvPr/>
        </p:nvGrpSpPr>
        <p:grpSpPr>
          <a:xfrm>
            <a:off x="3620498" y="1821718"/>
            <a:ext cx="2289179" cy="627522"/>
            <a:chOff x="3184414" y="1802708"/>
            <a:chExt cx="2289179" cy="627522"/>
          </a:xfrm>
        </p:grpSpPr>
        <p:pic>
          <p:nvPicPr>
            <p:cNvPr id="22"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4414" y="1802708"/>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23" name="圓角矩形圖說文字 17"/>
            <p:cNvSpPr/>
            <p:nvPr/>
          </p:nvSpPr>
          <p:spPr>
            <a:xfrm>
              <a:off x="4057991" y="1884204"/>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“Hello”</a:t>
              </a:r>
              <a:endParaRPr lang="zh-TW" altLang="en-US" sz="2400" dirty="0">
                <a:solidFill>
                  <a:schemeClr val="tx1"/>
                </a:solidFill>
              </a:endParaRPr>
            </a:p>
          </p:txBody>
        </p:sp>
      </p:grpSp>
      <p:sp>
        <p:nvSpPr>
          <p:cNvPr id="24" name="文字方塊 18"/>
          <p:cNvSpPr txBox="1"/>
          <p:nvPr/>
        </p:nvSpPr>
        <p:spPr>
          <a:xfrm>
            <a:off x="6152943" y="1966374"/>
            <a:ext cx="2920711" cy="461665"/>
          </a:xfrm>
          <a:prstGeom prst="rect">
            <a:avLst/>
          </a:prstGeom>
          <a:noFill/>
        </p:spPr>
        <p:txBody>
          <a:bodyPr wrap="square" rtlCol="0">
            <a:spAutoFit/>
          </a:bodyPr>
          <a:lstStyle/>
          <a:p>
            <a:r>
              <a:rPr lang="en-US" altLang="zh-TW" sz="2400" dirty="0"/>
              <a:t>Say “Hi”</a:t>
            </a:r>
            <a:endParaRPr lang="zh-TW" altLang="en-US" sz="2400" dirty="0"/>
          </a:p>
        </p:txBody>
      </p:sp>
      <p:grpSp>
        <p:nvGrpSpPr>
          <p:cNvPr id="25" name="群組 23"/>
          <p:cNvGrpSpPr/>
          <p:nvPr/>
        </p:nvGrpSpPr>
        <p:grpSpPr>
          <a:xfrm>
            <a:off x="3612321" y="2621766"/>
            <a:ext cx="2289179" cy="627522"/>
            <a:chOff x="3222407" y="2565037"/>
            <a:chExt cx="2289179" cy="627522"/>
          </a:xfrm>
        </p:grpSpPr>
        <p:pic>
          <p:nvPicPr>
            <p:cNvPr id="26"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2407" y="2565037"/>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27" name="圓角矩形圖說文字 20"/>
            <p:cNvSpPr/>
            <p:nvPr/>
          </p:nvSpPr>
          <p:spPr>
            <a:xfrm>
              <a:off x="4095984" y="2646533"/>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chemeClr val="tx1"/>
                  </a:solidFill>
                </a:rPr>
                <a:t>“Bye </a:t>
              </a:r>
              <a:r>
                <a:rPr lang="en-US" altLang="zh-TW" sz="2400" dirty="0" err="1">
                  <a:solidFill>
                    <a:schemeClr val="tx1"/>
                  </a:solidFill>
                </a:rPr>
                <a:t>bye</a:t>
              </a:r>
              <a:r>
                <a:rPr lang="en-US" altLang="zh-TW" sz="2400" dirty="0">
                  <a:solidFill>
                    <a:schemeClr val="tx1"/>
                  </a:solidFill>
                </a:rPr>
                <a:t>”</a:t>
              </a:r>
              <a:endParaRPr lang="zh-TW" altLang="en-US" sz="2400" dirty="0">
                <a:solidFill>
                  <a:schemeClr val="tx1"/>
                </a:solidFill>
              </a:endParaRPr>
            </a:p>
          </p:txBody>
        </p:sp>
      </p:grpSp>
      <p:sp>
        <p:nvSpPr>
          <p:cNvPr id="28" name="文字方塊 21"/>
          <p:cNvSpPr txBox="1"/>
          <p:nvPr/>
        </p:nvSpPr>
        <p:spPr>
          <a:xfrm>
            <a:off x="6155697" y="2740130"/>
            <a:ext cx="2920711" cy="461665"/>
          </a:xfrm>
          <a:prstGeom prst="rect">
            <a:avLst/>
          </a:prstGeom>
          <a:noFill/>
        </p:spPr>
        <p:txBody>
          <a:bodyPr wrap="square" rtlCol="0">
            <a:spAutoFit/>
          </a:bodyPr>
          <a:lstStyle/>
          <a:p>
            <a:r>
              <a:rPr lang="en-US" altLang="zh-TW" sz="2400" dirty="0"/>
              <a:t>Say “Good bye”</a:t>
            </a:r>
            <a:endParaRPr lang="zh-TW" altLang="en-US" sz="2400" dirty="0"/>
          </a:p>
        </p:txBody>
      </p:sp>
      <p:sp>
        <p:nvSpPr>
          <p:cNvPr id="29" name="文字方塊 3"/>
          <p:cNvSpPr txBox="1"/>
          <p:nvPr/>
        </p:nvSpPr>
        <p:spPr>
          <a:xfrm>
            <a:off x="649982" y="2355711"/>
            <a:ext cx="2495550"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Learning from teacher</a:t>
            </a:r>
            <a:endParaRPr lang="zh-TW" altLang="en-US" sz="2800" dirty="0"/>
          </a:p>
        </p:txBody>
      </p:sp>
      <p:sp>
        <p:nvSpPr>
          <p:cNvPr id="30" name="文字方塊 24"/>
          <p:cNvSpPr txBox="1"/>
          <p:nvPr/>
        </p:nvSpPr>
        <p:spPr>
          <a:xfrm>
            <a:off x="237464" y="5507233"/>
            <a:ext cx="2495550"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Learning from critics</a:t>
            </a:r>
            <a:endParaRPr lang="zh-TW" altLang="en-US" sz="2800" dirty="0"/>
          </a:p>
        </p:txBody>
      </p:sp>
    </p:spTree>
    <p:extLst>
      <p:ext uri="{BB962C8B-B14F-4D97-AF65-F5344CB8AC3E}">
        <p14:creationId xmlns:p14="http://schemas.microsoft.com/office/powerpoint/2010/main" val="59737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p:bldP spid="20" grpId="0"/>
      <p:bldP spid="24" grpId="0"/>
      <p:bldP spid="28" grpId="0"/>
      <p:bldP spid="29" grpId="0" animBg="1"/>
      <p:bldP spid="3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监督学习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强化学习</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82</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p:cNvSpPr txBox="1">
            <a:spLocks/>
          </p:cNvSpPr>
          <p:nvPr/>
        </p:nvSpPr>
        <p:spPr>
          <a:xfrm>
            <a:off x="645644" y="182295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监督学习</a:t>
            </a:r>
            <a:r>
              <a:rPr lang="en-US" altLang="zh-TW" dirty="0"/>
              <a:t>:</a:t>
            </a:r>
          </a:p>
          <a:p>
            <a:pPr lvl="1"/>
            <a:endParaRPr lang="en-US" altLang="zh-TW" sz="2800" dirty="0"/>
          </a:p>
          <a:p>
            <a:pPr lvl="1"/>
            <a:endParaRPr lang="en-US" altLang="zh-TW" sz="2800" dirty="0"/>
          </a:p>
          <a:p>
            <a:pPr lvl="1"/>
            <a:endParaRPr lang="en-US" altLang="zh-TW" sz="2800" dirty="0"/>
          </a:p>
          <a:p>
            <a:pPr lvl="1"/>
            <a:endParaRPr lang="en-US" altLang="zh-TW" sz="2800" dirty="0"/>
          </a:p>
          <a:p>
            <a:r>
              <a:rPr lang="zh-CN" altLang="en-US" dirty="0"/>
              <a:t>强化学习</a:t>
            </a:r>
            <a:endParaRPr lang="zh-TW" altLang="en-US" dirty="0"/>
          </a:p>
        </p:txBody>
      </p:sp>
      <p:pic>
        <p:nvPicPr>
          <p:cNvPr id="8" name="Picture 2" descr="http://y2.ifengimg.com/a/2016_11/2c7ef418c7290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7163" y="2601363"/>
            <a:ext cx="1630591" cy="12229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blog.sina.com.tw/myimages/222/22494/images/2008092717300010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1703" y="2638444"/>
            <a:ext cx="1785343" cy="1185863"/>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3"/>
          <p:cNvSpPr txBox="1"/>
          <p:nvPr/>
        </p:nvSpPr>
        <p:spPr>
          <a:xfrm>
            <a:off x="3178312" y="2855415"/>
            <a:ext cx="1692287" cy="830997"/>
          </a:xfrm>
          <a:prstGeom prst="rect">
            <a:avLst/>
          </a:prstGeom>
          <a:noFill/>
        </p:spPr>
        <p:txBody>
          <a:bodyPr wrap="square" rtlCol="0">
            <a:spAutoFit/>
          </a:bodyPr>
          <a:lstStyle/>
          <a:p>
            <a:pPr algn="ctr"/>
            <a:r>
              <a:rPr lang="en-US" altLang="zh-TW" sz="2400" dirty="0"/>
              <a:t>Next move:</a:t>
            </a:r>
          </a:p>
          <a:p>
            <a:pPr algn="ctr"/>
            <a:r>
              <a:rPr lang="en-US" altLang="zh-TW" sz="2400" dirty="0"/>
              <a:t>“5-5”</a:t>
            </a:r>
            <a:endParaRPr lang="zh-TW" altLang="en-US" sz="2400" dirty="0"/>
          </a:p>
        </p:txBody>
      </p:sp>
      <p:sp>
        <p:nvSpPr>
          <p:cNvPr id="12" name="文字方塊 6"/>
          <p:cNvSpPr txBox="1"/>
          <p:nvPr/>
        </p:nvSpPr>
        <p:spPr>
          <a:xfrm>
            <a:off x="6973968" y="2855415"/>
            <a:ext cx="1598035" cy="830997"/>
          </a:xfrm>
          <a:prstGeom prst="rect">
            <a:avLst/>
          </a:prstGeom>
          <a:noFill/>
        </p:spPr>
        <p:txBody>
          <a:bodyPr wrap="square" rtlCol="0">
            <a:spAutoFit/>
          </a:bodyPr>
          <a:lstStyle/>
          <a:p>
            <a:pPr algn="ctr"/>
            <a:r>
              <a:rPr lang="en-US" altLang="zh-TW" sz="2400" dirty="0"/>
              <a:t>Next move:</a:t>
            </a:r>
          </a:p>
          <a:p>
            <a:pPr algn="ctr"/>
            <a:r>
              <a:rPr lang="en-US" altLang="zh-TW" sz="2400" dirty="0"/>
              <a:t>“3-3”</a:t>
            </a:r>
            <a:endParaRPr lang="zh-TW" altLang="en-US" sz="2400" dirty="0"/>
          </a:p>
        </p:txBody>
      </p:sp>
      <p:sp>
        <p:nvSpPr>
          <p:cNvPr id="13" name="文字方塊 7"/>
          <p:cNvSpPr txBox="1"/>
          <p:nvPr/>
        </p:nvSpPr>
        <p:spPr>
          <a:xfrm>
            <a:off x="1205041" y="4856766"/>
            <a:ext cx="1640114" cy="461665"/>
          </a:xfrm>
          <a:prstGeom prst="rect">
            <a:avLst/>
          </a:prstGeom>
          <a:noFill/>
        </p:spPr>
        <p:txBody>
          <a:bodyPr wrap="square" rtlCol="0">
            <a:spAutoFit/>
          </a:bodyPr>
          <a:lstStyle/>
          <a:p>
            <a:pPr algn="ctr"/>
            <a:r>
              <a:rPr lang="en-US" altLang="zh-TW" sz="2400" dirty="0"/>
              <a:t>First move</a:t>
            </a:r>
            <a:endParaRPr lang="zh-TW" altLang="en-US" sz="2400" dirty="0"/>
          </a:p>
        </p:txBody>
      </p:sp>
      <p:sp>
        <p:nvSpPr>
          <p:cNvPr id="14" name="文字方塊 8"/>
          <p:cNvSpPr txBox="1"/>
          <p:nvPr/>
        </p:nvSpPr>
        <p:spPr>
          <a:xfrm>
            <a:off x="3178312" y="4856766"/>
            <a:ext cx="3013983" cy="461665"/>
          </a:xfrm>
          <a:prstGeom prst="rect">
            <a:avLst/>
          </a:prstGeom>
          <a:noFill/>
        </p:spPr>
        <p:txBody>
          <a:bodyPr wrap="square" rtlCol="0">
            <a:spAutoFit/>
          </a:bodyPr>
          <a:lstStyle/>
          <a:p>
            <a:pPr algn="ctr"/>
            <a:r>
              <a:rPr lang="en-US" altLang="zh-TW" sz="2400" dirty="0"/>
              <a:t>…… many moves ……</a:t>
            </a:r>
            <a:endParaRPr lang="zh-TW" altLang="en-US" sz="2400" dirty="0"/>
          </a:p>
        </p:txBody>
      </p:sp>
      <p:sp>
        <p:nvSpPr>
          <p:cNvPr id="15" name="向右箭號 9"/>
          <p:cNvSpPr/>
          <p:nvPr/>
        </p:nvSpPr>
        <p:spPr>
          <a:xfrm>
            <a:off x="2830640" y="4878545"/>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0"/>
          <p:cNvSpPr/>
          <p:nvPr/>
        </p:nvSpPr>
        <p:spPr>
          <a:xfrm>
            <a:off x="6340602" y="4878544"/>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1"/>
          <p:cNvSpPr txBox="1"/>
          <p:nvPr/>
        </p:nvSpPr>
        <p:spPr>
          <a:xfrm>
            <a:off x="6899007" y="4886936"/>
            <a:ext cx="1334294" cy="461665"/>
          </a:xfrm>
          <a:prstGeom prst="rect">
            <a:avLst/>
          </a:prstGeom>
          <a:noFill/>
        </p:spPr>
        <p:txBody>
          <a:bodyPr wrap="square" rtlCol="0">
            <a:spAutoFit/>
          </a:bodyPr>
          <a:lstStyle/>
          <a:p>
            <a:r>
              <a:rPr lang="en-US" altLang="zh-TW" sz="2400" dirty="0"/>
              <a:t>Win!</a:t>
            </a:r>
            <a:endParaRPr lang="zh-TW" altLang="en-US" sz="2400" dirty="0"/>
          </a:p>
        </p:txBody>
      </p:sp>
      <p:sp>
        <p:nvSpPr>
          <p:cNvPr id="18" name="文字方塊 4"/>
          <p:cNvSpPr txBox="1"/>
          <p:nvPr/>
        </p:nvSpPr>
        <p:spPr>
          <a:xfrm>
            <a:off x="188004" y="5904176"/>
            <a:ext cx="879339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Alpha Go is supervised learning + reinforcement learning.</a:t>
            </a:r>
            <a:endParaRPr lang="zh-TW" altLang="en-US" sz="2800" dirty="0"/>
          </a:p>
        </p:txBody>
      </p:sp>
    </p:spTree>
    <p:extLst>
      <p:ext uri="{BB962C8B-B14F-4D97-AF65-F5344CB8AC3E}">
        <p14:creationId xmlns:p14="http://schemas.microsoft.com/office/powerpoint/2010/main" val="423623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animBg="1"/>
      <p:bldP spid="16" grpId="0" animBg="1"/>
      <p:bldP spid="17" grpId="0"/>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771650"/>
            <a:ext cx="7886700" cy="4257521"/>
          </a:xfrm>
        </p:spPr>
        <p:txBody>
          <a:bodyPr/>
          <a:lstStyle/>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83</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7" name="內容版面配置區 3"/>
          <p:cNvGraphicFramePr>
            <a:graphicFrameLocks/>
          </p:cNvGraphicFramePr>
          <p:nvPr/>
        </p:nvGraphicFramePr>
        <p:xfrm>
          <a:off x="653143" y="1568527"/>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a:extLst>
              <a:ext uri="{FF2B5EF4-FFF2-40B4-BE49-F238E27FC236}">
                <a16:creationId xmlns:a16="http://schemas.microsoft.com/office/drawing/2014/main" id="{7C03FBF9-A584-49AE-84A0-092E909174D2}"/>
              </a:ext>
            </a:extLst>
          </p:cNvPr>
          <p:cNvSpPr/>
          <p:nvPr/>
        </p:nvSpPr>
        <p:spPr>
          <a:xfrm>
            <a:off x="653142" y="2178089"/>
            <a:ext cx="7886700" cy="71600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800" dirty="0"/>
              <a:t>Step 0: What kind of function do you want to find?</a:t>
            </a:r>
            <a:endParaRPr lang="zh-TW" altLang="en-US" sz="2800" dirty="0"/>
          </a:p>
        </p:txBody>
      </p:sp>
      <p:sp>
        <p:nvSpPr>
          <p:cNvPr id="10" name="文字方塊 3">
            <a:extLst>
              <a:ext uri="{FF2B5EF4-FFF2-40B4-BE49-F238E27FC236}">
                <a16:creationId xmlns:a16="http://schemas.microsoft.com/office/drawing/2014/main" id="{464EFEE5-F3E6-4C8C-B17F-42B117CF392B}"/>
              </a:ext>
            </a:extLst>
          </p:cNvPr>
          <p:cNvSpPr txBox="1"/>
          <p:nvPr/>
        </p:nvSpPr>
        <p:spPr>
          <a:xfrm>
            <a:off x="5512904" y="1740753"/>
            <a:ext cx="3399742"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800" dirty="0"/>
              <a:t>不同的机器学习任务</a:t>
            </a:r>
            <a:endParaRPr lang="en-US" altLang="zh-TW" sz="2800" dirty="0"/>
          </a:p>
        </p:txBody>
      </p:sp>
      <p:sp>
        <p:nvSpPr>
          <p:cNvPr id="12" name="矩形 11">
            <a:extLst>
              <a:ext uri="{FF2B5EF4-FFF2-40B4-BE49-F238E27FC236}">
                <a16:creationId xmlns:a16="http://schemas.microsoft.com/office/drawing/2014/main" id="{0EC8B9A5-E2B6-4A32-BEEE-BC1DE7789162}"/>
              </a:ext>
            </a:extLst>
          </p:cNvPr>
          <p:cNvSpPr/>
          <p:nvPr/>
        </p:nvSpPr>
        <p:spPr>
          <a:xfrm>
            <a:off x="6424612" y="3033843"/>
            <a:ext cx="2124075" cy="14595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724802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如何找出最好的函数</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84</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8" name="文字方塊 4"/>
              <p:cNvSpPr txBox="1"/>
              <p:nvPr/>
            </p:nvSpPr>
            <p:spPr>
              <a:xfrm>
                <a:off x="553701" y="3084845"/>
                <a:ext cx="4459518" cy="954107"/>
              </a:xfrm>
              <a:prstGeom prst="rect">
                <a:avLst/>
              </a:prstGeom>
              <a:noFill/>
            </p:spPr>
            <p:txBody>
              <a:bodyPr wrap="square" rtlCol="0">
                <a:spAutoFit/>
              </a:bodyPr>
              <a:lstStyle/>
              <a:p>
                <a:r>
                  <a:rPr lang="en-US" altLang="zh-TW" sz="2800" dirty="0"/>
                  <a:t>Network parameters </a:t>
                </a:r>
                <a14:m>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3</m:t>
                            </m:r>
                          </m:sub>
                        </m:sSub>
                        <m:r>
                          <a:rPr lang="en-US" altLang="zh-TW" sz="2800" i="1">
                            <a:latin typeface="Cambria Math" panose="02040503050406030204" pitchFamily="18" charset="0"/>
                          </a:rPr>
                          <m:t>,</m:t>
                        </m:r>
                        <m:r>
                          <a:rPr lang="en-US" altLang="zh-TW" sz="280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b="0" i="1" smtClean="0">
                                <a:latin typeface="Cambria Math" panose="02040503050406030204" pitchFamily="18" charset="0"/>
                              </a:rPr>
                              <m:t>2</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b="0" i="1" smtClean="0">
                                <a:latin typeface="Cambria Math" panose="02040503050406030204" pitchFamily="18" charset="0"/>
                              </a:rPr>
                              <m:t>3</m:t>
                            </m:r>
                          </m:sub>
                        </m:sSub>
                        <m:r>
                          <a:rPr lang="en-US" altLang="zh-TW" sz="2800" i="1">
                            <a:latin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m:t>
                        </m:r>
                      </m:e>
                    </m:d>
                  </m:oMath>
                </a14:m>
                <a:endParaRPr lang="zh-TW" altLang="en-US" sz="2800" dirty="0"/>
              </a:p>
            </p:txBody>
          </p:sp>
        </mc:Choice>
        <mc:Fallback xmlns="">
          <p:sp>
            <p:nvSpPr>
              <p:cNvPr id="8" name="文字方塊 4"/>
              <p:cNvSpPr txBox="1">
                <a:spLocks noRot="1" noChangeAspect="1" noMove="1" noResize="1" noEditPoints="1" noAdjustHandles="1" noChangeArrowheads="1" noChangeShapeType="1" noTextEdit="1"/>
              </p:cNvSpPr>
              <p:nvPr/>
            </p:nvSpPr>
            <p:spPr>
              <a:xfrm>
                <a:off x="553701" y="3084845"/>
                <a:ext cx="4459518" cy="954107"/>
              </a:xfrm>
              <a:prstGeom prst="rect">
                <a:avLst/>
              </a:prstGeom>
              <a:blipFill>
                <a:blip r:embed="rId3"/>
                <a:stretch>
                  <a:fillRect l="-2873" t="-5732"/>
                </a:stretch>
              </a:blipFill>
            </p:spPr>
            <p:txBody>
              <a:bodyPr/>
              <a:lstStyle/>
              <a:p>
                <a:r>
                  <a:rPr lang="zh-CN" altLang="en-US">
                    <a:noFill/>
                  </a:rPr>
                  <a:t> </a:t>
                </a:r>
              </a:p>
            </p:txBody>
          </p:sp>
        </mc:Fallback>
      </mc:AlternateContent>
      <p:sp>
        <p:nvSpPr>
          <p:cNvPr id="10" name="文字方塊 5"/>
          <p:cNvSpPr txBox="1"/>
          <p:nvPr/>
        </p:nvSpPr>
        <p:spPr>
          <a:xfrm>
            <a:off x="560718" y="2277528"/>
            <a:ext cx="4502081" cy="523220"/>
          </a:xfrm>
          <a:prstGeom prst="rect">
            <a:avLst/>
          </a:prstGeom>
          <a:noFill/>
        </p:spPr>
        <p:txBody>
          <a:bodyPr wrap="square" rtlCol="0">
            <a:spAutoFit/>
          </a:bodyPr>
          <a:lstStyle/>
          <a:p>
            <a:r>
              <a:rPr lang="en-US" altLang="zh-TW" sz="2800" dirty="0"/>
              <a:t>Enumerate all possible values</a:t>
            </a:r>
            <a:endParaRPr lang="zh-TW" altLang="en-US" sz="2800" dirty="0"/>
          </a:p>
        </p:txBody>
      </p:sp>
      <p:grpSp>
        <p:nvGrpSpPr>
          <p:cNvPr id="11" name="群組 7"/>
          <p:cNvGrpSpPr/>
          <p:nvPr/>
        </p:nvGrpSpPr>
        <p:grpSpPr>
          <a:xfrm>
            <a:off x="5300512" y="2169048"/>
            <a:ext cx="1134648" cy="3130011"/>
            <a:chOff x="2332137" y="1770729"/>
            <a:chExt cx="1134648" cy="3130011"/>
          </a:xfrm>
        </p:grpSpPr>
        <p:sp>
          <p:nvSpPr>
            <p:cNvPr id="12" name="矩形 11"/>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文字方塊 9"/>
            <p:cNvSpPr txBox="1"/>
            <p:nvPr/>
          </p:nvSpPr>
          <p:spPr>
            <a:xfrm>
              <a:off x="2332137"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14" name="橢圓 10"/>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1"/>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橢圓 12"/>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文字方塊 13"/>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18" name="群組 14"/>
          <p:cNvGrpSpPr/>
          <p:nvPr/>
        </p:nvGrpSpPr>
        <p:grpSpPr>
          <a:xfrm>
            <a:off x="7364597" y="2140450"/>
            <a:ext cx="1368348" cy="3137533"/>
            <a:chOff x="4396222" y="1742131"/>
            <a:chExt cx="1368348" cy="3137533"/>
          </a:xfrm>
        </p:grpSpPr>
        <p:sp>
          <p:nvSpPr>
            <p:cNvPr id="19" name="矩形 18"/>
            <p:cNvSpPr/>
            <p:nvPr/>
          </p:nvSpPr>
          <p:spPr>
            <a:xfrm>
              <a:off x="4715522" y="2203796"/>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文字方塊 16"/>
            <p:cNvSpPr txBox="1"/>
            <p:nvPr/>
          </p:nvSpPr>
          <p:spPr>
            <a:xfrm>
              <a:off x="4396222" y="1742131"/>
              <a:ext cx="1368348" cy="461665"/>
            </a:xfrm>
            <a:prstGeom prst="rect">
              <a:avLst/>
            </a:prstGeom>
            <a:noFill/>
          </p:spPr>
          <p:txBody>
            <a:bodyPr wrap="square" rtlCol="0">
              <a:spAutoFit/>
            </a:bodyPr>
            <a:lstStyle/>
            <a:p>
              <a:pPr algn="ctr"/>
              <a:r>
                <a:rPr lang="en-US" altLang="zh-TW" sz="2400" dirty="0"/>
                <a:t>Layer l+1</a:t>
              </a:r>
              <a:endParaRPr lang="zh-TW" altLang="en-US" sz="2400" dirty="0"/>
            </a:p>
          </p:txBody>
        </p:sp>
        <p:sp>
          <p:nvSpPr>
            <p:cNvPr id="21" name="橢圓 17"/>
            <p:cNvSpPr/>
            <p:nvPr/>
          </p:nvSpPr>
          <p:spPr>
            <a:xfrm>
              <a:off x="4802608" y="223114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18"/>
            <p:cNvSpPr/>
            <p:nvPr/>
          </p:nvSpPr>
          <p:spPr>
            <a:xfrm>
              <a:off x="4804950" y="3009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橢圓 19"/>
            <p:cNvSpPr/>
            <p:nvPr/>
          </p:nvSpPr>
          <p:spPr>
            <a:xfrm>
              <a:off x="4793317" y="42377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文字方塊 20"/>
            <p:cNvSpPr txBox="1"/>
            <p:nvPr/>
          </p:nvSpPr>
          <p:spPr>
            <a:xfrm rot="5400000">
              <a:off x="4790570" y="3660020"/>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cxnSp>
        <p:nvCxnSpPr>
          <p:cNvPr id="25" name="直線單箭頭接點 22"/>
          <p:cNvCxnSpPr>
            <a:stCxn id="14" idx="6"/>
            <a:endCxn id="21" idx="2"/>
          </p:cNvCxnSpPr>
          <p:nvPr/>
        </p:nvCxnSpPr>
        <p:spPr>
          <a:xfrm flipV="1">
            <a:off x="6144208" y="2916543"/>
            <a:ext cx="1626775" cy="47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3"/>
          <p:cNvCxnSpPr>
            <a:endCxn id="22" idx="2"/>
          </p:cNvCxnSpPr>
          <p:nvPr/>
        </p:nvCxnSpPr>
        <p:spPr>
          <a:xfrm flipV="1">
            <a:off x="6144208" y="3695113"/>
            <a:ext cx="1629117" cy="179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4"/>
          <p:cNvCxnSpPr/>
          <p:nvPr/>
        </p:nvCxnSpPr>
        <p:spPr>
          <a:xfrm>
            <a:off x="6134917" y="4934993"/>
            <a:ext cx="16267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5"/>
          <p:cNvCxnSpPr>
            <a:stCxn id="15" idx="6"/>
            <a:endCxn id="21" idx="2"/>
          </p:cNvCxnSpPr>
          <p:nvPr/>
        </p:nvCxnSpPr>
        <p:spPr>
          <a:xfrm flipV="1">
            <a:off x="6146550" y="2916543"/>
            <a:ext cx="1624433" cy="7832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6"/>
          <p:cNvCxnSpPr>
            <a:stCxn id="14" idx="6"/>
            <a:endCxn id="22" idx="2"/>
          </p:cNvCxnSpPr>
          <p:nvPr/>
        </p:nvCxnSpPr>
        <p:spPr>
          <a:xfrm>
            <a:off x="6144208" y="2921272"/>
            <a:ext cx="1629117" cy="7738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7"/>
          <p:cNvCxnSpPr>
            <a:stCxn id="14" idx="6"/>
            <a:endCxn id="23" idx="2"/>
          </p:cNvCxnSpPr>
          <p:nvPr/>
        </p:nvCxnSpPr>
        <p:spPr>
          <a:xfrm>
            <a:off x="6144208" y="2921272"/>
            <a:ext cx="1617484" cy="20018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28"/>
          <p:cNvCxnSpPr>
            <a:stCxn id="15" idx="6"/>
            <a:endCxn id="23" idx="2"/>
          </p:cNvCxnSpPr>
          <p:nvPr/>
        </p:nvCxnSpPr>
        <p:spPr>
          <a:xfrm>
            <a:off x="6146550" y="3699842"/>
            <a:ext cx="1615142" cy="12232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9"/>
          <p:cNvCxnSpPr>
            <a:stCxn id="16" idx="6"/>
            <a:endCxn id="21" idx="2"/>
          </p:cNvCxnSpPr>
          <p:nvPr/>
        </p:nvCxnSpPr>
        <p:spPr>
          <a:xfrm flipV="1">
            <a:off x="6134917" y="2916543"/>
            <a:ext cx="1636066" cy="20113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0"/>
          <p:cNvCxnSpPr>
            <a:stCxn id="16" idx="6"/>
            <a:endCxn id="22" idx="2"/>
          </p:cNvCxnSpPr>
          <p:nvPr/>
        </p:nvCxnSpPr>
        <p:spPr>
          <a:xfrm flipV="1">
            <a:off x="6134917" y="3695113"/>
            <a:ext cx="1638408" cy="12327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46"/>
          <p:cNvSpPr txBox="1"/>
          <p:nvPr/>
        </p:nvSpPr>
        <p:spPr>
          <a:xfrm>
            <a:off x="553701" y="4969184"/>
            <a:ext cx="4459518" cy="954107"/>
          </a:xfrm>
          <a:prstGeom prst="rect">
            <a:avLst/>
          </a:prstGeom>
          <a:noFill/>
        </p:spPr>
        <p:txBody>
          <a:bodyPr wrap="square" rtlCol="0">
            <a:spAutoFit/>
          </a:bodyPr>
          <a:lstStyle/>
          <a:p>
            <a:r>
              <a:rPr lang="en-US" altLang="zh-TW" sz="2800" dirty="0"/>
              <a:t>Today a network can have more than 100M parameters. </a:t>
            </a:r>
            <a:endParaRPr lang="zh-TW" altLang="en-US" sz="2800" dirty="0"/>
          </a:p>
        </p:txBody>
      </p:sp>
      <p:sp>
        <p:nvSpPr>
          <p:cNvPr id="35" name="文字方塊 48"/>
          <p:cNvSpPr txBox="1"/>
          <p:nvPr/>
        </p:nvSpPr>
        <p:spPr>
          <a:xfrm>
            <a:off x="5097035" y="5270481"/>
            <a:ext cx="1541601" cy="830997"/>
          </a:xfrm>
          <a:prstGeom prst="rect">
            <a:avLst/>
          </a:prstGeom>
          <a:noFill/>
        </p:spPr>
        <p:txBody>
          <a:bodyPr wrap="square" rtlCol="0">
            <a:spAutoFit/>
          </a:bodyPr>
          <a:lstStyle/>
          <a:p>
            <a:pPr algn="ctr"/>
            <a:r>
              <a:rPr lang="en-US" altLang="zh-TW" sz="2400" dirty="0"/>
              <a:t>1000</a:t>
            </a:r>
          </a:p>
          <a:p>
            <a:pPr algn="ctr"/>
            <a:r>
              <a:rPr lang="en-US" altLang="zh-TW" sz="2400" dirty="0"/>
              <a:t>neurons</a:t>
            </a:r>
            <a:endParaRPr lang="zh-TW" altLang="en-US" sz="2400" dirty="0"/>
          </a:p>
        </p:txBody>
      </p:sp>
      <p:sp>
        <p:nvSpPr>
          <p:cNvPr id="36" name="文字方塊 49"/>
          <p:cNvSpPr txBox="1"/>
          <p:nvPr/>
        </p:nvSpPr>
        <p:spPr>
          <a:xfrm>
            <a:off x="7316407" y="5312296"/>
            <a:ext cx="1541601" cy="830997"/>
          </a:xfrm>
          <a:prstGeom prst="rect">
            <a:avLst/>
          </a:prstGeom>
          <a:noFill/>
        </p:spPr>
        <p:txBody>
          <a:bodyPr wrap="square" rtlCol="0">
            <a:spAutoFit/>
          </a:bodyPr>
          <a:lstStyle/>
          <a:p>
            <a:pPr algn="ctr"/>
            <a:r>
              <a:rPr lang="en-US" altLang="zh-TW" sz="2400" dirty="0"/>
              <a:t>1000</a:t>
            </a:r>
          </a:p>
          <a:p>
            <a:pPr algn="ctr"/>
            <a:r>
              <a:rPr lang="en-US" altLang="zh-TW" sz="2400" dirty="0"/>
              <a:t>neurons</a:t>
            </a:r>
            <a:endParaRPr lang="zh-TW" altLang="en-US" sz="2400" dirty="0"/>
          </a:p>
        </p:txBody>
      </p:sp>
      <p:sp>
        <p:nvSpPr>
          <p:cNvPr id="37" name="文字方塊 50"/>
          <p:cNvSpPr txBox="1"/>
          <p:nvPr/>
        </p:nvSpPr>
        <p:spPr>
          <a:xfrm>
            <a:off x="6281812" y="3436365"/>
            <a:ext cx="1323692" cy="95410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800" dirty="0"/>
              <a:t>10</a:t>
            </a:r>
            <a:r>
              <a:rPr lang="en-US" altLang="zh-TW" sz="2800" baseline="30000" dirty="0"/>
              <a:t>6</a:t>
            </a:r>
          </a:p>
          <a:p>
            <a:pPr algn="ctr"/>
            <a:r>
              <a:rPr lang="en-US" altLang="zh-TW" sz="2800" dirty="0"/>
              <a:t>weights</a:t>
            </a:r>
            <a:endParaRPr lang="zh-TW" altLang="en-US" sz="2800" dirty="0"/>
          </a:p>
        </p:txBody>
      </p:sp>
      <p:grpSp>
        <p:nvGrpSpPr>
          <p:cNvPr id="38" name="群組 2"/>
          <p:cNvGrpSpPr/>
          <p:nvPr/>
        </p:nvGrpSpPr>
        <p:grpSpPr>
          <a:xfrm>
            <a:off x="667325" y="3970912"/>
            <a:ext cx="4168310" cy="712695"/>
            <a:chOff x="588857" y="5086698"/>
            <a:chExt cx="4168310" cy="712695"/>
          </a:xfrm>
        </p:grpSpPr>
        <p:sp>
          <p:nvSpPr>
            <p:cNvPr id="39" name="文字方塊 47"/>
            <p:cNvSpPr txBox="1"/>
            <p:nvPr/>
          </p:nvSpPr>
          <p:spPr>
            <a:xfrm>
              <a:off x="765869" y="5276173"/>
              <a:ext cx="3783693" cy="523220"/>
            </a:xfrm>
            <a:prstGeom prst="rect">
              <a:avLst/>
            </a:prstGeom>
            <a:noFill/>
          </p:spPr>
          <p:txBody>
            <a:bodyPr wrap="square" rtlCol="0">
              <a:spAutoFit/>
            </a:bodyPr>
            <a:lstStyle/>
            <a:p>
              <a:pPr algn="ctr"/>
              <a:r>
                <a:rPr lang="en-US" altLang="zh-TW" sz="2800" dirty="0"/>
                <a:t>Millions of parameters</a:t>
              </a:r>
              <a:endParaRPr lang="zh-TW" altLang="en-US" sz="2800" dirty="0"/>
            </a:p>
          </p:txBody>
        </p:sp>
        <p:sp>
          <p:nvSpPr>
            <p:cNvPr id="40" name="左大括弧 21"/>
            <p:cNvSpPr/>
            <p:nvPr/>
          </p:nvSpPr>
          <p:spPr>
            <a:xfrm rot="16200000">
              <a:off x="2612787" y="3062768"/>
              <a:ext cx="120449" cy="4168310"/>
            </a:xfrm>
            <a:prstGeom prst="leftBrace">
              <a:avLst>
                <a:gd name="adj1" fmla="val 51771"/>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pic>
        <p:nvPicPr>
          <p:cNvPr id="41" name="Picture 2" descr="http://www.mobanwang.com/icon/UploadFiles_8971/200909/2009090322400831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3397" y="3039870"/>
            <a:ext cx="1862084" cy="186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23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4" grpId="0"/>
      <p:bldP spid="35" grpId="0"/>
      <p:bldP spid="36" grpId="0"/>
      <p:bldP spid="3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1.3 </a:t>
            </a:r>
            <a:r>
              <a:rPr lang="zh-CN" altLang="en-US" sz="4000" b="1" dirty="0">
                <a:latin typeface="Times New Roman" panose="02020603050405020304" pitchFamily="18" charset="0"/>
                <a:cs typeface="Times New Roman" panose="02020603050405020304" pitchFamily="18" charset="0"/>
              </a:rPr>
              <a:t>机器学习主要流程</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梯度下降</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85</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a:extLst>
              <a:ext uri="{FF2B5EF4-FFF2-40B4-BE49-F238E27FC236}">
                <a16:creationId xmlns:a16="http://schemas.microsoft.com/office/drawing/2014/main" id="{4B4D71FA-33A4-7428-2598-73358A8D1592}"/>
              </a:ext>
            </a:extLst>
          </p:cNvPr>
          <p:cNvPicPr>
            <a:picLocks noChangeAspect="1"/>
          </p:cNvPicPr>
          <p:nvPr/>
        </p:nvPicPr>
        <p:blipFill>
          <a:blip r:embed="rId3"/>
          <a:stretch>
            <a:fillRect/>
          </a:stretch>
        </p:blipFill>
        <p:spPr>
          <a:xfrm>
            <a:off x="2060190" y="2383415"/>
            <a:ext cx="4900525" cy="2685312"/>
          </a:xfrm>
          <a:prstGeom prst="rect">
            <a:avLst/>
          </a:prstGeom>
        </p:spPr>
      </p:pic>
    </p:spTree>
    <p:extLst>
      <p:ext uri="{BB962C8B-B14F-4D97-AF65-F5344CB8AC3E}">
        <p14:creationId xmlns:p14="http://schemas.microsoft.com/office/powerpoint/2010/main" val="40447744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dirty="0">
                <a:latin typeface="Times New Roman" panose="02020603050405020304" pitchFamily="18" charset="0"/>
                <a:cs typeface="Times New Roman" panose="02020603050405020304" pitchFamily="18" charset="0"/>
              </a:rPr>
              <a:t>第</a:t>
            </a:r>
            <a:r>
              <a:rPr lang="en-US" altLang="zh-CN" sz="4000" dirty="0">
                <a:latin typeface="Times New Roman" panose="02020603050405020304" pitchFamily="18" charset="0"/>
                <a:cs typeface="Times New Roman" panose="02020603050405020304" pitchFamily="18" charset="0"/>
              </a:rPr>
              <a:t>1</a:t>
            </a:r>
            <a:r>
              <a:rPr lang="zh-CN" altLang="en-US" sz="4000" dirty="0">
                <a:latin typeface="Times New Roman" panose="02020603050405020304" pitchFamily="18" charset="0"/>
                <a:cs typeface="Times New Roman" panose="02020603050405020304" pitchFamily="18" charset="0"/>
              </a:rPr>
              <a:t>章  绪论</a:t>
            </a:r>
          </a:p>
        </p:txBody>
      </p:sp>
      <p:sp>
        <p:nvSpPr>
          <p:cNvPr id="3" name="内容占位符 2"/>
          <p:cNvSpPr>
            <a:spLocks noGrp="1"/>
          </p:cNvSpPr>
          <p:nvPr>
            <p:ph idx="1"/>
          </p:nvPr>
        </p:nvSpPr>
        <p:spPr>
          <a:xfrm>
            <a:off x="628650" y="1232452"/>
            <a:ext cx="7886700" cy="4257521"/>
          </a:xfrm>
        </p:spPr>
        <p:txBody>
          <a:bodyPr/>
          <a:lstStyle/>
          <a:p>
            <a:r>
              <a:rPr lang="en-US" altLang="zh-CN" dirty="0">
                <a:latin typeface="Times New Roman" panose="02020603050405020304" pitchFamily="18" charset="0"/>
                <a:cs typeface="Times New Roman" panose="02020603050405020304" pitchFamily="18" charset="0"/>
              </a:rPr>
              <a:t>1.1 </a:t>
            </a:r>
            <a:r>
              <a:rPr lang="zh-CN" altLang="en-US" dirty="0">
                <a:latin typeface="Times New Roman" panose="02020603050405020304" pitchFamily="18" charset="0"/>
                <a:cs typeface="Times New Roman" panose="02020603050405020304" pitchFamily="18" charset="0"/>
              </a:rPr>
              <a:t>引言</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1.2 </a:t>
            </a:r>
            <a:r>
              <a:rPr lang="zh-CN" altLang="en-US" dirty="0">
                <a:latin typeface="Times New Roman" panose="02020603050405020304" pitchFamily="18" charset="0"/>
                <a:cs typeface="Times New Roman" panose="02020603050405020304" pitchFamily="18" charset="0"/>
              </a:rPr>
              <a:t>智能软件与机器学习</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1.3 </a:t>
            </a:r>
            <a:r>
              <a:rPr lang="zh-CN" altLang="en-US" dirty="0">
                <a:latin typeface="Times New Roman" panose="02020603050405020304" pitchFamily="18" charset="0"/>
                <a:cs typeface="Times New Roman" panose="02020603050405020304" pitchFamily="18" charset="0"/>
              </a:rPr>
              <a:t>机器学习主要流程</a:t>
            </a:r>
            <a:endParaRPr lang="en-US" altLang="zh-CN" dirty="0">
              <a:latin typeface="Times New Roman" panose="02020603050405020304" pitchFamily="18" charset="0"/>
              <a:cs typeface="Times New Roman" panose="02020603050405020304" pitchFamily="18" charset="0"/>
            </a:endParaRPr>
          </a:p>
          <a:p>
            <a:r>
              <a:rPr lang="en-US" altLang="zh-CN" u="sng" dirty="0">
                <a:solidFill>
                  <a:schemeClr val="accent6">
                    <a:lumMod val="75000"/>
                  </a:schemeClr>
                </a:solidFill>
                <a:latin typeface="Times New Roman" panose="02020603050405020304" pitchFamily="18" charset="0"/>
                <a:cs typeface="Times New Roman" panose="02020603050405020304" pitchFamily="18" charset="0"/>
              </a:rPr>
              <a:t>1.4 </a:t>
            </a:r>
            <a:r>
              <a:rPr lang="zh-CN" altLang="en-US" u="sng" dirty="0">
                <a:solidFill>
                  <a:schemeClr val="accent6">
                    <a:lumMod val="75000"/>
                  </a:schemeClr>
                </a:solidFill>
                <a:latin typeface="Times New Roman" panose="02020603050405020304" pitchFamily="18" charset="0"/>
                <a:cs typeface="Times New Roman" panose="02020603050405020304" pitchFamily="18" charset="0"/>
              </a:rPr>
              <a:t>机器学习未来和挑战</a:t>
            </a:r>
            <a:endParaRPr lang="en-US" altLang="zh-CN" u="sng"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86</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5339838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机器能不能知道</a:t>
            </a:r>
            <a:r>
              <a:rPr lang="zh-TW" altLang="en-US" dirty="0">
                <a:latin typeface="微軟正黑體" panose="020B0604030504040204" pitchFamily="34" charset="-120"/>
                <a:ea typeface="微軟正黑體" panose="020B0604030504040204" pitchFamily="34" charset="-120"/>
              </a:rPr>
              <a:t>「</a:t>
            </a:r>
            <a:r>
              <a:rPr lang="zh-CN" altLang="en-US" dirty="0">
                <a:latin typeface="Times New Roman" panose="02020603050405020304" pitchFamily="18" charset="0"/>
                <a:cs typeface="Times New Roman" panose="02020603050405020304" pitchFamily="18" charset="0"/>
              </a:rPr>
              <a:t>我不知道</a:t>
            </a:r>
            <a:r>
              <a:rPr lang="zh-TW" altLang="en-US" dirty="0">
                <a:latin typeface="微軟正黑體" panose="020B0604030504040204" pitchFamily="34" charset="-120"/>
                <a:ea typeface="微軟正黑體" panose="020B0604030504040204" pitchFamily="34" charset="-120"/>
              </a:rPr>
              <a:t>」</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87</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a:extLst>
              <a:ext uri="{FF2B5EF4-FFF2-40B4-BE49-F238E27FC236}">
                <a16:creationId xmlns:a16="http://schemas.microsoft.com/office/drawing/2014/main" id="{76386C48-DB2E-4C9F-B0FA-51C001924C13}"/>
              </a:ext>
            </a:extLst>
          </p:cNvPr>
          <p:cNvSpPr/>
          <p:nvPr/>
        </p:nvSpPr>
        <p:spPr>
          <a:xfrm>
            <a:off x="3361729" y="5969654"/>
            <a:ext cx="2979342" cy="523220"/>
          </a:xfrm>
          <a:prstGeom prst="rect">
            <a:avLst/>
          </a:prstGeom>
        </p:spPr>
        <p:txBody>
          <a:bodyPr wrap="none">
            <a:spAutoFit/>
          </a:bodyPr>
          <a:lstStyle/>
          <a:p>
            <a:r>
              <a:rPr lang="en-US" altLang="zh-TW" sz="2800" dirty="0"/>
              <a:t>A</a:t>
            </a:r>
            <a:r>
              <a:rPr lang="zh-TW" altLang="en-US" sz="2800" dirty="0"/>
              <a:t>nomaly </a:t>
            </a:r>
            <a:r>
              <a:rPr lang="en-US" altLang="zh-TW" sz="2800" dirty="0"/>
              <a:t>D</a:t>
            </a:r>
            <a:r>
              <a:rPr lang="zh-TW" altLang="en-US" sz="2800" dirty="0"/>
              <a:t>etection</a:t>
            </a:r>
          </a:p>
        </p:txBody>
      </p:sp>
      <p:pic>
        <p:nvPicPr>
          <p:cNvPr id="10" name="Picture 2" descr="http://www.is-scam.com/wp-content/uploads/2014/12/question-robot.png">
            <a:extLst>
              <a:ext uri="{FF2B5EF4-FFF2-40B4-BE49-F238E27FC236}">
                <a16:creationId xmlns:a16="http://schemas.microsoft.com/office/drawing/2014/main" id="{6A0CF729-F597-4BCC-B680-E17FD0D41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101" y="1790848"/>
            <a:ext cx="1378699" cy="17791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is-scam.com/wp-content/uploads/2014/12/question-robot.png">
            <a:extLst>
              <a:ext uri="{FF2B5EF4-FFF2-40B4-BE49-F238E27FC236}">
                <a16:creationId xmlns:a16="http://schemas.microsoft.com/office/drawing/2014/main" id="{EA79A648-B2D6-45B0-A432-12240C278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150" y="4178408"/>
            <a:ext cx="1378699" cy="177911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5E3216AF-6A4A-4F71-98A5-E5509FB8E2A5}"/>
              </a:ext>
            </a:extLst>
          </p:cNvPr>
          <p:cNvSpPr/>
          <p:nvPr/>
        </p:nvSpPr>
        <p:spPr>
          <a:xfrm>
            <a:off x="4179186" y="3587720"/>
            <a:ext cx="1032527" cy="523220"/>
          </a:xfrm>
          <a:prstGeom prst="rect">
            <a:avLst/>
          </a:prstGeom>
        </p:spPr>
        <p:txBody>
          <a:bodyPr wrap="none">
            <a:spAutoFit/>
          </a:bodyPr>
          <a:lstStyle/>
          <a:p>
            <a:r>
              <a:rPr lang="en-US" altLang="zh-TW" sz="2800" dirty="0"/>
              <a:t>Today</a:t>
            </a:r>
            <a:endParaRPr lang="zh-TW" altLang="en-US" sz="2800" dirty="0"/>
          </a:p>
        </p:txBody>
      </p:sp>
      <p:pic>
        <p:nvPicPr>
          <p:cNvPr id="13" name="Picture 2" descr="ãç¶²çç BigGANãçåçæå°çµæ">
            <a:extLst>
              <a:ext uri="{FF2B5EF4-FFF2-40B4-BE49-F238E27FC236}">
                <a16:creationId xmlns:a16="http://schemas.microsoft.com/office/drawing/2014/main" id="{553BA42B-E511-4364-B98B-6AF59C0BB7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7473" y="2094607"/>
            <a:ext cx="1487648" cy="14753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ãç¶²çç BigGANãçåçæå°çµæ">
            <a:extLst>
              <a:ext uri="{FF2B5EF4-FFF2-40B4-BE49-F238E27FC236}">
                <a16:creationId xmlns:a16="http://schemas.microsoft.com/office/drawing/2014/main" id="{823700FF-7BA1-470C-8A23-9F6F7C446F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7473" y="4263056"/>
            <a:ext cx="1487648" cy="1475353"/>
          </a:xfrm>
          <a:prstGeom prst="rect">
            <a:avLst/>
          </a:prstGeom>
          <a:noFill/>
          <a:extLst>
            <a:ext uri="{909E8E84-426E-40DD-AFC4-6F175D3DCCD1}">
              <a14:hiddenFill xmlns:a14="http://schemas.microsoft.com/office/drawing/2010/main">
                <a:solidFill>
                  <a:srgbClr val="FFFFFF"/>
                </a:solidFill>
              </a14:hiddenFill>
            </a:ext>
          </a:extLst>
        </p:spPr>
      </p:pic>
      <p:sp>
        <p:nvSpPr>
          <p:cNvPr id="15" name="箭號: 向右 8">
            <a:extLst>
              <a:ext uri="{FF2B5EF4-FFF2-40B4-BE49-F238E27FC236}">
                <a16:creationId xmlns:a16="http://schemas.microsoft.com/office/drawing/2014/main" id="{3946F511-2AA8-4AE6-A0C4-CDCE75E094A6}"/>
              </a:ext>
            </a:extLst>
          </p:cNvPr>
          <p:cNvSpPr/>
          <p:nvPr/>
        </p:nvSpPr>
        <p:spPr>
          <a:xfrm>
            <a:off x="3129443" y="2593578"/>
            <a:ext cx="787400" cy="6819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箭號: 向右 13">
            <a:extLst>
              <a:ext uri="{FF2B5EF4-FFF2-40B4-BE49-F238E27FC236}">
                <a16:creationId xmlns:a16="http://schemas.microsoft.com/office/drawing/2014/main" id="{E68D87D8-433F-4550-A7B0-7CDCAFD13001}"/>
              </a:ext>
            </a:extLst>
          </p:cNvPr>
          <p:cNvSpPr/>
          <p:nvPr/>
        </p:nvSpPr>
        <p:spPr>
          <a:xfrm>
            <a:off x="3129443" y="4816078"/>
            <a:ext cx="787400" cy="6819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語音泡泡: 圓角矩形 12">
            <a:extLst>
              <a:ext uri="{FF2B5EF4-FFF2-40B4-BE49-F238E27FC236}">
                <a16:creationId xmlns:a16="http://schemas.microsoft.com/office/drawing/2014/main" id="{0D6BE02B-F812-490A-B145-61268B69E37F}"/>
              </a:ext>
            </a:extLst>
          </p:cNvPr>
          <p:cNvSpPr/>
          <p:nvPr/>
        </p:nvSpPr>
        <p:spPr>
          <a:xfrm>
            <a:off x="5981700" y="2425700"/>
            <a:ext cx="2533650" cy="1325563"/>
          </a:xfrm>
          <a:prstGeom prst="wedgeRoundRectCallout">
            <a:avLst>
              <a:gd name="adj1" fmla="val -82487"/>
              <a:gd name="adj2" fmla="val -486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軟正黑體" panose="020B0604030504040204" pitchFamily="34" charset="-120"/>
                <a:ea typeface="微軟正黑體" panose="020B0604030504040204" pitchFamily="34" charset="-120"/>
              </a:rPr>
              <a:t>这是网球</a:t>
            </a:r>
            <a:endParaRPr lang="zh-TW" altLang="en-US" sz="2800" dirty="0">
              <a:latin typeface="微軟正黑體" panose="020B0604030504040204" pitchFamily="34" charset="-120"/>
              <a:ea typeface="微軟正黑體" panose="020B0604030504040204" pitchFamily="34" charset="-120"/>
            </a:endParaRPr>
          </a:p>
        </p:txBody>
      </p:sp>
      <p:sp>
        <p:nvSpPr>
          <p:cNvPr id="18" name="語音泡泡: 圓角矩形 17">
            <a:extLst>
              <a:ext uri="{FF2B5EF4-FFF2-40B4-BE49-F238E27FC236}">
                <a16:creationId xmlns:a16="http://schemas.microsoft.com/office/drawing/2014/main" id="{38188640-037A-4D4D-968E-C219C325F604}"/>
              </a:ext>
            </a:extLst>
          </p:cNvPr>
          <p:cNvSpPr/>
          <p:nvPr/>
        </p:nvSpPr>
        <p:spPr>
          <a:xfrm>
            <a:off x="5981700" y="4661554"/>
            <a:ext cx="2533650" cy="1325563"/>
          </a:xfrm>
          <a:prstGeom prst="wedgeRoundRectCallout">
            <a:avLst>
              <a:gd name="adj1" fmla="val -82487"/>
              <a:gd name="adj2" fmla="val -486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軟正黑體" panose="020B0604030504040204" pitchFamily="34" charset="-120"/>
                <a:ea typeface="微軟正黑體" panose="020B0604030504040204" pitchFamily="34" charset="-120"/>
              </a:rPr>
              <a:t>我不知道这是什么</a:t>
            </a: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2240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5" grpId="0" animBg="1"/>
      <p:bldP spid="16" grpId="0" animBg="1"/>
      <p:bldP spid="17" grpId="0" animBg="1"/>
      <p:bldP spid="1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说出为什么</a:t>
            </a:r>
            <a:r>
              <a:rPr lang="zh-TW" altLang="en-US"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我知道</a:t>
            </a:r>
            <a:r>
              <a:rPr lang="zh-TW"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可解释的</a:t>
            </a:r>
            <a:r>
              <a:rPr lang="en-US" altLang="zh-CN" dirty="0">
                <a:latin typeface="Times New Roman" panose="02020603050405020304" pitchFamily="18" charset="0"/>
                <a:cs typeface="Times New Roman" panose="02020603050405020304" pitchFamily="18" charset="0"/>
              </a:rPr>
              <a:t>AI (XAI)</a:t>
            </a:r>
          </a:p>
          <a:p>
            <a:r>
              <a:rPr lang="zh-CN" altLang="en-US" dirty="0">
                <a:latin typeface="Times New Roman" panose="02020603050405020304" pitchFamily="18" charset="0"/>
                <a:cs typeface="Times New Roman" panose="02020603050405020304" pitchFamily="18" charset="0"/>
              </a:rPr>
              <a:t>神马汉斯</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88</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Picture 2" descr="ãç¥é¦¬æ¼¢æ¯ãçåçæå°çµæ">
            <a:extLst>
              <a:ext uri="{FF2B5EF4-FFF2-40B4-BE49-F238E27FC236}">
                <a16:creationId xmlns:a16="http://schemas.microsoft.com/office/drawing/2014/main" id="{28A8B97B-19E4-4FF7-951B-8F4E693BC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720" y="2098830"/>
            <a:ext cx="5655129" cy="379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0991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说出为什么</a:t>
            </a:r>
            <a:r>
              <a:rPr lang="zh-TW" altLang="en-US"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我知道</a:t>
            </a:r>
            <a:r>
              <a:rPr lang="zh-TW"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XAI</a:t>
            </a:r>
          </a:p>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89</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Picture 2" descr="「puma」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024745"/>
            <a:ext cx="4997554" cy="3503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Picture 2" descr="http://www.is-scam.com/wp-content/uploads/2014/12/question-rob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801" y="2888921"/>
            <a:ext cx="1521574" cy="1963482"/>
          </a:xfrm>
          <a:prstGeom prst="rect">
            <a:avLst/>
          </a:prstGeom>
          <a:noFill/>
          <a:extLst>
            <a:ext uri="{909E8E84-426E-40DD-AFC4-6F175D3DCCD1}">
              <a14:hiddenFill xmlns:a14="http://schemas.microsoft.com/office/drawing/2010/main">
                <a:solidFill>
                  <a:srgbClr val="FFFFFF"/>
                </a:solidFill>
              </a14:hiddenFill>
            </a:ext>
          </a:extLst>
        </p:spPr>
      </p:pic>
      <p:sp>
        <p:nvSpPr>
          <p:cNvPr id="10" name="語音泡泡: 圓角矩形 4"/>
          <p:cNvSpPr/>
          <p:nvPr/>
        </p:nvSpPr>
        <p:spPr>
          <a:xfrm>
            <a:off x="4980214" y="2606530"/>
            <a:ext cx="2213587" cy="1028700"/>
          </a:xfrm>
          <a:prstGeom prst="wedgeRoundRectCallout">
            <a:avLst>
              <a:gd name="adj1" fmla="val 69898"/>
              <a:gd name="adj2" fmla="val 275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t>球鞋</a:t>
            </a:r>
          </a:p>
        </p:txBody>
      </p:sp>
      <p:sp>
        <p:nvSpPr>
          <p:cNvPr id="11" name="語音泡泡: 圓角矩形 8"/>
          <p:cNvSpPr/>
          <p:nvPr/>
        </p:nvSpPr>
        <p:spPr>
          <a:xfrm>
            <a:off x="4980214" y="3867246"/>
            <a:ext cx="2213587" cy="1028700"/>
          </a:xfrm>
          <a:prstGeom prst="wedgeRoundRectCallout">
            <a:avLst>
              <a:gd name="adj1" fmla="val 70472"/>
              <a:gd name="adj2" fmla="val -637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美洲狮</a:t>
            </a:r>
            <a:endParaRPr lang="zh-TW" altLang="en-US" sz="2800" dirty="0"/>
          </a:p>
        </p:txBody>
      </p:sp>
      <p:sp>
        <p:nvSpPr>
          <p:cNvPr id="12" name="矩形 11"/>
          <p:cNvSpPr/>
          <p:nvPr/>
        </p:nvSpPr>
        <p:spPr>
          <a:xfrm>
            <a:off x="2301240" y="3519348"/>
            <a:ext cx="266700" cy="243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17FF72D3-5210-45E0-A745-AB87A5ED61D2}"/>
              </a:ext>
            </a:extLst>
          </p:cNvPr>
          <p:cNvSpPr/>
          <p:nvPr/>
        </p:nvSpPr>
        <p:spPr>
          <a:xfrm>
            <a:off x="6079717" y="1501525"/>
            <a:ext cx="2635658" cy="5232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altLang="zh-TW" sz="2800" dirty="0">
                <a:latin typeface="微軟正黑體" panose="020B0604030504040204" pitchFamily="34" charset="-120"/>
                <a:ea typeface="微軟正黑體" panose="020B0604030504040204" pitchFamily="34" charset="-120"/>
              </a:rPr>
              <a:t>Explainable AI</a:t>
            </a:r>
            <a:endParaRPr lang="zh-TW" altLang="en-US" sz="2800" dirty="0"/>
          </a:p>
        </p:txBody>
      </p:sp>
    </p:spTree>
    <p:extLst>
      <p:ext uri="{BB962C8B-B14F-4D97-AF65-F5344CB8AC3E}">
        <p14:creationId xmlns:p14="http://schemas.microsoft.com/office/powerpoint/2010/main" val="25154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3"/>
          <p:cNvPicPr>
            <a:picLocks noChangeAspect="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3806" r="48519"/>
          <a:stretch/>
        </p:blipFill>
        <p:spPr>
          <a:xfrm>
            <a:off x="2206486" y="1006337"/>
            <a:ext cx="4586226" cy="4840605"/>
          </a:xfrm>
          <a:prstGeom prst="rect">
            <a:avLst/>
          </a:prstGeom>
        </p:spPr>
      </p:pic>
      <p:sp>
        <p:nvSpPr>
          <p:cNvPr id="2" name="标题 1"/>
          <p:cNvSpPr>
            <a:spLocks noGrp="1"/>
          </p:cNvSpPr>
          <p:nvPr>
            <p:ph type="title"/>
          </p:nvPr>
        </p:nvSpPr>
        <p:spPr>
          <a:xfrm>
            <a:off x="79513" y="0"/>
            <a:ext cx="9064487" cy="994172"/>
          </a:xfrm>
        </p:spPr>
        <p:txBody>
          <a:bodyPr>
            <a:noAutofit/>
          </a:bodyPr>
          <a:lstStyle/>
          <a:p>
            <a:pPr algn="ctr"/>
            <a:r>
              <a:rPr lang="zh-CN" altLang="en-US" sz="4000" dirty="0">
                <a:latin typeface="Times New Roman" panose="02020603050405020304" pitchFamily="18" charset="0"/>
                <a:cs typeface="Times New Roman" panose="02020603050405020304" pitchFamily="18" charset="0"/>
              </a:rPr>
              <a:t>第</a:t>
            </a:r>
            <a:r>
              <a:rPr lang="en-US" altLang="zh-CN" sz="4000" dirty="0">
                <a:latin typeface="Times New Roman" panose="02020603050405020304" pitchFamily="18" charset="0"/>
                <a:cs typeface="Times New Roman" panose="02020603050405020304" pitchFamily="18" charset="0"/>
              </a:rPr>
              <a:t>1</a:t>
            </a:r>
            <a:r>
              <a:rPr lang="zh-CN" altLang="en-US" sz="4000" dirty="0">
                <a:latin typeface="Times New Roman" panose="02020603050405020304" pitchFamily="18" charset="0"/>
                <a:cs typeface="Times New Roman" panose="02020603050405020304" pitchFamily="18" charset="0"/>
              </a:rPr>
              <a:t>章  绪论</a:t>
            </a:r>
          </a:p>
        </p:txBody>
      </p:sp>
      <p:sp>
        <p:nvSpPr>
          <p:cNvPr id="3" name="内容占位符 2"/>
          <p:cNvSpPr>
            <a:spLocks noGrp="1"/>
          </p:cNvSpPr>
          <p:nvPr>
            <p:ph idx="1"/>
          </p:nvPr>
        </p:nvSpPr>
        <p:spPr>
          <a:xfrm>
            <a:off x="628650" y="1232452"/>
            <a:ext cx="7886700" cy="4257521"/>
          </a:xfrm>
        </p:spPr>
        <p:txBody>
          <a:bodyPr/>
          <a:lstStyle/>
          <a:p>
            <a:r>
              <a:rPr lang="en-US" altLang="zh-CN" u="sng" dirty="0">
                <a:solidFill>
                  <a:schemeClr val="accent6">
                    <a:lumMod val="75000"/>
                  </a:schemeClr>
                </a:solidFill>
                <a:latin typeface="Times New Roman" panose="02020603050405020304" pitchFamily="18" charset="0"/>
                <a:cs typeface="Times New Roman" panose="02020603050405020304" pitchFamily="18" charset="0"/>
              </a:rPr>
              <a:t>1.1 </a:t>
            </a:r>
            <a:r>
              <a:rPr lang="zh-CN" altLang="en-US" u="sng" dirty="0">
                <a:solidFill>
                  <a:schemeClr val="accent6">
                    <a:lumMod val="75000"/>
                  </a:schemeClr>
                </a:solidFill>
                <a:latin typeface="Times New Roman" panose="02020603050405020304" pitchFamily="18" charset="0"/>
                <a:cs typeface="Times New Roman" panose="02020603050405020304" pitchFamily="18" charset="0"/>
              </a:rPr>
              <a:t>引言</a:t>
            </a:r>
            <a:endParaRPr lang="en-US" altLang="zh-CN" u="sng" dirty="0">
              <a:solidFill>
                <a:schemeClr val="accent6">
                  <a:lumMod val="75000"/>
                </a:schemeClr>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1.2 </a:t>
            </a:r>
            <a:r>
              <a:rPr lang="zh-CN" altLang="en-US" dirty="0">
                <a:latin typeface="Times New Roman" panose="02020603050405020304" pitchFamily="18" charset="0"/>
                <a:cs typeface="Times New Roman" panose="02020603050405020304" pitchFamily="18" charset="0"/>
              </a:rPr>
              <a:t>智能软件与机器学习</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1.3 </a:t>
            </a:r>
            <a:r>
              <a:rPr lang="zh-CN" altLang="en-US" dirty="0">
                <a:latin typeface="Times New Roman" panose="02020603050405020304" pitchFamily="18" charset="0"/>
                <a:cs typeface="Times New Roman" panose="02020603050405020304" pitchFamily="18" charset="0"/>
              </a:rPr>
              <a:t>机器学习主要流程</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1.4 </a:t>
            </a:r>
            <a:r>
              <a:rPr lang="zh-CN" altLang="en-US" dirty="0">
                <a:latin typeface="Times New Roman" panose="02020603050405020304" pitchFamily="18" charset="0"/>
                <a:cs typeface="Times New Roman" panose="02020603050405020304" pitchFamily="18" charset="0"/>
              </a:rPr>
              <a:t>机器学习未来和挑战</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979324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说出为什么</a:t>
            </a:r>
            <a:r>
              <a:rPr lang="zh-TW" altLang="en-US"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我知道</a:t>
            </a:r>
            <a:r>
              <a:rPr lang="zh-TW"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XAI</a:t>
            </a:r>
          </a:p>
          <a:p>
            <a:r>
              <a:rPr lang="zh-CN" altLang="en-US" dirty="0">
                <a:latin typeface="Times New Roman" panose="02020603050405020304" pitchFamily="18" charset="0"/>
                <a:cs typeface="Times New Roman" panose="02020603050405020304" pitchFamily="18" charset="0"/>
              </a:rPr>
              <a:t>识别 马</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90</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7">
            <a:extLst>
              <a:ext uri="{FF2B5EF4-FFF2-40B4-BE49-F238E27FC236}">
                <a16:creationId xmlns:a16="http://schemas.microsoft.com/office/drawing/2014/main" id="{1B4CA181-AAF0-4F4E-AE97-7791A791BFA2}"/>
              </a:ext>
            </a:extLst>
          </p:cNvPr>
          <p:cNvPicPr>
            <a:picLocks noChangeAspect="1"/>
          </p:cNvPicPr>
          <p:nvPr/>
        </p:nvPicPr>
        <p:blipFill>
          <a:blip r:embed="rId3"/>
          <a:stretch>
            <a:fillRect/>
          </a:stretch>
        </p:blipFill>
        <p:spPr>
          <a:xfrm>
            <a:off x="6075509" y="2578944"/>
            <a:ext cx="3001513" cy="2452541"/>
          </a:xfrm>
          <a:prstGeom prst="rect">
            <a:avLst/>
          </a:prstGeom>
        </p:spPr>
      </p:pic>
      <p:pic>
        <p:nvPicPr>
          <p:cNvPr id="8" name="圖片 3">
            <a:extLst>
              <a:ext uri="{FF2B5EF4-FFF2-40B4-BE49-F238E27FC236}">
                <a16:creationId xmlns:a16="http://schemas.microsoft.com/office/drawing/2014/main" id="{36E5E947-303A-45E2-B8A1-E5E069A56714}"/>
              </a:ext>
            </a:extLst>
          </p:cNvPr>
          <p:cNvPicPr>
            <a:picLocks noChangeAspect="1"/>
          </p:cNvPicPr>
          <p:nvPr/>
        </p:nvPicPr>
        <p:blipFill>
          <a:blip r:embed="rId4"/>
          <a:stretch>
            <a:fillRect/>
          </a:stretch>
        </p:blipFill>
        <p:spPr>
          <a:xfrm>
            <a:off x="103768" y="2524796"/>
            <a:ext cx="3017731" cy="2558511"/>
          </a:xfrm>
          <a:prstGeom prst="rect">
            <a:avLst/>
          </a:prstGeom>
        </p:spPr>
      </p:pic>
      <p:pic>
        <p:nvPicPr>
          <p:cNvPr id="10" name="圖片 6">
            <a:extLst>
              <a:ext uri="{FF2B5EF4-FFF2-40B4-BE49-F238E27FC236}">
                <a16:creationId xmlns:a16="http://schemas.microsoft.com/office/drawing/2014/main" id="{0E3582F8-D38B-48C2-BDE3-94DDEE3D8BCC}"/>
              </a:ext>
            </a:extLst>
          </p:cNvPr>
          <p:cNvPicPr>
            <a:picLocks noChangeAspect="1"/>
          </p:cNvPicPr>
          <p:nvPr/>
        </p:nvPicPr>
        <p:blipFill>
          <a:blip r:embed="rId5"/>
          <a:stretch>
            <a:fillRect/>
          </a:stretch>
        </p:blipFill>
        <p:spPr>
          <a:xfrm>
            <a:off x="3139735" y="2578944"/>
            <a:ext cx="2999495" cy="2504363"/>
          </a:xfrm>
          <a:prstGeom prst="rect">
            <a:avLst/>
          </a:prstGeom>
        </p:spPr>
      </p:pic>
      <p:pic>
        <p:nvPicPr>
          <p:cNvPr id="11" name="圖片 8">
            <a:extLst>
              <a:ext uri="{FF2B5EF4-FFF2-40B4-BE49-F238E27FC236}">
                <a16:creationId xmlns:a16="http://schemas.microsoft.com/office/drawing/2014/main" id="{7843A2ED-6734-4B12-8F92-88BD925990FC}"/>
              </a:ext>
            </a:extLst>
          </p:cNvPr>
          <p:cNvPicPr>
            <a:picLocks noChangeAspect="1"/>
          </p:cNvPicPr>
          <p:nvPr/>
        </p:nvPicPr>
        <p:blipFill>
          <a:blip r:embed="rId6"/>
          <a:stretch>
            <a:fillRect/>
          </a:stretch>
        </p:blipFill>
        <p:spPr>
          <a:xfrm>
            <a:off x="2757841" y="5200176"/>
            <a:ext cx="3745045" cy="1295456"/>
          </a:xfrm>
          <a:prstGeom prst="rect">
            <a:avLst/>
          </a:prstGeom>
        </p:spPr>
      </p:pic>
      <p:sp>
        <p:nvSpPr>
          <p:cNvPr id="13" name="矩形 12">
            <a:extLst>
              <a:ext uri="{FF2B5EF4-FFF2-40B4-BE49-F238E27FC236}">
                <a16:creationId xmlns:a16="http://schemas.microsoft.com/office/drawing/2014/main" id="{836D8536-0B90-481B-BB6B-516AF3F4BE92}"/>
              </a:ext>
            </a:extLst>
          </p:cNvPr>
          <p:cNvSpPr/>
          <p:nvPr/>
        </p:nvSpPr>
        <p:spPr>
          <a:xfrm>
            <a:off x="122004" y="4631065"/>
            <a:ext cx="1248782" cy="405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彎曲 12">
            <a:extLst>
              <a:ext uri="{FF2B5EF4-FFF2-40B4-BE49-F238E27FC236}">
                <a16:creationId xmlns:a16="http://schemas.microsoft.com/office/drawing/2014/main" id="{A23A1752-F521-4964-97C7-684348ED7C73}"/>
              </a:ext>
            </a:extLst>
          </p:cNvPr>
          <p:cNvSpPr/>
          <p:nvPr/>
        </p:nvSpPr>
        <p:spPr>
          <a:xfrm rot="10800000" flipH="1">
            <a:off x="628649" y="5114892"/>
            <a:ext cx="2070828" cy="951396"/>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11940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机器的错觉</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对抗攻击</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a:xfrm>
            <a:off x="6457950" y="6242048"/>
            <a:ext cx="2057400" cy="365125"/>
          </a:xfrm>
        </p:spPr>
        <p:txBody>
          <a:bodyPr/>
          <a:lstStyle/>
          <a:p>
            <a:fld id="{B622AA65-96F9-424A-92A5-406D9AA4962E}" type="slidenum">
              <a:rPr lang="zh-CN" altLang="en-US" smtClean="0"/>
              <a:t>91</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a:extLst>
              <a:ext uri="{FF2B5EF4-FFF2-40B4-BE49-F238E27FC236}">
                <a16:creationId xmlns:a16="http://schemas.microsoft.com/office/drawing/2014/main" id="{C178349A-ED3B-4281-A26F-47EC1CCBB149}"/>
              </a:ext>
            </a:extLst>
          </p:cNvPr>
          <p:cNvSpPr txBox="1">
            <a:spLocks/>
          </p:cNvSpPr>
          <p:nvPr/>
        </p:nvSpPr>
        <p:spPr>
          <a:xfrm>
            <a:off x="628650" y="1711321"/>
            <a:ext cx="7886700" cy="4854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微軟正黑體" panose="020B0604030504040204" pitchFamily="34" charset="-120"/>
                <a:ea typeface="微軟正黑體" panose="020B0604030504040204" pitchFamily="34" charset="-120"/>
              </a:rPr>
              <a:t>人</a:t>
            </a:r>
            <a:r>
              <a:rPr lang="zh-CN" altLang="en-US" dirty="0">
                <a:latin typeface="微軟正黑體" panose="020B0604030504040204" pitchFamily="34" charset="-120"/>
                <a:ea typeface="微軟正黑體" panose="020B0604030504040204" pitchFamily="34" charset="-120"/>
              </a:rPr>
              <a:t>眼错觉</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CN" altLang="en-US" dirty="0">
                <a:latin typeface="微軟正黑體" panose="020B0604030504040204" pitchFamily="34" charset="-120"/>
                <a:ea typeface="微軟正黑體" panose="020B0604030504040204" pitchFamily="34" charset="-120"/>
              </a:rPr>
              <a:t>机器错觉</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如何</a:t>
            </a:r>
            <a:r>
              <a:rPr lang="zh-CN" altLang="en-US" dirty="0">
                <a:latin typeface="微軟正黑體" panose="020B0604030504040204" pitchFamily="34" charset="-120"/>
                <a:ea typeface="微軟正黑體" panose="020B0604030504040204" pitchFamily="34" charset="-120"/>
              </a:rPr>
              <a:t>防御对抗攻击</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F1BFB99-1333-4EEF-9451-64A5BC377D2D}"/>
              </a:ext>
            </a:extLst>
          </p:cNvPr>
          <p:cNvSpPr/>
          <p:nvPr/>
        </p:nvSpPr>
        <p:spPr>
          <a:xfrm>
            <a:off x="3048000" y="1576386"/>
            <a:ext cx="2562225" cy="18954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721083F9-0BAF-46A2-BB93-4292275258E8}"/>
              </a:ext>
            </a:extLst>
          </p:cNvPr>
          <p:cNvSpPr/>
          <p:nvPr/>
        </p:nvSpPr>
        <p:spPr>
          <a:xfrm>
            <a:off x="5781675" y="1576386"/>
            <a:ext cx="2562225" cy="189547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5">
            <a:extLst>
              <a:ext uri="{FF2B5EF4-FFF2-40B4-BE49-F238E27FC236}">
                <a16:creationId xmlns:a16="http://schemas.microsoft.com/office/drawing/2014/main" id="{7873BE6B-B3C2-47DB-9B26-BC14ABBB5C05}"/>
              </a:ext>
            </a:extLst>
          </p:cNvPr>
          <p:cNvSpPr/>
          <p:nvPr/>
        </p:nvSpPr>
        <p:spPr>
          <a:xfrm>
            <a:off x="3957637" y="2152647"/>
            <a:ext cx="742950" cy="7429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6">
            <a:extLst>
              <a:ext uri="{FF2B5EF4-FFF2-40B4-BE49-F238E27FC236}">
                <a16:creationId xmlns:a16="http://schemas.microsoft.com/office/drawing/2014/main" id="{7CAFBCE5-931D-4B95-B718-E38C3788239A}"/>
              </a:ext>
            </a:extLst>
          </p:cNvPr>
          <p:cNvSpPr/>
          <p:nvPr/>
        </p:nvSpPr>
        <p:spPr>
          <a:xfrm>
            <a:off x="6691312" y="2152648"/>
            <a:ext cx="742950" cy="7429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Picture 2" descr="ãadversarial attackãçåçæå°çµæ">
            <a:extLst>
              <a:ext uri="{FF2B5EF4-FFF2-40B4-BE49-F238E27FC236}">
                <a16:creationId xmlns:a16="http://schemas.microsoft.com/office/drawing/2014/main" id="{C9503B76-DC62-416A-85A0-7BCB7293E2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995" y="3741733"/>
            <a:ext cx="5004905" cy="189547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17852250-7EC9-4464-B9CA-EDA80E59EB55}"/>
              </a:ext>
            </a:extLst>
          </p:cNvPr>
          <p:cNvSpPr/>
          <p:nvPr/>
        </p:nvSpPr>
        <p:spPr>
          <a:xfrm>
            <a:off x="740845" y="4212416"/>
            <a:ext cx="2307155" cy="523220"/>
          </a:xfrm>
          <a:prstGeom prst="rect">
            <a:avLst/>
          </a:prstGeom>
        </p:spPr>
        <p:txBody>
          <a:bodyPr wrap="square">
            <a:spAutoFit/>
          </a:bodyPr>
          <a:lstStyle/>
          <a:p>
            <a:pPr marL="457200" indent="-457200" algn="ctr">
              <a:buFont typeface="Wingdings" panose="05000000000000000000" pitchFamily="2" charset="2"/>
              <a:buChar char="Ø"/>
            </a:pPr>
            <a:r>
              <a:rPr lang="zh-CN" altLang="en-US" sz="2800" dirty="0">
                <a:latin typeface="微軟正黑體" panose="020B0604030504040204" pitchFamily="34" charset="-120"/>
                <a:ea typeface="微軟正黑體" panose="020B0604030504040204" pitchFamily="34" charset="-120"/>
              </a:rPr>
              <a:t>对抗攻击</a:t>
            </a:r>
            <a:endParaRPr lang="zh-TW" altLang="en-US" sz="2800" dirty="0"/>
          </a:p>
        </p:txBody>
      </p:sp>
    </p:spTree>
    <p:extLst>
      <p:ext uri="{BB962C8B-B14F-4D97-AF65-F5344CB8AC3E}">
        <p14:creationId xmlns:p14="http://schemas.microsoft.com/office/powerpoint/2010/main" val="32996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10" grpId="0" animBg="1"/>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终身学习（</a:t>
            </a:r>
            <a:r>
              <a:rPr lang="en-US" altLang="zh-CN" dirty="0">
                <a:latin typeface="Times New Roman" panose="02020603050405020304" pitchFamily="18" charset="0"/>
                <a:cs typeface="Times New Roman" panose="02020603050405020304" pitchFamily="18" charset="0"/>
              </a:rPr>
              <a:t>Life-long Learning</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92</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圖片 3">
            <a:extLst>
              <a:ext uri="{FF2B5EF4-FFF2-40B4-BE49-F238E27FC236}">
                <a16:creationId xmlns:a16="http://schemas.microsoft.com/office/drawing/2014/main" id="{ED82B4C5-41B7-4F87-AEB0-FE950489124E}"/>
              </a:ext>
            </a:extLst>
          </p:cNvPr>
          <p:cNvPicPr>
            <a:picLocks noChangeAspect="1"/>
          </p:cNvPicPr>
          <p:nvPr/>
        </p:nvPicPr>
        <p:blipFill>
          <a:blip r:embed="rId3"/>
          <a:stretch>
            <a:fillRect/>
          </a:stretch>
        </p:blipFill>
        <p:spPr>
          <a:xfrm>
            <a:off x="1564809" y="2220113"/>
            <a:ext cx="6014382" cy="2260802"/>
          </a:xfrm>
          <a:prstGeom prst="rect">
            <a:avLst/>
          </a:prstGeom>
        </p:spPr>
      </p:pic>
    </p:spTree>
    <p:extLst>
      <p:ext uri="{BB962C8B-B14F-4D97-AF65-F5344CB8AC3E}">
        <p14:creationId xmlns:p14="http://schemas.microsoft.com/office/powerpoint/2010/main" val="2809742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终身学习（</a:t>
            </a:r>
            <a:r>
              <a:rPr lang="en-US" altLang="zh-CN" dirty="0">
                <a:latin typeface="Times New Roman" panose="02020603050405020304" pitchFamily="18" charset="0"/>
                <a:cs typeface="Times New Roman" panose="02020603050405020304" pitchFamily="18" charset="0"/>
              </a:rPr>
              <a:t>Life-long Learning</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93</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8434" name="Picture 2" descr="https://img-blog.csdnimg.cn/20190616211336168.png"/>
          <p:cNvPicPr>
            <a:picLocks noChangeAspect="1" noChangeArrowheads="1"/>
          </p:cNvPicPr>
          <p:nvPr/>
        </p:nvPicPr>
        <p:blipFill rotWithShape="1">
          <a:blip r:embed="rId3">
            <a:extLst>
              <a:ext uri="{28A0092B-C50C-407E-A947-70E740481C1C}">
                <a14:useLocalDpi xmlns:a14="http://schemas.microsoft.com/office/drawing/2010/main" val="0"/>
              </a:ext>
            </a:extLst>
          </a:blip>
          <a:srcRect b="10916"/>
          <a:stretch/>
        </p:blipFill>
        <p:spPr bwMode="auto">
          <a:xfrm>
            <a:off x="1329132" y="1509910"/>
            <a:ext cx="6530340" cy="459561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F814DF68-EA78-4A79-B834-69BF18A8A37C}"/>
              </a:ext>
            </a:extLst>
          </p:cNvPr>
          <p:cNvSpPr/>
          <p:nvPr/>
        </p:nvSpPr>
        <p:spPr>
          <a:xfrm>
            <a:off x="2694628" y="6078062"/>
            <a:ext cx="4027153" cy="523220"/>
          </a:xfrm>
          <a:prstGeom prst="rect">
            <a:avLst/>
          </a:prstGeom>
        </p:spPr>
        <p:txBody>
          <a:bodyPr wrap="square">
            <a:spAutoFit/>
          </a:bodyPr>
          <a:lstStyle/>
          <a:p>
            <a:pPr algn="ctr"/>
            <a:r>
              <a:rPr lang="zh-CN" altLang="en-US" sz="2800" b="1" i="1" u="sng" dirty="0"/>
              <a:t>灾难性遗忘</a:t>
            </a:r>
            <a:endParaRPr lang="zh-TW" altLang="en-US" sz="2800" b="1" i="1" u="sng" dirty="0"/>
          </a:p>
        </p:txBody>
      </p:sp>
    </p:spTree>
    <p:extLst>
      <p:ext uri="{BB962C8B-B14F-4D97-AF65-F5344CB8AC3E}">
        <p14:creationId xmlns:p14="http://schemas.microsoft.com/office/powerpoint/2010/main" val="41837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终身学习（</a:t>
            </a:r>
            <a:r>
              <a:rPr lang="en-US" altLang="zh-CN" dirty="0">
                <a:latin typeface="Times New Roman" panose="02020603050405020304" pitchFamily="18" charset="0"/>
                <a:cs typeface="Times New Roman" panose="02020603050405020304" pitchFamily="18" charset="0"/>
              </a:rPr>
              <a:t>Life-long Learning</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94</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a:extLst>
              <a:ext uri="{FF2B5EF4-FFF2-40B4-BE49-F238E27FC236}">
                <a16:creationId xmlns:a16="http://schemas.microsoft.com/office/drawing/2014/main" id="{9012E3ED-AA54-4C01-A216-4804367C7A46}"/>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軟正黑體" panose="020B0604030504040204" pitchFamily="34" charset="-120"/>
                <a:ea typeface="微軟正黑體" panose="020B0604030504040204" pitchFamily="34" charset="-120"/>
              </a:rPr>
              <a:t>一般只让一个模型学习一个任务</a:t>
            </a:r>
            <a:endParaRPr lang="en-US" altLang="zh-TW" dirty="0">
              <a:latin typeface="微軟正黑體" panose="020B0604030504040204" pitchFamily="34" charset="-120"/>
              <a:ea typeface="微軟正黑體" panose="020B0604030504040204" pitchFamily="34" charset="-120"/>
            </a:endParaRPr>
          </a:p>
          <a:p>
            <a:r>
              <a:rPr lang="zh-CN" altLang="en-US" dirty="0">
                <a:latin typeface="微軟正黑體" panose="020B0604030504040204" pitchFamily="34" charset="-120"/>
                <a:ea typeface="微軟正黑體" panose="020B0604030504040204" pitchFamily="34" charset="-120"/>
              </a:rPr>
              <a:t>问题：</a:t>
            </a:r>
            <a:r>
              <a:rPr lang="en-US" altLang="zh-TW" dirty="0">
                <a:latin typeface="微軟正黑體" panose="020B0604030504040204" pitchFamily="34" charset="-120"/>
                <a:ea typeface="微軟正黑體" panose="020B0604030504040204" pitchFamily="34" charset="-120"/>
              </a:rPr>
              <a:t>(1) </a:t>
            </a:r>
            <a:r>
              <a:rPr lang="zh-CN" altLang="en-US" dirty="0">
                <a:latin typeface="微軟正黑體" panose="020B0604030504040204" pitchFamily="34" charset="-120"/>
                <a:ea typeface="微軟正黑體" panose="020B0604030504040204" pitchFamily="34" charset="-120"/>
              </a:rPr>
              <a:t>模型数量无限增长；</a:t>
            </a:r>
            <a:r>
              <a:rPr lang="en-US" altLang="zh-CN" dirty="0">
                <a:latin typeface="微軟正黑體" panose="020B0604030504040204" pitchFamily="34" charset="-120"/>
                <a:ea typeface="微軟正黑體" panose="020B0604030504040204" pitchFamily="34" charset="-120"/>
              </a:rPr>
              <a:t>(2) </a:t>
            </a:r>
            <a:r>
              <a:rPr lang="zh-CN" altLang="en-US" dirty="0">
                <a:latin typeface="微軟正黑體" panose="020B0604030504040204" pitchFamily="34" charset="-120"/>
                <a:ea typeface="微軟正黑體" panose="020B0604030504040204" pitchFamily="34" charset="-120"/>
              </a:rPr>
              <a:t>之前学到的技能对之后的学习没有帮助</a:t>
            </a:r>
            <a:endParaRPr lang="zh-TW" altLang="en-US" dirty="0">
              <a:latin typeface="微軟正黑體" panose="020B0604030504040204" pitchFamily="34" charset="-120"/>
              <a:ea typeface="微軟正黑體" panose="020B0604030504040204" pitchFamily="34" charset="-120"/>
            </a:endParaRPr>
          </a:p>
          <a:p>
            <a:endParaRPr lang="zh-TW" altLang="en-US" dirty="0"/>
          </a:p>
        </p:txBody>
      </p:sp>
      <p:pic>
        <p:nvPicPr>
          <p:cNvPr id="8" name="Picture 2" descr="http://www.is-scam.com/wp-content/uploads/2014/12/question-robot.png">
            <a:extLst>
              <a:ext uri="{FF2B5EF4-FFF2-40B4-BE49-F238E27FC236}">
                <a16:creationId xmlns:a16="http://schemas.microsoft.com/office/drawing/2014/main" id="{0BA12602-2EBE-4575-9C80-E671DAA309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7516" y="4013200"/>
            <a:ext cx="1200899" cy="15496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is-scam.com/wp-content/uploads/2014/12/question-robot.png">
            <a:extLst>
              <a:ext uri="{FF2B5EF4-FFF2-40B4-BE49-F238E27FC236}">
                <a16:creationId xmlns:a16="http://schemas.microsoft.com/office/drawing/2014/main" id="{AD7275F0-E691-4FAF-AB70-563305AFA1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2436" y="4013200"/>
            <a:ext cx="1200899" cy="1549674"/>
          </a:xfrm>
          <a:prstGeom prst="rect">
            <a:avLst/>
          </a:prstGeom>
          <a:noFill/>
          <a:extLst>
            <a:ext uri="{909E8E84-426E-40DD-AFC4-6F175D3DCCD1}">
              <a14:hiddenFill xmlns:a14="http://schemas.microsoft.com/office/drawing/2010/main">
                <a:solidFill>
                  <a:srgbClr val="FFFFFF"/>
                </a:solidFill>
              </a14:hiddenFill>
            </a:ext>
          </a:extLst>
        </p:spPr>
      </p:pic>
      <p:sp>
        <p:nvSpPr>
          <p:cNvPr id="11" name="箭號: 向右 6">
            <a:extLst>
              <a:ext uri="{FF2B5EF4-FFF2-40B4-BE49-F238E27FC236}">
                <a16:creationId xmlns:a16="http://schemas.microsoft.com/office/drawing/2014/main" id="{D2848C68-98C4-43FC-9A86-6121A4D314B5}"/>
              </a:ext>
            </a:extLst>
          </p:cNvPr>
          <p:cNvSpPr/>
          <p:nvPr/>
        </p:nvSpPr>
        <p:spPr>
          <a:xfrm>
            <a:off x="3076144" y="4585494"/>
            <a:ext cx="1632061" cy="5707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814DF68-EA78-4A79-B834-69BF18A8A37C}"/>
              </a:ext>
            </a:extLst>
          </p:cNvPr>
          <p:cNvSpPr/>
          <p:nvPr/>
        </p:nvSpPr>
        <p:spPr>
          <a:xfrm>
            <a:off x="2694628" y="6078062"/>
            <a:ext cx="4027153" cy="523220"/>
          </a:xfrm>
          <a:prstGeom prst="rect">
            <a:avLst/>
          </a:prstGeom>
        </p:spPr>
        <p:txBody>
          <a:bodyPr wrap="square">
            <a:spAutoFit/>
          </a:bodyPr>
          <a:lstStyle/>
          <a:p>
            <a:pPr algn="ctr"/>
            <a:r>
              <a:rPr lang="zh-CN" altLang="en-US" sz="2800" b="1" i="1" u="sng" dirty="0"/>
              <a:t>灾难性遗忘</a:t>
            </a:r>
            <a:endParaRPr lang="zh-TW" altLang="en-US" sz="2800" b="1" i="1" u="sng" dirty="0"/>
          </a:p>
        </p:txBody>
      </p:sp>
      <p:sp>
        <p:nvSpPr>
          <p:cNvPr id="13" name="矩形 12">
            <a:extLst>
              <a:ext uri="{FF2B5EF4-FFF2-40B4-BE49-F238E27FC236}">
                <a16:creationId xmlns:a16="http://schemas.microsoft.com/office/drawing/2014/main" id="{A1B8359D-172D-45E6-B7CD-40363DBC584D}"/>
              </a:ext>
            </a:extLst>
          </p:cNvPr>
          <p:cNvSpPr/>
          <p:nvPr/>
        </p:nvSpPr>
        <p:spPr>
          <a:xfrm>
            <a:off x="470985" y="5232984"/>
            <a:ext cx="1731175" cy="5742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軟正黑體" panose="020B0604030504040204" pitchFamily="34" charset="-120"/>
                <a:ea typeface="微軟正黑體" panose="020B0604030504040204" pitchFamily="34" charset="-120"/>
              </a:rPr>
              <a:t>学习围棋</a:t>
            </a:r>
            <a:endParaRPr lang="zh-TW" altLang="en-US" sz="2800" dirty="0">
              <a:latin typeface="微軟正黑體" panose="020B0604030504040204" pitchFamily="34" charset="-120"/>
              <a:ea typeface="微軟正黑體" panose="020B0604030504040204" pitchFamily="34" charset="-120"/>
            </a:endParaRPr>
          </a:p>
        </p:txBody>
      </p:sp>
      <p:sp>
        <p:nvSpPr>
          <p:cNvPr id="14" name="語音泡泡: 圓角矩形 9">
            <a:extLst>
              <a:ext uri="{FF2B5EF4-FFF2-40B4-BE49-F238E27FC236}">
                <a16:creationId xmlns:a16="http://schemas.microsoft.com/office/drawing/2014/main" id="{EE274473-75D6-4D3A-A015-1419186E639C}"/>
              </a:ext>
            </a:extLst>
          </p:cNvPr>
          <p:cNvSpPr/>
          <p:nvPr/>
        </p:nvSpPr>
        <p:spPr>
          <a:xfrm>
            <a:off x="2357710" y="3319315"/>
            <a:ext cx="2616047" cy="799141"/>
          </a:xfrm>
          <a:prstGeom prst="wedgeRoundRectCallout">
            <a:avLst>
              <a:gd name="adj1" fmla="val -38413"/>
              <a:gd name="adj2" fmla="val 94322"/>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800" dirty="0">
                <a:latin typeface="微軟正黑體" panose="020B0604030504040204" pitchFamily="34" charset="-120"/>
                <a:ea typeface="微軟正黑體" panose="020B0604030504040204" pitchFamily="34" charset="-120"/>
              </a:rPr>
              <a:t>我学会围棋了</a:t>
            </a:r>
            <a:endParaRPr lang="zh-TW" altLang="en-US" sz="2800" dirty="0">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ED46DAFC-2396-451A-84DE-11A756DFFC42}"/>
              </a:ext>
            </a:extLst>
          </p:cNvPr>
          <p:cNvSpPr/>
          <p:nvPr/>
        </p:nvSpPr>
        <p:spPr>
          <a:xfrm>
            <a:off x="3665734" y="5234772"/>
            <a:ext cx="1731175" cy="5707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dirty="0">
                <a:latin typeface="微軟正黑體" panose="020B0604030504040204" pitchFamily="34" charset="-120"/>
                <a:ea typeface="微軟正黑體" panose="020B0604030504040204" pitchFamily="34" charset="-120"/>
              </a:rPr>
              <a:t>学习象棋</a:t>
            </a:r>
            <a:endParaRPr lang="zh-TW" altLang="en-US" sz="2800" dirty="0">
              <a:latin typeface="微軟正黑體" panose="020B0604030504040204" pitchFamily="34" charset="-120"/>
              <a:ea typeface="微軟正黑體" panose="020B0604030504040204" pitchFamily="34" charset="-120"/>
            </a:endParaRPr>
          </a:p>
        </p:txBody>
      </p:sp>
      <p:sp>
        <p:nvSpPr>
          <p:cNvPr id="16" name="語音泡泡: 圓角矩形 12">
            <a:extLst>
              <a:ext uri="{FF2B5EF4-FFF2-40B4-BE49-F238E27FC236}">
                <a16:creationId xmlns:a16="http://schemas.microsoft.com/office/drawing/2014/main" id="{A00D5793-FC1E-4917-B9FE-50AB022F5C9C}"/>
              </a:ext>
            </a:extLst>
          </p:cNvPr>
          <p:cNvSpPr/>
          <p:nvPr/>
        </p:nvSpPr>
        <p:spPr>
          <a:xfrm>
            <a:off x="6484418" y="4709228"/>
            <a:ext cx="2108048" cy="948994"/>
          </a:xfrm>
          <a:prstGeom prst="wedgeRoundRectCallout">
            <a:avLst>
              <a:gd name="adj1" fmla="val -80801"/>
              <a:gd name="adj2" fmla="val -37079"/>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800" dirty="0">
                <a:latin typeface="微軟正黑體" panose="020B0604030504040204" pitchFamily="34" charset="-120"/>
                <a:ea typeface="微軟正黑體" panose="020B0604030504040204" pitchFamily="34" charset="-120"/>
              </a:rPr>
              <a:t>我不</a:t>
            </a:r>
            <a:r>
              <a:rPr lang="zh-CN" altLang="en-US" sz="2800" dirty="0">
                <a:latin typeface="微軟正黑體" panose="020B0604030504040204" pitchFamily="34" charset="-120"/>
                <a:ea typeface="微軟正黑體" panose="020B0604030504040204" pitchFamily="34" charset="-120"/>
              </a:rPr>
              <a:t>会下围棋了</a:t>
            </a:r>
            <a:endParaRPr lang="zh-TW" altLang="en-US" sz="2800" dirty="0">
              <a:latin typeface="微軟正黑體" panose="020B0604030504040204" pitchFamily="34" charset="-120"/>
              <a:ea typeface="微軟正黑體" panose="020B0604030504040204" pitchFamily="34" charset="-120"/>
            </a:endParaRPr>
          </a:p>
        </p:txBody>
      </p:sp>
      <p:sp>
        <p:nvSpPr>
          <p:cNvPr id="17" name="語音泡泡: 圓角矩形 13">
            <a:extLst>
              <a:ext uri="{FF2B5EF4-FFF2-40B4-BE49-F238E27FC236}">
                <a16:creationId xmlns:a16="http://schemas.microsoft.com/office/drawing/2014/main" id="{52A89D14-9A02-4AEA-A4D7-37B9DB412CDE}"/>
              </a:ext>
            </a:extLst>
          </p:cNvPr>
          <p:cNvSpPr/>
          <p:nvPr/>
        </p:nvSpPr>
        <p:spPr>
          <a:xfrm>
            <a:off x="5638629" y="3280883"/>
            <a:ext cx="2616047" cy="799141"/>
          </a:xfrm>
          <a:prstGeom prst="wedgeRoundRectCallout">
            <a:avLst>
              <a:gd name="adj1" fmla="val -38413"/>
              <a:gd name="adj2" fmla="val 94322"/>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800" dirty="0">
                <a:latin typeface="微軟正黑體" panose="020B0604030504040204" pitchFamily="34" charset="-120"/>
                <a:ea typeface="微軟正黑體" panose="020B0604030504040204" pitchFamily="34" charset="-120"/>
              </a:rPr>
              <a:t>我</a:t>
            </a:r>
            <a:r>
              <a:rPr lang="zh-CN" altLang="en-US" sz="2800" dirty="0">
                <a:latin typeface="微軟正黑體" panose="020B0604030504040204" pitchFamily="34" charset="-120"/>
                <a:ea typeface="微軟正黑體" panose="020B0604030504040204" pitchFamily="34" charset="-120"/>
              </a:rPr>
              <a:t>学会象棋</a:t>
            </a:r>
            <a:r>
              <a:rPr lang="zh-TW" altLang="en-US" sz="2800" dirty="0">
                <a:latin typeface="微軟正黑體" panose="020B0604030504040204" pitchFamily="34" charset="-120"/>
                <a:ea typeface="微軟正黑體" panose="020B0604030504040204" pitchFamily="34" charset="-120"/>
              </a:rPr>
              <a:t>了</a:t>
            </a:r>
          </a:p>
        </p:txBody>
      </p:sp>
    </p:spTree>
    <p:extLst>
      <p:ext uri="{BB962C8B-B14F-4D97-AF65-F5344CB8AC3E}">
        <p14:creationId xmlns:p14="http://schemas.microsoft.com/office/powerpoint/2010/main" val="386088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animBg="1"/>
      <p:bldP spid="15" grpId="0" animBg="1"/>
      <p:bldP spid="16" grpId="0" animBg="1"/>
      <p:bldP spid="1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元学习</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学会学习</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95</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a:extLst>
              <a:ext uri="{FF2B5EF4-FFF2-40B4-BE49-F238E27FC236}">
                <a16:creationId xmlns:a16="http://schemas.microsoft.com/office/drawing/2014/main" id="{BB6D79A9-D550-48EC-A3E8-0563552B3798}"/>
              </a:ext>
            </a:extLst>
          </p:cNvPr>
          <p:cNvSpPr txBox="1">
            <a:spLocks/>
          </p:cNvSpPr>
          <p:nvPr/>
        </p:nvSpPr>
        <p:spPr>
          <a:xfrm>
            <a:off x="628650" y="1841984"/>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Now we design the learning algorithm</a:t>
            </a:r>
          </a:p>
          <a:p>
            <a:endParaRPr lang="en-US" altLang="zh-TW"/>
          </a:p>
          <a:p>
            <a:endParaRPr lang="en-US" altLang="zh-TW"/>
          </a:p>
          <a:p>
            <a:endParaRPr lang="en-US" altLang="zh-TW"/>
          </a:p>
          <a:p>
            <a:endParaRPr lang="en-US" altLang="zh-TW"/>
          </a:p>
          <a:p>
            <a:r>
              <a:rPr lang="en-US" altLang="zh-TW"/>
              <a:t>Can machine learn the learning algorithm? </a:t>
            </a:r>
            <a:endParaRPr lang="zh-TW" altLang="en-US" dirty="0"/>
          </a:p>
        </p:txBody>
      </p:sp>
      <p:sp>
        <p:nvSpPr>
          <p:cNvPr id="8" name="矩形 7">
            <a:extLst>
              <a:ext uri="{FF2B5EF4-FFF2-40B4-BE49-F238E27FC236}">
                <a16:creationId xmlns:a16="http://schemas.microsoft.com/office/drawing/2014/main" id="{15FE218E-5EFE-4364-A618-FA7F04F3DE07}"/>
              </a:ext>
            </a:extLst>
          </p:cNvPr>
          <p:cNvSpPr/>
          <p:nvPr/>
        </p:nvSpPr>
        <p:spPr>
          <a:xfrm>
            <a:off x="5736074" y="550853"/>
            <a:ext cx="2734723" cy="954107"/>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Meta-learning</a:t>
            </a:r>
            <a:r>
              <a:rPr lang="zh-TW" altLang="en-US" sz="2800" dirty="0"/>
              <a:t> </a:t>
            </a:r>
            <a:r>
              <a:rPr lang="en-US" altLang="zh-TW" sz="2800" dirty="0"/>
              <a:t>/</a:t>
            </a:r>
          </a:p>
          <a:p>
            <a:r>
              <a:rPr lang="en-US" altLang="zh-TW" sz="2800" dirty="0"/>
              <a:t>Learning to learn </a:t>
            </a:r>
            <a:endParaRPr lang="zh-TW" altLang="en-US" sz="2800" dirty="0"/>
          </a:p>
        </p:txBody>
      </p:sp>
      <p:pic>
        <p:nvPicPr>
          <p:cNvPr id="10" name="圖片 4">
            <a:extLst>
              <a:ext uri="{FF2B5EF4-FFF2-40B4-BE49-F238E27FC236}">
                <a16:creationId xmlns:a16="http://schemas.microsoft.com/office/drawing/2014/main" id="{2C97A4EC-AD45-4AC4-AA25-6AD9C1D284B3}"/>
              </a:ext>
            </a:extLst>
          </p:cNvPr>
          <p:cNvPicPr>
            <a:picLocks noChangeAspect="1"/>
          </p:cNvPicPr>
          <p:nvPr/>
        </p:nvPicPr>
        <p:blipFill>
          <a:blip r:embed="rId3"/>
          <a:stretch>
            <a:fillRect/>
          </a:stretch>
        </p:blipFill>
        <p:spPr>
          <a:xfrm flipH="1">
            <a:off x="7602386" y="4782761"/>
            <a:ext cx="1112269" cy="1888457"/>
          </a:xfrm>
          <a:prstGeom prst="rect">
            <a:avLst/>
          </a:prstGeom>
        </p:spPr>
      </p:pic>
      <p:sp>
        <p:nvSpPr>
          <p:cNvPr id="11" name="文字方塊 5">
            <a:extLst>
              <a:ext uri="{FF2B5EF4-FFF2-40B4-BE49-F238E27FC236}">
                <a16:creationId xmlns:a16="http://schemas.microsoft.com/office/drawing/2014/main" id="{2CFB0763-D899-4CCD-84A2-BDFA220918EC}"/>
              </a:ext>
            </a:extLst>
          </p:cNvPr>
          <p:cNvSpPr txBox="1"/>
          <p:nvPr/>
        </p:nvSpPr>
        <p:spPr>
          <a:xfrm>
            <a:off x="3421476" y="2797121"/>
            <a:ext cx="1649116" cy="830997"/>
          </a:xfrm>
          <a:prstGeom prst="rect">
            <a:avLst/>
          </a:prstGeom>
          <a:solidFill>
            <a:schemeClr val="accent2">
              <a:lumMod val="20000"/>
              <a:lumOff val="80000"/>
            </a:schemeClr>
          </a:solidFill>
          <a:ln w="38100">
            <a:solidFill>
              <a:srgbClr val="FF0000"/>
            </a:solidFill>
          </a:ln>
        </p:spPr>
        <p:txBody>
          <a:bodyPr wrap="square" rtlCol="0">
            <a:spAutoFit/>
          </a:bodyPr>
          <a:lstStyle/>
          <a:p>
            <a:pPr algn="ctr"/>
            <a:r>
              <a:rPr lang="en-US" altLang="zh-TW" sz="2400" dirty="0"/>
              <a:t>program for learning</a:t>
            </a:r>
            <a:endParaRPr lang="zh-TW" altLang="en-US" sz="2400" dirty="0"/>
          </a:p>
        </p:txBody>
      </p:sp>
      <p:sp>
        <p:nvSpPr>
          <p:cNvPr id="12" name="語音泡泡: 圓角矩形 7">
            <a:extLst>
              <a:ext uri="{FF2B5EF4-FFF2-40B4-BE49-F238E27FC236}">
                <a16:creationId xmlns:a16="http://schemas.microsoft.com/office/drawing/2014/main" id="{9F5D51E3-50DB-49EC-95EC-56E109494E99}"/>
              </a:ext>
            </a:extLst>
          </p:cNvPr>
          <p:cNvSpPr/>
          <p:nvPr/>
        </p:nvSpPr>
        <p:spPr>
          <a:xfrm>
            <a:off x="7165425" y="4352917"/>
            <a:ext cx="1819174" cy="594714"/>
          </a:xfrm>
          <a:prstGeom prst="wedgeRoundRectCallout">
            <a:avLst>
              <a:gd name="adj1" fmla="val -6019"/>
              <a:gd name="adj2" fmla="val 8354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800" dirty="0"/>
              <a:t>I can learn!</a:t>
            </a:r>
            <a:endParaRPr lang="zh-TW" altLang="en-US" sz="2800" dirty="0"/>
          </a:p>
        </p:txBody>
      </p:sp>
      <p:pic>
        <p:nvPicPr>
          <p:cNvPr id="13" name="Picture 2" descr="ä¸ºä»ä¹ç¨åºåæ¯ä¸ä¸ªä¼å¤§çèä¸ï¼">
            <a:extLst>
              <a:ext uri="{FF2B5EF4-FFF2-40B4-BE49-F238E27FC236}">
                <a16:creationId xmlns:a16="http://schemas.microsoft.com/office/drawing/2014/main" id="{68E8A1E3-8DB9-4545-A985-25325E3433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166" y="2698095"/>
            <a:ext cx="1649116" cy="1029048"/>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0">
            <a:extLst>
              <a:ext uri="{FF2B5EF4-FFF2-40B4-BE49-F238E27FC236}">
                <a16:creationId xmlns:a16="http://schemas.microsoft.com/office/drawing/2014/main" id="{90A34F81-ABA9-4AAC-B986-5799FD7646C3}"/>
              </a:ext>
            </a:extLst>
          </p:cNvPr>
          <p:cNvSpPr txBox="1"/>
          <p:nvPr/>
        </p:nvSpPr>
        <p:spPr>
          <a:xfrm>
            <a:off x="2736361" y="5105849"/>
            <a:ext cx="2618549" cy="1200329"/>
          </a:xfrm>
          <a:prstGeom prst="rect">
            <a:avLst/>
          </a:prstGeom>
          <a:solidFill>
            <a:schemeClr val="accent2">
              <a:lumMod val="20000"/>
              <a:lumOff val="80000"/>
            </a:schemeClr>
          </a:solidFill>
          <a:ln w="38100">
            <a:solidFill>
              <a:srgbClr val="FF0000"/>
            </a:solidFill>
          </a:ln>
        </p:spPr>
        <p:txBody>
          <a:bodyPr wrap="square" rtlCol="0">
            <a:spAutoFit/>
          </a:bodyPr>
          <a:lstStyle/>
          <a:p>
            <a:pPr algn="ctr"/>
            <a:r>
              <a:rPr lang="en-US" altLang="zh-TW" sz="2400" dirty="0"/>
              <a:t>program designing program </a:t>
            </a:r>
          </a:p>
          <a:p>
            <a:pPr algn="ctr"/>
            <a:r>
              <a:rPr lang="en-US" altLang="zh-TW" sz="2400" dirty="0"/>
              <a:t>for learning </a:t>
            </a:r>
            <a:endParaRPr lang="zh-TW" altLang="en-US" sz="2400" dirty="0"/>
          </a:p>
        </p:txBody>
      </p:sp>
      <p:sp>
        <p:nvSpPr>
          <p:cNvPr id="15" name="文字方塊 11">
            <a:extLst>
              <a:ext uri="{FF2B5EF4-FFF2-40B4-BE49-F238E27FC236}">
                <a16:creationId xmlns:a16="http://schemas.microsoft.com/office/drawing/2014/main" id="{CB9D315E-F6BE-4876-B8FD-7BED863E9E16}"/>
              </a:ext>
            </a:extLst>
          </p:cNvPr>
          <p:cNvSpPr txBox="1"/>
          <p:nvPr/>
        </p:nvSpPr>
        <p:spPr>
          <a:xfrm>
            <a:off x="5753965" y="5290514"/>
            <a:ext cx="1649116" cy="830997"/>
          </a:xfrm>
          <a:prstGeom prst="rect">
            <a:avLst/>
          </a:prstGeom>
          <a:solidFill>
            <a:schemeClr val="accent2">
              <a:lumMod val="20000"/>
              <a:lumOff val="80000"/>
            </a:schemeClr>
          </a:solidFill>
          <a:ln w="38100">
            <a:solidFill>
              <a:srgbClr val="FF0000"/>
            </a:solidFill>
          </a:ln>
        </p:spPr>
        <p:txBody>
          <a:bodyPr wrap="square" rtlCol="0">
            <a:spAutoFit/>
          </a:bodyPr>
          <a:lstStyle/>
          <a:p>
            <a:pPr algn="ctr"/>
            <a:r>
              <a:rPr lang="en-US" altLang="zh-TW" sz="2400" dirty="0"/>
              <a:t>program for learning</a:t>
            </a:r>
            <a:endParaRPr lang="zh-TW" altLang="en-US" sz="2400" dirty="0"/>
          </a:p>
        </p:txBody>
      </p:sp>
      <p:pic>
        <p:nvPicPr>
          <p:cNvPr id="16" name="圖片 12">
            <a:extLst>
              <a:ext uri="{FF2B5EF4-FFF2-40B4-BE49-F238E27FC236}">
                <a16:creationId xmlns:a16="http://schemas.microsoft.com/office/drawing/2014/main" id="{8EA4A961-B8E7-411F-B98A-8444376CDADD}"/>
              </a:ext>
            </a:extLst>
          </p:cNvPr>
          <p:cNvPicPr>
            <a:picLocks noChangeAspect="1"/>
          </p:cNvPicPr>
          <p:nvPr/>
        </p:nvPicPr>
        <p:blipFill>
          <a:blip r:embed="rId3"/>
          <a:stretch>
            <a:fillRect/>
          </a:stretch>
        </p:blipFill>
        <p:spPr>
          <a:xfrm flipH="1">
            <a:off x="5964411" y="2331973"/>
            <a:ext cx="1112269" cy="1888457"/>
          </a:xfrm>
          <a:prstGeom prst="rect">
            <a:avLst/>
          </a:prstGeom>
        </p:spPr>
      </p:pic>
      <p:sp>
        <p:nvSpPr>
          <p:cNvPr id="17" name="語音泡泡: 圓角矩形 13">
            <a:extLst>
              <a:ext uri="{FF2B5EF4-FFF2-40B4-BE49-F238E27FC236}">
                <a16:creationId xmlns:a16="http://schemas.microsoft.com/office/drawing/2014/main" id="{34A7E2E9-FECD-44F6-BCA9-0A78B886CAF2}"/>
              </a:ext>
            </a:extLst>
          </p:cNvPr>
          <p:cNvSpPr/>
          <p:nvPr/>
        </p:nvSpPr>
        <p:spPr>
          <a:xfrm>
            <a:off x="6978401" y="2034616"/>
            <a:ext cx="1819174" cy="594714"/>
          </a:xfrm>
          <a:prstGeom prst="wedgeRoundRectCallout">
            <a:avLst>
              <a:gd name="adj1" fmla="val -61574"/>
              <a:gd name="adj2" fmla="val 9486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800" dirty="0"/>
              <a:t>I can learn!</a:t>
            </a:r>
            <a:endParaRPr lang="zh-TW" altLang="en-US" sz="2800" dirty="0"/>
          </a:p>
        </p:txBody>
      </p:sp>
      <p:pic>
        <p:nvPicPr>
          <p:cNvPr id="18" name="Picture 2" descr="ä¸ºä»ä¹ç¨åºåæ¯ä¸ä¸ªä¼å¤§çèä¸ï¼">
            <a:extLst>
              <a:ext uri="{FF2B5EF4-FFF2-40B4-BE49-F238E27FC236}">
                <a16:creationId xmlns:a16="http://schemas.microsoft.com/office/drawing/2014/main" id="{61A0DD16-4C3C-44D8-9B44-A8EE14271C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166" y="5191492"/>
            <a:ext cx="1649116" cy="102904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線單箭頭接點 15">
            <a:extLst>
              <a:ext uri="{FF2B5EF4-FFF2-40B4-BE49-F238E27FC236}">
                <a16:creationId xmlns:a16="http://schemas.microsoft.com/office/drawing/2014/main" id="{F65E4FC0-D6D3-42E8-9325-6ACDD7E0334D}"/>
              </a:ext>
            </a:extLst>
          </p:cNvPr>
          <p:cNvCxnSpPr>
            <a:cxnSpLocks/>
          </p:cNvCxnSpPr>
          <p:nvPr/>
        </p:nvCxnSpPr>
        <p:spPr>
          <a:xfrm>
            <a:off x="2379282" y="5706012"/>
            <a:ext cx="43129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8">
            <a:extLst>
              <a:ext uri="{FF2B5EF4-FFF2-40B4-BE49-F238E27FC236}">
                <a16:creationId xmlns:a16="http://schemas.microsoft.com/office/drawing/2014/main" id="{9644423A-6D81-467A-950C-71175505284C}"/>
              </a:ext>
            </a:extLst>
          </p:cNvPr>
          <p:cNvCxnSpPr>
            <a:cxnSpLocks/>
          </p:cNvCxnSpPr>
          <p:nvPr/>
        </p:nvCxnSpPr>
        <p:spPr>
          <a:xfrm>
            <a:off x="5354910" y="5726989"/>
            <a:ext cx="43129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19">
            <a:extLst>
              <a:ext uri="{FF2B5EF4-FFF2-40B4-BE49-F238E27FC236}">
                <a16:creationId xmlns:a16="http://schemas.microsoft.com/office/drawing/2014/main" id="{A4E4DD67-B40D-43A0-B050-57D52A124CE0}"/>
              </a:ext>
            </a:extLst>
          </p:cNvPr>
          <p:cNvCxnSpPr>
            <a:cxnSpLocks/>
          </p:cNvCxnSpPr>
          <p:nvPr/>
        </p:nvCxnSpPr>
        <p:spPr>
          <a:xfrm>
            <a:off x="7403081" y="5706012"/>
            <a:ext cx="43129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0">
            <a:extLst>
              <a:ext uri="{FF2B5EF4-FFF2-40B4-BE49-F238E27FC236}">
                <a16:creationId xmlns:a16="http://schemas.microsoft.com/office/drawing/2014/main" id="{17911F85-E267-42E0-B333-264190FFDDAD}"/>
              </a:ext>
            </a:extLst>
          </p:cNvPr>
          <p:cNvCxnSpPr>
            <a:cxnSpLocks/>
          </p:cNvCxnSpPr>
          <p:nvPr/>
        </p:nvCxnSpPr>
        <p:spPr>
          <a:xfrm>
            <a:off x="2379281" y="3212619"/>
            <a:ext cx="104219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C8ADDB8A-4D9E-4A72-8290-94358598E3AD}"/>
              </a:ext>
            </a:extLst>
          </p:cNvPr>
          <p:cNvCxnSpPr>
            <a:cxnSpLocks/>
          </p:cNvCxnSpPr>
          <p:nvPr/>
        </p:nvCxnSpPr>
        <p:spPr>
          <a:xfrm>
            <a:off x="5070592" y="3214933"/>
            <a:ext cx="104219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50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12"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一定要很多训练样本吗？（迁移学习）</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96</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a:extLst>
              <a:ext uri="{FF2B5EF4-FFF2-40B4-BE49-F238E27FC236}">
                <a16:creationId xmlns:a16="http://schemas.microsoft.com/office/drawing/2014/main" id="{1CED3CAE-BDA5-4EEA-88AD-8A86A0ED6CA6}"/>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Few-shot learning</a:t>
            </a:r>
          </a:p>
          <a:p>
            <a:endParaRPr lang="en-US" altLang="zh-TW"/>
          </a:p>
          <a:p>
            <a:endParaRPr lang="en-US" altLang="zh-TW"/>
          </a:p>
          <a:p>
            <a:endParaRPr lang="en-US" altLang="zh-TW"/>
          </a:p>
          <a:p>
            <a:endParaRPr lang="en-US" altLang="zh-TW"/>
          </a:p>
          <a:p>
            <a:r>
              <a:rPr lang="en-US" altLang="zh-TW"/>
              <a:t>Zero-shot learning</a:t>
            </a:r>
            <a:endParaRPr lang="zh-TW" altLang="en-US"/>
          </a:p>
          <a:p>
            <a:endParaRPr lang="zh-TW" altLang="en-US" dirty="0"/>
          </a:p>
        </p:txBody>
      </p:sp>
      <p:pic>
        <p:nvPicPr>
          <p:cNvPr id="8" name="Picture 2" descr="ãèæ³¥é¦¬ãçåçæå°çµæ">
            <a:extLst>
              <a:ext uri="{FF2B5EF4-FFF2-40B4-BE49-F238E27FC236}">
                <a16:creationId xmlns:a16="http://schemas.microsoft.com/office/drawing/2014/main" id="{123C4283-3372-4958-AFD6-91111EA837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835" y="2319602"/>
            <a:ext cx="1566957" cy="19441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ç¸éåç">
            <a:extLst>
              <a:ext uri="{FF2B5EF4-FFF2-40B4-BE49-F238E27FC236}">
                <a16:creationId xmlns:a16="http://schemas.microsoft.com/office/drawing/2014/main" id="{0ED7E805-3F1A-4300-866C-B2342F52B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689738" y="3165869"/>
            <a:ext cx="1310153" cy="1310153"/>
          </a:xfrm>
          <a:prstGeom prst="rect">
            <a:avLst/>
          </a:prstGeom>
          <a:noFill/>
          <a:extLst>
            <a:ext uri="{909E8E84-426E-40DD-AFC4-6F175D3DCCD1}">
              <a14:hiddenFill xmlns:a14="http://schemas.microsoft.com/office/drawing/2010/main">
                <a:solidFill>
                  <a:srgbClr val="FFFFFF"/>
                </a:solidFill>
              </a14:hiddenFill>
            </a:ext>
          </a:extLst>
        </p:spPr>
      </p:pic>
      <p:sp>
        <p:nvSpPr>
          <p:cNvPr id="11" name="語音泡泡: 圓角矩形 3">
            <a:extLst>
              <a:ext uri="{FF2B5EF4-FFF2-40B4-BE49-F238E27FC236}">
                <a16:creationId xmlns:a16="http://schemas.microsoft.com/office/drawing/2014/main" id="{024BC2EE-661E-4389-A4D5-EAF5E6736687}"/>
              </a:ext>
            </a:extLst>
          </p:cNvPr>
          <p:cNvSpPr/>
          <p:nvPr/>
        </p:nvSpPr>
        <p:spPr>
          <a:xfrm>
            <a:off x="3341757" y="2464098"/>
            <a:ext cx="2460487" cy="848140"/>
          </a:xfrm>
          <a:prstGeom prst="wedgeRoundRectCallout">
            <a:avLst>
              <a:gd name="adj1" fmla="val -77864"/>
              <a:gd name="adj2" fmla="val 479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軟正黑體" panose="020B0604030504040204" pitchFamily="34" charset="-120"/>
                <a:ea typeface="微軟正黑體" panose="020B0604030504040204" pitchFamily="34" charset="-120"/>
              </a:rPr>
              <a:t>这是</a:t>
            </a:r>
            <a:r>
              <a:rPr lang="zh-TW" altLang="en-US" sz="2400" dirty="0">
                <a:latin typeface="微軟正黑體" panose="020B0604030504040204" pitchFamily="34" charset="-120"/>
                <a:ea typeface="微軟正黑體" panose="020B0604030504040204" pitchFamily="34" charset="-120"/>
              </a:rPr>
              <a:t>「</a:t>
            </a:r>
            <a:r>
              <a:rPr lang="zh-CN" altLang="en-US" sz="2400" dirty="0">
                <a:latin typeface="微軟正黑體" panose="020B0604030504040204" pitchFamily="34" charset="-120"/>
                <a:ea typeface="微軟正黑體" panose="020B0604030504040204" pitchFamily="34" charset="-120"/>
              </a:rPr>
              <a:t>羊驼</a:t>
            </a:r>
            <a:r>
              <a:rPr lang="zh-TW" altLang="en-US" sz="2400" dirty="0">
                <a:latin typeface="微軟正黑體" panose="020B0604030504040204" pitchFamily="34" charset="-120"/>
                <a:ea typeface="微軟正黑體" panose="020B0604030504040204" pitchFamily="34" charset="-120"/>
              </a:rPr>
              <a:t>」</a:t>
            </a:r>
          </a:p>
        </p:txBody>
      </p:sp>
      <p:pic>
        <p:nvPicPr>
          <p:cNvPr id="12" name="Picture 6" descr="ç¸éåç">
            <a:extLst>
              <a:ext uri="{FF2B5EF4-FFF2-40B4-BE49-F238E27FC236}">
                <a16:creationId xmlns:a16="http://schemas.microsoft.com/office/drawing/2014/main" id="{C4D9DCB7-39F3-40CE-B093-7511243FC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396944" y="4562553"/>
            <a:ext cx="2381250" cy="1857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ç¸éåç">
            <a:extLst>
              <a:ext uri="{FF2B5EF4-FFF2-40B4-BE49-F238E27FC236}">
                <a16:creationId xmlns:a16="http://schemas.microsoft.com/office/drawing/2014/main" id="{630C1951-74FC-4DA4-B2DF-031926758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1494" y="5352741"/>
            <a:ext cx="1310153" cy="1310153"/>
          </a:xfrm>
          <a:prstGeom prst="rect">
            <a:avLst/>
          </a:prstGeom>
          <a:noFill/>
          <a:extLst>
            <a:ext uri="{909E8E84-426E-40DD-AFC4-6F175D3DCCD1}">
              <a14:hiddenFill xmlns:a14="http://schemas.microsoft.com/office/drawing/2010/main">
                <a:solidFill>
                  <a:srgbClr val="FFFFFF"/>
                </a:solidFill>
              </a14:hiddenFill>
            </a:ext>
          </a:extLst>
        </p:spPr>
      </p:pic>
      <p:sp>
        <p:nvSpPr>
          <p:cNvPr id="14" name="語音泡泡: 圓角矩形 11">
            <a:extLst>
              <a:ext uri="{FF2B5EF4-FFF2-40B4-BE49-F238E27FC236}">
                <a16:creationId xmlns:a16="http://schemas.microsoft.com/office/drawing/2014/main" id="{F84C4DB0-D027-44F2-A75A-BF2EDFAAC932}"/>
              </a:ext>
            </a:extLst>
          </p:cNvPr>
          <p:cNvSpPr/>
          <p:nvPr/>
        </p:nvSpPr>
        <p:spPr>
          <a:xfrm>
            <a:off x="2389326" y="4853380"/>
            <a:ext cx="3390209" cy="940042"/>
          </a:xfrm>
          <a:prstGeom prst="wedgeRoundRectCallout">
            <a:avLst>
              <a:gd name="adj1" fmla="val -68084"/>
              <a:gd name="adj2" fmla="val 491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微軟正黑體" panose="020B0604030504040204" pitchFamily="34" charset="-120"/>
                <a:ea typeface="微軟正黑體" panose="020B0604030504040204" pitchFamily="34" charset="-120"/>
              </a:rPr>
              <a:t>「</a:t>
            </a:r>
            <a:r>
              <a:rPr lang="zh-CN" altLang="en-US" dirty="0">
                <a:latin typeface="微軟正黑體" panose="020B0604030504040204" pitchFamily="34" charset="-120"/>
                <a:ea typeface="微軟正黑體" panose="020B0604030504040204" pitchFamily="34" charset="-120"/>
              </a:rPr>
              <a:t>马来貘</a:t>
            </a:r>
            <a:r>
              <a:rPr lang="zh-TW" altLang="en-US" dirty="0">
                <a:latin typeface="微軟正黑體" panose="020B0604030504040204" pitchFamily="34" charset="-120"/>
                <a:ea typeface="微軟正黑體" panose="020B0604030504040204" pitchFamily="34" charset="-120"/>
              </a:rPr>
              <a:t>」</a:t>
            </a:r>
            <a:r>
              <a:rPr lang="zh-CN" altLang="en-US" dirty="0">
                <a:latin typeface="微軟正黑體" panose="020B0604030504040204" pitchFamily="34" charset="-120"/>
                <a:ea typeface="微軟正黑體" panose="020B0604030504040204" pitchFamily="34" charset="-120"/>
              </a:rPr>
              <a:t>全身除了中后段有如穿着肚兜、包着尿布的白色体毛外，其他部分皆呈黑色</a:t>
            </a:r>
            <a:endParaRPr lang="zh-TW" altLang="en-US" dirty="0">
              <a:latin typeface="微軟正黑體" panose="020B0604030504040204" pitchFamily="34" charset="-120"/>
              <a:ea typeface="微軟正黑體" panose="020B0604030504040204" pitchFamily="34" charset="-120"/>
            </a:endParaRPr>
          </a:p>
        </p:txBody>
      </p:sp>
      <p:pic>
        <p:nvPicPr>
          <p:cNvPr id="15" name="Picture 2" descr="http://www.is-scam.com/wp-content/uploads/2014/12/question-robot.png">
            <a:extLst>
              <a:ext uri="{FF2B5EF4-FFF2-40B4-BE49-F238E27FC236}">
                <a16:creationId xmlns:a16="http://schemas.microsoft.com/office/drawing/2014/main" id="{BE8C1C64-86A1-485C-83A4-0AE25AB0D7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4110" y="5038757"/>
            <a:ext cx="1200899" cy="1549674"/>
          </a:xfrm>
          <a:prstGeom prst="rect">
            <a:avLst/>
          </a:prstGeom>
          <a:noFill/>
          <a:extLst>
            <a:ext uri="{909E8E84-426E-40DD-AFC4-6F175D3DCCD1}">
              <a14:hiddenFill xmlns:a14="http://schemas.microsoft.com/office/drawing/2010/main">
                <a:solidFill>
                  <a:srgbClr val="FFFFFF"/>
                </a:solidFill>
              </a14:hiddenFill>
            </a:ext>
          </a:extLst>
        </p:spPr>
      </p:pic>
      <p:sp>
        <p:nvSpPr>
          <p:cNvPr id="16" name="語音泡泡: 圓角矩形 13">
            <a:extLst>
              <a:ext uri="{FF2B5EF4-FFF2-40B4-BE49-F238E27FC236}">
                <a16:creationId xmlns:a16="http://schemas.microsoft.com/office/drawing/2014/main" id="{BDD3AA8A-C649-4856-93A4-6321B56EB934}"/>
              </a:ext>
            </a:extLst>
          </p:cNvPr>
          <p:cNvSpPr/>
          <p:nvPr/>
        </p:nvSpPr>
        <p:spPr>
          <a:xfrm>
            <a:off x="2999891" y="5923348"/>
            <a:ext cx="3252778" cy="611842"/>
          </a:xfrm>
          <a:prstGeom prst="wedgeRoundRectCallout">
            <a:avLst>
              <a:gd name="adj1" fmla="val 60691"/>
              <a:gd name="adj2" fmla="val -93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我知道</a:t>
            </a:r>
            <a:r>
              <a:rPr lang="zh-CN" altLang="en-US" sz="2400" dirty="0">
                <a:latin typeface="微軟正黑體" panose="020B0604030504040204" pitchFamily="34" charset="-120"/>
                <a:ea typeface="微軟正黑體" panose="020B0604030504040204" pitchFamily="34" charset="-120"/>
              </a:rPr>
              <a:t>这</a:t>
            </a:r>
            <a:r>
              <a:rPr lang="zh-TW" altLang="en-US" sz="2400" dirty="0">
                <a:latin typeface="微軟正黑體" panose="020B0604030504040204" pitchFamily="34" charset="-120"/>
                <a:ea typeface="微軟正黑體" panose="020B0604030504040204" pitchFamily="34" charset="-120"/>
              </a:rPr>
              <a:t>是「</a:t>
            </a:r>
            <a:r>
              <a:rPr lang="zh-CN" altLang="en-US" sz="2400" dirty="0">
                <a:latin typeface="微軟正黑體" panose="020B0604030504040204" pitchFamily="34" charset="-120"/>
                <a:ea typeface="微軟正黑體" panose="020B0604030504040204" pitchFamily="34" charset="-120"/>
              </a:rPr>
              <a:t>马来貘</a:t>
            </a:r>
            <a:r>
              <a:rPr lang="zh-TW" altLang="en-US" sz="2400" dirty="0">
                <a:latin typeface="微軟正黑體" panose="020B0604030504040204" pitchFamily="34" charset="-120"/>
                <a:ea typeface="微軟正黑體" panose="020B0604030504040204" pitchFamily="34" charset="-120"/>
              </a:rPr>
              <a:t>」</a:t>
            </a:r>
          </a:p>
        </p:txBody>
      </p:sp>
      <p:pic>
        <p:nvPicPr>
          <p:cNvPr id="17" name="Picture 8" descr="ãèæ³¥é¦¬ãçåçæå°çµæ">
            <a:extLst>
              <a:ext uri="{FF2B5EF4-FFF2-40B4-BE49-F238E27FC236}">
                <a16:creationId xmlns:a16="http://schemas.microsoft.com/office/drawing/2014/main" id="{F13DD23D-2068-4DC9-A01E-49EEC37359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4560" y="2138010"/>
            <a:ext cx="1905431" cy="20130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is-scam.com/wp-content/uploads/2014/12/question-robot.png">
            <a:extLst>
              <a:ext uri="{FF2B5EF4-FFF2-40B4-BE49-F238E27FC236}">
                <a16:creationId xmlns:a16="http://schemas.microsoft.com/office/drawing/2014/main" id="{AC2B7F04-82DE-4189-94D7-40107AAC36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4110" y="2747315"/>
            <a:ext cx="1200899" cy="1549674"/>
          </a:xfrm>
          <a:prstGeom prst="rect">
            <a:avLst/>
          </a:prstGeom>
          <a:noFill/>
          <a:extLst>
            <a:ext uri="{909E8E84-426E-40DD-AFC4-6F175D3DCCD1}">
              <a14:hiddenFill xmlns:a14="http://schemas.microsoft.com/office/drawing/2010/main">
                <a:solidFill>
                  <a:srgbClr val="FFFFFF"/>
                </a:solidFill>
              </a14:hiddenFill>
            </a:ext>
          </a:extLst>
        </p:spPr>
      </p:pic>
      <p:sp>
        <p:nvSpPr>
          <p:cNvPr id="19" name="語音泡泡: 圓角矩形 15">
            <a:extLst>
              <a:ext uri="{FF2B5EF4-FFF2-40B4-BE49-F238E27FC236}">
                <a16:creationId xmlns:a16="http://schemas.microsoft.com/office/drawing/2014/main" id="{300F9604-B5D3-4F94-9384-AE8FE007477E}"/>
              </a:ext>
            </a:extLst>
          </p:cNvPr>
          <p:cNvSpPr/>
          <p:nvPr/>
        </p:nvSpPr>
        <p:spPr>
          <a:xfrm>
            <a:off x="3051013" y="3622086"/>
            <a:ext cx="3252778" cy="611842"/>
          </a:xfrm>
          <a:prstGeom prst="wedgeRoundRectCallout">
            <a:avLst>
              <a:gd name="adj1" fmla="val 62253"/>
              <a:gd name="adj2" fmla="val -1059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我知道</a:t>
            </a:r>
            <a:r>
              <a:rPr lang="zh-CN" altLang="en-US" sz="2400" dirty="0">
                <a:latin typeface="微軟正黑體" panose="020B0604030504040204" pitchFamily="34" charset="-120"/>
                <a:ea typeface="微軟正黑體" panose="020B0604030504040204" pitchFamily="34" charset="-120"/>
              </a:rPr>
              <a:t>这</a:t>
            </a:r>
            <a:r>
              <a:rPr lang="zh-TW" altLang="en-US" sz="2400" dirty="0">
                <a:latin typeface="微軟正黑體" panose="020B0604030504040204" pitchFamily="34" charset="-120"/>
                <a:ea typeface="微軟正黑體" panose="020B0604030504040204" pitchFamily="34" charset="-120"/>
              </a:rPr>
              <a:t>是「</a:t>
            </a:r>
            <a:r>
              <a:rPr lang="zh-CN" altLang="en-US" sz="2400" dirty="0">
                <a:latin typeface="微軟正黑體" panose="020B0604030504040204" pitchFamily="34" charset="-120"/>
                <a:ea typeface="微軟正黑體" panose="020B0604030504040204" pitchFamily="34" charset="-120"/>
              </a:rPr>
              <a:t>羊驼</a:t>
            </a:r>
            <a:r>
              <a:rPr lang="zh-TW" altLang="en-US" sz="24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127082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1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强化学习</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97</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a:extLst>
              <a:ext uri="{FF2B5EF4-FFF2-40B4-BE49-F238E27FC236}">
                <a16:creationId xmlns:a16="http://schemas.microsoft.com/office/drawing/2014/main" id="{07D88683-B259-418C-9980-87E8DCC69C16}"/>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奖励</a:t>
            </a:r>
            <a:endParaRPr lang="en-US" altLang="zh-TW" dirty="0"/>
          </a:p>
        </p:txBody>
      </p:sp>
      <p:pic>
        <p:nvPicPr>
          <p:cNvPr id="8" name="Picture 2" descr="å°å­©æä¸æå¿µæ¸ï¼ç®åçå­¸ç¿åå¥½ä¸å¥½ï¼å¾å­©å­çé¢ç¸ä¸æéº¼ç">
            <a:extLst>
              <a:ext uri="{FF2B5EF4-FFF2-40B4-BE49-F238E27FC236}">
                <a16:creationId xmlns:a16="http://schemas.microsoft.com/office/drawing/2014/main" id="{20518799-B88C-4FC6-8346-8D011358B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10138" y="2539282"/>
            <a:ext cx="3005337" cy="2003558"/>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4">
            <a:extLst>
              <a:ext uri="{FF2B5EF4-FFF2-40B4-BE49-F238E27FC236}">
                <a16:creationId xmlns:a16="http://schemas.microsoft.com/office/drawing/2014/main" id="{3A0ABCDE-2EDB-4819-B554-3211B1972C9E}"/>
              </a:ext>
            </a:extLst>
          </p:cNvPr>
          <p:cNvSpPr txBox="1"/>
          <p:nvPr/>
        </p:nvSpPr>
        <p:spPr>
          <a:xfrm>
            <a:off x="703031" y="4677776"/>
            <a:ext cx="4019550" cy="461665"/>
          </a:xfrm>
          <a:prstGeom prst="rect">
            <a:avLst/>
          </a:prstGeom>
          <a:noFill/>
        </p:spPr>
        <p:txBody>
          <a:bodyPr wrap="square" rtlCol="0">
            <a:spAutoFit/>
          </a:bodyPr>
          <a:lstStyle/>
          <a:p>
            <a:r>
              <a:rPr lang="zh-CN" altLang="en-US" sz="2400" dirty="0">
                <a:latin typeface="微軟正黑體" panose="020B0604030504040204" pitchFamily="34" charset="-120"/>
                <a:ea typeface="微軟正黑體" panose="020B0604030504040204" pitchFamily="34" charset="-120"/>
              </a:rPr>
              <a:t>是什么让你可以在这里听课？</a:t>
            </a:r>
            <a:endParaRPr lang="zh-TW" altLang="en-US" sz="2400" dirty="0">
              <a:latin typeface="微軟正黑體" panose="020B0604030504040204" pitchFamily="34" charset="-120"/>
              <a:ea typeface="微軟正黑體" panose="020B0604030504040204" pitchFamily="34" charset="-120"/>
            </a:endParaRPr>
          </a:p>
        </p:txBody>
      </p:sp>
      <p:pic>
        <p:nvPicPr>
          <p:cNvPr id="11" name="Picture 2" descr="https://img.gvm.com.tw/2017/0_dv3.jpg">
            <a:extLst>
              <a:ext uri="{FF2B5EF4-FFF2-40B4-BE49-F238E27FC236}">
                <a16:creationId xmlns:a16="http://schemas.microsoft.com/office/drawing/2014/main" id="{FECF2FD2-3645-4EFE-81F4-CB2C748D9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457" y="2451954"/>
            <a:ext cx="2979512" cy="2090886"/>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6">
            <a:extLst>
              <a:ext uri="{FF2B5EF4-FFF2-40B4-BE49-F238E27FC236}">
                <a16:creationId xmlns:a16="http://schemas.microsoft.com/office/drawing/2014/main" id="{CF13DB4C-5BC9-4B5F-B225-7AB98BDFC402}"/>
              </a:ext>
            </a:extLst>
          </p:cNvPr>
          <p:cNvSpPr txBox="1"/>
          <p:nvPr/>
        </p:nvSpPr>
        <p:spPr>
          <a:xfrm>
            <a:off x="5154844" y="4677776"/>
            <a:ext cx="401955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未</a:t>
            </a:r>
            <a:r>
              <a:rPr lang="zh-CN" altLang="en-US" sz="2400" dirty="0">
                <a:latin typeface="微軟正黑體" panose="020B0604030504040204" pitchFamily="34" charset="-120"/>
                <a:ea typeface="微軟正黑體" panose="020B0604030504040204" pitchFamily="34" charset="-120"/>
              </a:rPr>
              <a:t>来</a:t>
            </a:r>
            <a:r>
              <a:rPr lang="zh-TW" altLang="en-US" sz="2400" dirty="0">
                <a:latin typeface="微軟正黑體" panose="020B0604030504040204" pitchFamily="34" charset="-120"/>
                <a:ea typeface="微軟正黑體" panose="020B0604030504040204" pitchFamily="34" charset="-120"/>
              </a:rPr>
              <a:t>可以</a:t>
            </a:r>
            <a:r>
              <a:rPr lang="zh-CN" altLang="en-US" sz="2400" dirty="0">
                <a:latin typeface="微軟正黑體" panose="020B0604030504040204" pitchFamily="34" charset="-120"/>
                <a:ea typeface="微軟正黑體" panose="020B0604030504040204" pitchFamily="34" charset="-120"/>
              </a:rPr>
              <a:t>赚大钱</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(Reward)</a:t>
            </a:r>
            <a:endParaRPr lang="zh-TW" altLang="en-US" sz="2400" dirty="0">
              <a:latin typeface="微軟正黑體" panose="020B0604030504040204" pitchFamily="34" charset="-120"/>
              <a:ea typeface="微軟正黑體" panose="020B0604030504040204" pitchFamily="34" charset="-120"/>
            </a:endParaRPr>
          </a:p>
        </p:txBody>
      </p:sp>
      <p:sp>
        <p:nvSpPr>
          <p:cNvPr id="13" name="箭號: 向右 5">
            <a:extLst>
              <a:ext uri="{FF2B5EF4-FFF2-40B4-BE49-F238E27FC236}">
                <a16:creationId xmlns:a16="http://schemas.microsoft.com/office/drawing/2014/main" id="{04FB963D-37DF-4D99-BE52-F6E24A334D83}"/>
              </a:ext>
            </a:extLst>
          </p:cNvPr>
          <p:cNvSpPr/>
          <p:nvPr/>
        </p:nvSpPr>
        <p:spPr>
          <a:xfrm>
            <a:off x="4400550" y="3238500"/>
            <a:ext cx="986526" cy="676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8">
            <a:extLst>
              <a:ext uri="{FF2B5EF4-FFF2-40B4-BE49-F238E27FC236}">
                <a16:creationId xmlns:a16="http://schemas.microsoft.com/office/drawing/2014/main" id="{D0A3EF65-7EB7-43B4-BB1D-1FA555E41F00}"/>
              </a:ext>
            </a:extLst>
          </p:cNvPr>
          <p:cNvSpPr txBox="1"/>
          <p:nvPr/>
        </p:nvSpPr>
        <p:spPr>
          <a:xfrm>
            <a:off x="1389740" y="5391149"/>
            <a:ext cx="2825735"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好奇心、求知欲</a:t>
            </a:r>
            <a:r>
              <a:rPr lang="en-US" altLang="zh-TW" sz="2400" dirty="0">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p:sp>
        <p:nvSpPr>
          <p:cNvPr id="15" name="文字方塊 9">
            <a:extLst>
              <a:ext uri="{FF2B5EF4-FFF2-40B4-BE49-F238E27FC236}">
                <a16:creationId xmlns:a16="http://schemas.microsoft.com/office/drawing/2014/main" id="{77D6357E-0F19-46CA-8920-DAA1B2E20E6A}"/>
              </a:ext>
            </a:extLst>
          </p:cNvPr>
          <p:cNvSpPr txBox="1"/>
          <p:nvPr/>
        </p:nvSpPr>
        <p:spPr>
          <a:xfrm>
            <a:off x="1389740" y="5900998"/>
            <a:ext cx="2673797"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阶段性目标</a:t>
            </a:r>
            <a:endParaRPr lang="zh-TW" altLang="en-US" sz="2400" dirty="0">
              <a:latin typeface="微軟正黑體" panose="020B0604030504040204" pitchFamily="34" charset="-120"/>
              <a:ea typeface="微軟正黑體" panose="020B0604030504040204" pitchFamily="34" charset="-120"/>
            </a:endParaRPr>
          </a:p>
        </p:txBody>
      </p:sp>
      <p:sp>
        <p:nvSpPr>
          <p:cNvPr id="16" name="右大括弧 7">
            <a:extLst>
              <a:ext uri="{FF2B5EF4-FFF2-40B4-BE49-F238E27FC236}">
                <a16:creationId xmlns:a16="http://schemas.microsoft.com/office/drawing/2014/main" id="{99739389-750B-46C1-A49B-5CFA4B2FAB35}"/>
              </a:ext>
            </a:extLst>
          </p:cNvPr>
          <p:cNvSpPr/>
          <p:nvPr/>
        </p:nvSpPr>
        <p:spPr>
          <a:xfrm>
            <a:off x="4400550" y="5396191"/>
            <a:ext cx="432263" cy="97151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 name="文字方塊 11">
            <a:extLst>
              <a:ext uri="{FF2B5EF4-FFF2-40B4-BE49-F238E27FC236}">
                <a16:creationId xmlns:a16="http://schemas.microsoft.com/office/drawing/2014/main" id="{53FD97B6-4C9B-4899-AD98-EE647D226526}"/>
              </a:ext>
            </a:extLst>
          </p:cNvPr>
          <p:cNvSpPr txBox="1"/>
          <p:nvPr/>
        </p:nvSpPr>
        <p:spPr>
          <a:xfrm>
            <a:off x="5017888" y="5670165"/>
            <a:ext cx="4019550" cy="461665"/>
          </a:xfrm>
          <a:prstGeom prst="rect">
            <a:avLst/>
          </a:prstGeom>
          <a:noFill/>
        </p:spPr>
        <p:txBody>
          <a:bodyPr wrap="square" rtlCol="0">
            <a:spAutoFit/>
          </a:bodyPr>
          <a:lstStyle/>
          <a:p>
            <a:r>
              <a:rPr lang="zh-CN" altLang="en-US" sz="2400" dirty="0">
                <a:latin typeface="微軟正黑體" panose="020B0604030504040204" pitchFamily="34" charset="-120"/>
                <a:ea typeface="微軟正黑體" panose="020B0604030504040204" pitchFamily="34" charset="-120"/>
              </a:rPr>
              <a:t>机器</a:t>
            </a:r>
            <a:r>
              <a:rPr lang="zh-TW" altLang="en-US" sz="2400" dirty="0">
                <a:latin typeface="微軟正黑體" panose="020B0604030504040204" pitchFamily="34" charset="-120"/>
                <a:ea typeface="微軟正黑體" panose="020B0604030504040204" pitchFamily="34" charset="-120"/>
              </a:rPr>
              <a:t>能不能也</a:t>
            </a:r>
            <a:r>
              <a:rPr lang="zh-CN" altLang="en-US" sz="2400" dirty="0">
                <a:latin typeface="微軟正黑體" panose="020B0604030504040204" pitchFamily="34" charset="-120"/>
                <a:ea typeface="微軟正黑體" panose="020B0604030504040204" pitchFamily="34" charset="-120"/>
              </a:rPr>
              <a:t>一样</a:t>
            </a:r>
            <a:r>
              <a:rPr lang="zh-TW" altLang="en-US" sz="24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89024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5" grpId="0"/>
      <p:bldP spid="16" grpId="0" animBg="1"/>
      <p:bldP spid="1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神经网络压缩</a:t>
            </a:r>
            <a:r>
              <a:rPr lang="en-US" altLang="zh-CN" dirty="0">
                <a:latin typeface="Times New Roman" panose="02020603050405020304" pitchFamily="18" charset="0"/>
                <a:cs typeface="Times New Roman" panose="02020603050405020304" pitchFamily="18" charset="0"/>
              </a:rPr>
              <a:t>(Network Compression)</a:t>
            </a: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98</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a:extLst>
              <a:ext uri="{FF2B5EF4-FFF2-40B4-BE49-F238E27FC236}">
                <a16:creationId xmlns:a16="http://schemas.microsoft.com/office/drawing/2014/main" id="{6832460B-5DBC-4708-A9F7-774EE69D571D}"/>
              </a:ext>
            </a:extLst>
          </p:cNvPr>
          <p:cNvSpPr txBox="1">
            <a:spLocks/>
          </p:cNvSpPr>
          <p:nvPr/>
        </p:nvSpPr>
        <p:spPr>
          <a:xfrm>
            <a:off x="628650" y="1825624"/>
            <a:ext cx="7886700" cy="4667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軟正黑體" panose="020B0604030504040204" pitchFamily="34" charset="-120"/>
                <a:ea typeface="微軟正黑體" panose="020B0604030504040204" pitchFamily="34" charset="-120"/>
              </a:rPr>
              <a:t>剪枝</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CN" altLang="en-US" dirty="0">
                <a:latin typeface="微軟正黑體" panose="020B0604030504040204" pitchFamily="34" charset="-120"/>
                <a:ea typeface="微軟正黑體" panose="020B0604030504040204" pitchFamily="34" charset="-120"/>
              </a:rPr>
              <a:t>权值量化</a:t>
            </a:r>
            <a:endParaRPr lang="en-US" altLang="zh-CN"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Ø"/>
            </a:pPr>
            <a:r>
              <a:rPr lang="zh-CN" altLang="en-US" dirty="0">
                <a:latin typeface="微軟正黑體" panose="020B0604030504040204" pitchFamily="34" charset="-120"/>
                <a:ea typeface="微軟正黑體" panose="020B0604030504040204" pitchFamily="34" charset="-120"/>
              </a:rPr>
              <a:t>例如，所有参数都编程</a:t>
            </a:r>
            <a:r>
              <a:rPr lang="en-US" altLang="zh-CN" dirty="0">
                <a:latin typeface="微軟正黑體" panose="020B0604030504040204" pitchFamily="34" charset="-120"/>
                <a:ea typeface="微軟正黑體" panose="020B0604030504040204" pitchFamily="34" charset="-120"/>
              </a:rPr>
              <a:t>+1</a:t>
            </a:r>
            <a:r>
              <a:rPr lang="zh-CN" altLang="en-US" dirty="0">
                <a:latin typeface="微軟正黑體" panose="020B0604030504040204" pitchFamily="34" charset="-120"/>
                <a:ea typeface="微軟正黑體" panose="020B0604030504040204" pitchFamily="34" charset="-120"/>
              </a:rPr>
              <a:t>和</a:t>
            </a:r>
            <a:r>
              <a:rPr lang="en-US" altLang="zh-CN"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p:txBody>
      </p:sp>
      <p:sp>
        <p:nvSpPr>
          <p:cNvPr id="8" name="橢圓 3">
            <a:extLst>
              <a:ext uri="{FF2B5EF4-FFF2-40B4-BE49-F238E27FC236}">
                <a16:creationId xmlns:a16="http://schemas.microsoft.com/office/drawing/2014/main" id="{539770A3-3AEA-49AF-9B96-6284CDB0D001}"/>
              </a:ext>
            </a:extLst>
          </p:cNvPr>
          <p:cNvSpPr/>
          <p:nvPr/>
        </p:nvSpPr>
        <p:spPr>
          <a:xfrm>
            <a:off x="1905000" y="453072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 name="橢圓 4">
            <a:extLst>
              <a:ext uri="{FF2B5EF4-FFF2-40B4-BE49-F238E27FC236}">
                <a16:creationId xmlns:a16="http://schemas.microsoft.com/office/drawing/2014/main" id="{926E5680-0D3E-40F5-B753-11E14C64BA35}"/>
              </a:ext>
            </a:extLst>
          </p:cNvPr>
          <p:cNvSpPr/>
          <p:nvPr/>
        </p:nvSpPr>
        <p:spPr>
          <a:xfrm>
            <a:off x="2794000" y="453072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橢圓 5">
            <a:extLst>
              <a:ext uri="{FF2B5EF4-FFF2-40B4-BE49-F238E27FC236}">
                <a16:creationId xmlns:a16="http://schemas.microsoft.com/office/drawing/2014/main" id="{2A34D895-FBD2-477D-952C-D4B1D2F23C53}"/>
              </a:ext>
            </a:extLst>
          </p:cNvPr>
          <p:cNvSpPr/>
          <p:nvPr/>
        </p:nvSpPr>
        <p:spPr>
          <a:xfrm>
            <a:off x="3683000" y="453072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橢圓 6">
            <a:extLst>
              <a:ext uri="{FF2B5EF4-FFF2-40B4-BE49-F238E27FC236}">
                <a16:creationId xmlns:a16="http://schemas.microsoft.com/office/drawing/2014/main" id="{F0A2B2F1-C986-478D-8A7C-AFA3D6FD5275}"/>
              </a:ext>
            </a:extLst>
          </p:cNvPr>
          <p:cNvSpPr/>
          <p:nvPr/>
        </p:nvSpPr>
        <p:spPr>
          <a:xfrm>
            <a:off x="1016000" y="453072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7">
            <a:extLst>
              <a:ext uri="{FF2B5EF4-FFF2-40B4-BE49-F238E27FC236}">
                <a16:creationId xmlns:a16="http://schemas.microsoft.com/office/drawing/2014/main" id="{0E72875C-7905-4B55-9585-F837A0F8C943}"/>
              </a:ext>
            </a:extLst>
          </p:cNvPr>
          <p:cNvSpPr/>
          <p:nvPr/>
        </p:nvSpPr>
        <p:spPr>
          <a:xfrm>
            <a:off x="1905000" y="356552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8">
            <a:extLst>
              <a:ext uri="{FF2B5EF4-FFF2-40B4-BE49-F238E27FC236}">
                <a16:creationId xmlns:a16="http://schemas.microsoft.com/office/drawing/2014/main" id="{94147BAE-2C57-46EE-9385-B9E0C82E2A6C}"/>
              </a:ext>
            </a:extLst>
          </p:cNvPr>
          <p:cNvSpPr/>
          <p:nvPr/>
        </p:nvSpPr>
        <p:spPr>
          <a:xfrm>
            <a:off x="2794000" y="356552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9">
            <a:extLst>
              <a:ext uri="{FF2B5EF4-FFF2-40B4-BE49-F238E27FC236}">
                <a16:creationId xmlns:a16="http://schemas.microsoft.com/office/drawing/2014/main" id="{97307047-5799-4029-B097-D17EB2A45751}"/>
              </a:ext>
            </a:extLst>
          </p:cNvPr>
          <p:cNvSpPr/>
          <p:nvPr/>
        </p:nvSpPr>
        <p:spPr>
          <a:xfrm>
            <a:off x="3683000" y="356552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橢圓 10">
            <a:extLst>
              <a:ext uri="{FF2B5EF4-FFF2-40B4-BE49-F238E27FC236}">
                <a16:creationId xmlns:a16="http://schemas.microsoft.com/office/drawing/2014/main" id="{6EA01D56-E4FB-475A-8613-C90DC9378AC5}"/>
              </a:ext>
            </a:extLst>
          </p:cNvPr>
          <p:cNvSpPr/>
          <p:nvPr/>
        </p:nvSpPr>
        <p:spPr>
          <a:xfrm>
            <a:off x="1016000" y="356552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7" name="橢圓 11">
            <a:extLst>
              <a:ext uri="{FF2B5EF4-FFF2-40B4-BE49-F238E27FC236}">
                <a16:creationId xmlns:a16="http://schemas.microsoft.com/office/drawing/2014/main" id="{23689643-44DE-49EE-8560-FB21888EC085}"/>
              </a:ext>
            </a:extLst>
          </p:cNvPr>
          <p:cNvSpPr/>
          <p:nvPr/>
        </p:nvSpPr>
        <p:spPr>
          <a:xfrm>
            <a:off x="2286000" y="260032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2">
            <a:extLst>
              <a:ext uri="{FF2B5EF4-FFF2-40B4-BE49-F238E27FC236}">
                <a16:creationId xmlns:a16="http://schemas.microsoft.com/office/drawing/2014/main" id="{9D5D2498-5D31-4793-89BE-4BF8D06760EE}"/>
              </a:ext>
            </a:extLst>
          </p:cNvPr>
          <p:cNvSpPr/>
          <p:nvPr/>
        </p:nvSpPr>
        <p:spPr>
          <a:xfrm>
            <a:off x="3175000" y="260032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9" name="橢圓 14">
            <a:extLst>
              <a:ext uri="{FF2B5EF4-FFF2-40B4-BE49-F238E27FC236}">
                <a16:creationId xmlns:a16="http://schemas.microsoft.com/office/drawing/2014/main" id="{4149EA64-E2B9-4B97-8D8B-557C8F879BDB}"/>
              </a:ext>
            </a:extLst>
          </p:cNvPr>
          <p:cNvSpPr/>
          <p:nvPr/>
        </p:nvSpPr>
        <p:spPr>
          <a:xfrm>
            <a:off x="1397000" y="260032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0" name="箭號: 向右 15">
            <a:extLst>
              <a:ext uri="{FF2B5EF4-FFF2-40B4-BE49-F238E27FC236}">
                <a16:creationId xmlns:a16="http://schemas.microsoft.com/office/drawing/2014/main" id="{D76502CD-3095-40D1-BA69-92AC788706EF}"/>
              </a:ext>
            </a:extLst>
          </p:cNvPr>
          <p:cNvSpPr/>
          <p:nvPr/>
        </p:nvSpPr>
        <p:spPr>
          <a:xfrm>
            <a:off x="4436533" y="3490119"/>
            <a:ext cx="903817" cy="965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1" name="直線單箭頭接點 17">
            <a:extLst>
              <a:ext uri="{FF2B5EF4-FFF2-40B4-BE49-F238E27FC236}">
                <a16:creationId xmlns:a16="http://schemas.microsoft.com/office/drawing/2014/main" id="{66D977AF-DA37-47A2-B6A5-80E8B17CFBD1}"/>
              </a:ext>
            </a:extLst>
          </p:cNvPr>
          <p:cNvCxnSpPr>
            <a:stCxn id="12" idx="0"/>
          </p:cNvCxnSpPr>
          <p:nvPr/>
        </p:nvCxnSpPr>
        <p:spPr>
          <a:xfrm flipH="1" flipV="1">
            <a:off x="1261533" y="407352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18">
            <a:extLst>
              <a:ext uri="{FF2B5EF4-FFF2-40B4-BE49-F238E27FC236}">
                <a16:creationId xmlns:a16="http://schemas.microsoft.com/office/drawing/2014/main" id="{68EC019F-94F0-4D76-923A-75E495257277}"/>
              </a:ext>
            </a:extLst>
          </p:cNvPr>
          <p:cNvCxnSpPr/>
          <p:nvPr/>
        </p:nvCxnSpPr>
        <p:spPr>
          <a:xfrm flipH="1" flipV="1">
            <a:off x="2180166" y="407352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19">
            <a:extLst>
              <a:ext uri="{FF2B5EF4-FFF2-40B4-BE49-F238E27FC236}">
                <a16:creationId xmlns:a16="http://schemas.microsoft.com/office/drawing/2014/main" id="{289C6719-5A44-4B81-A91F-A9043275C503}"/>
              </a:ext>
            </a:extLst>
          </p:cNvPr>
          <p:cNvCxnSpPr/>
          <p:nvPr/>
        </p:nvCxnSpPr>
        <p:spPr>
          <a:xfrm flipH="1" flipV="1">
            <a:off x="3060699" y="407352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0">
            <a:extLst>
              <a:ext uri="{FF2B5EF4-FFF2-40B4-BE49-F238E27FC236}">
                <a16:creationId xmlns:a16="http://schemas.microsoft.com/office/drawing/2014/main" id="{DAC85FD1-DBED-4CDD-A02F-109854DDCB82}"/>
              </a:ext>
            </a:extLst>
          </p:cNvPr>
          <p:cNvCxnSpPr/>
          <p:nvPr/>
        </p:nvCxnSpPr>
        <p:spPr>
          <a:xfrm flipH="1" flipV="1">
            <a:off x="3949699" y="407352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1">
            <a:extLst>
              <a:ext uri="{FF2B5EF4-FFF2-40B4-BE49-F238E27FC236}">
                <a16:creationId xmlns:a16="http://schemas.microsoft.com/office/drawing/2014/main" id="{F17BB767-F46C-4307-BBF8-E9A0906A0FBA}"/>
              </a:ext>
            </a:extLst>
          </p:cNvPr>
          <p:cNvCxnSpPr>
            <a:cxnSpLocks/>
          </p:cNvCxnSpPr>
          <p:nvPr/>
        </p:nvCxnSpPr>
        <p:spPr>
          <a:xfrm flipV="1">
            <a:off x="1250950" y="4073525"/>
            <a:ext cx="886884"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4">
            <a:extLst>
              <a:ext uri="{FF2B5EF4-FFF2-40B4-BE49-F238E27FC236}">
                <a16:creationId xmlns:a16="http://schemas.microsoft.com/office/drawing/2014/main" id="{AE1C6DDA-3CF4-4A9C-BF9E-CEA9AC81B4DD}"/>
              </a:ext>
            </a:extLst>
          </p:cNvPr>
          <p:cNvCxnSpPr>
            <a:cxnSpLocks/>
            <a:stCxn id="12" idx="0"/>
          </p:cNvCxnSpPr>
          <p:nvPr/>
        </p:nvCxnSpPr>
        <p:spPr>
          <a:xfrm flipV="1">
            <a:off x="1270000" y="4098925"/>
            <a:ext cx="1790699" cy="431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7">
            <a:extLst>
              <a:ext uri="{FF2B5EF4-FFF2-40B4-BE49-F238E27FC236}">
                <a16:creationId xmlns:a16="http://schemas.microsoft.com/office/drawing/2014/main" id="{AB70E741-905E-49C5-B723-8CFE35C6B1C0}"/>
              </a:ext>
            </a:extLst>
          </p:cNvPr>
          <p:cNvCxnSpPr>
            <a:cxnSpLocks/>
            <a:stCxn id="12" idx="0"/>
            <a:endCxn id="15" idx="4"/>
          </p:cNvCxnSpPr>
          <p:nvPr/>
        </p:nvCxnSpPr>
        <p:spPr>
          <a:xfrm flipV="1">
            <a:off x="1270000" y="4073525"/>
            <a:ext cx="266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30">
            <a:extLst>
              <a:ext uri="{FF2B5EF4-FFF2-40B4-BE49-F238E27FC236}">
                <a16:creationId xmlns:a16="http://schemas.microsoft.com/office/drawing/2014/main" id="{7E2F937A-A590-42A6-A2DE-E25DA216290A}"/>
              </a:ext>
            </a:extLst>
          </p:cNvPr>
          <p:cNvCxnSpPr>
            <a:cxnSpLocks/>
            <a:stCxn id="8" idx="0"/>
            <a:endCxn id="16" idx="4"/>
          </p:cNvCxnSpPr>
          <p:nvPr/>
        </p:nvCxnSpPr>
        <p:spPr>
          <a:xfrm flipH="1" flipV="1">
            <a:off x="1270000" y="4073525"/>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33">
            <a:extLst>
              <a:ext uri="{FF2B5EF4-FFF2-40B4-BE49-F238E27FC236}">
                <a16:creationId xmlns:a16="http://schemas.microsoft.com/office/drawing/2014/main" id="{B51FC3C4-20A1-4882-AF30-9A5E496E47C2}"/>
              </a:ext>
            </a:extLst>
          </p:cNvPr>
          <p:cNvCxnSpPr>
            <a:cxnSpLocks/>
          </p:cNvCxnSpPr>
          <p:nvPr/>
        </p:nvCxnSpPr>
        <p:spPr>
          <a:xfrm flipV="1">
            <a:off x="2194984" y="4098925"/>
            <a:ext cx="874182" cy="41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36">
            <a:extLst>
              <a:ext uri="{FF2B5EF4-FFF2-40B4-BE49-F238E27FC236}">
                <a16:creationId xmlns:a16="http://schemas.microsoft.com/office/drawing/2014/main" id="{5DA5F6CF-7DFD-4A9C-B976-56C3B4E26AFC}"/>
              </a:ext>
            </a:extLst>
          </p:cNvPr>
          <p:cNvCxnSpPr>
            <a:cxnSpLocks/>
            <a:stCxn id="8" idx="0"/>
            <a:endCxn id="15" idx="4"/>
          </p:cNvCxnSpPr>
          <p:nvPr/>
        </p:nvCxnSpPr>
        <p:spPr>
          <a:xfrm flipV="1">
            <a:off x="2159000" y="4073525"/>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9">
            <a:extLst>
              <a:ext uri="{FF2B5EF4-FFF2-40B4-BE49-F238E27FC236}">
                <a16:creationId xmlns:a16="http://schemas.microsoft.com/office/drawing/2014/main" id="{F6BBF182-B8B8-481E-A765-2B50F8419BB1}"/>
              </a:ext>
            </a:extLst>
          </p:cNvPr>
          <p:cNvCxnSpPr>
            <a:cxnSpLocks/>
            <a:stCxn id="10" idx="0"/>
            <a:endCxn id="16" idx="4"/>
          </p:cNvCxnSpPr>
          <p:nvPr/>
        </p:nvCxnSpPr>
        <p:spPr>
          <a:xfrm flipH="1" flipV="1">
            <a:off x="1270000" y="4073525"/>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42">
            <a:extLst>
              <a:ext uri="{FF2B5EF4-FFF2-40B4-BE49-F238E27FC236}">
                <a16:creationId xmlns:a16="http://schemas.microsoft.com/office/drawing/2014/main" id="{155BC5F2-7FBF-46E7-B40D-CAD8FFD34382}"/>
              </a:ext>
            </a:extLst>
          </p:cNvPr>
          <p:cNvCxnSpPr>
            <a:cxnSpLocks/>
            <a:stCxn id="10" idx="0"/>
            <a:endCxn id="13" idx="4"/>
          </p:cNvCxnSpPr>
          <p:nvPr/>
        </p:nvCxnSpPr>
        <p:spPr>
          <a:xfrm flipH="1" flipV="1">
            <a:off x="2159000" y="4073525"/>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45">
            <a:extLst>
              <a:ext uri="{FF2B5EF4-FFF2-40B4-BE49-F238E27FC236}">
                <a16:creationId xmlns:a16="http://schemas.microsoft.com/office/drawing/2014/main" id="{69AD0578-51FD-4DD0-A7B9-B13CA4D1651B}"/>
              </a:ext>
            </a:extLst>
          </p:cNvPr>
          <p:cNvCxnSpPr>
            <a:cxnSpLocks/>
            <a:stCxn id="10" idx="0"/>
            <a:endCxn id="15" idx="4"/>
          </p:cNvCxnSpPr>
          <p:nvPr/>
        </p:nvCxnSpPr>
        <p:spPr>
          <a:xfrm flipV="1">
            <a:off x="3048000" y="4073525"/>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48">
            <a:extLst>
              <a:ext uri="{FF2B5EF4-FFF2-40B4-BE49-F238E27FC236}">
                <a16:creationId xmlns:a16="http://schemas.microsoft.com/office/drawing/2014/main" id="{CFEF4C50-609B-44E5-93C0-C423824ABF84}"/>
              </a:ext>
            </a:extLst>
          </p:cNvPr>
          <p:cNvCxnSpPr>
            <a:cxnSpLocks/>
            <a:stCxn id="11" idx="0"/>
          </p:cNvCxnSpPr>
          <p:nvPr/>
        </p:nvCxnSpPr>
        <p:spPr>
          <a:xfrm flipH="1" flipV="1">
            <a:off x="1305984" y="4086225"/>
            <a:ext cx="2631016" cy="444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51">
            <a:extLst>
              <a:ext uri="{FF2B5EF4-FFF2-40B4-BE49-F238E27FC236}">
                <a16:creationId xmlns:a16="http://schemas.microsoft.com/office/drawing/2014/main" id="{15E43C1B-9033-45AA-A8EC-0DC37247C03C}"/>
              </a:ext>
            </a:extLst>
          </p:cNvPr>
          <p:cNvCxnSpPr>
            <a:cxnSpLocks/>
            <a:stCxn id="11" idx="0"/>
            <a:endCxn id="13" idx="4"/>
          </p:cNvCxnSpPr>
          <p:nvPr/>
        </p:nvCxnSpPr>
        <p:spPr>
          <a:xfrm flipH="1" flipV="1">
            <a:off x="2159000" y="4073525"/>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54">
            <a:extLst>
              <a:ext uri="{FF2B5EF4-FFF2-40B4-BE49-F238E27FC236}">
                <a16:creationId xmlns:a16="http://schemas.microsoft.com/office/drawing/2014/main" id="{01F4A4BA-4203-425D-8CDD-E524ED7715FE}"/>
              </a:ext>
            </a:extLst>
          </p:cNvPr>
          <p:cNvCxnSpPr>
            <a:cxnSpLocks/>
            <a:stCxn id="11" idx="0"/>
            <a:endCxn id="14" idx="4"/>
          </p:cNvCxnSpPr>
          <p:nvPr/>
        </p:nvCxnSpPr>
        <p:spPr>
          <a:xfrm flipH="1" flipV="1">
            <a:off x="3048000" y="4073525"/>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57">
            <a:extLst>
              <a:ext uri="{FF2B5EF4-FFF2-40B4-BE49-F238E27FC236}">
                <a16:creationId xmlns:a16="http://schemas.microsoft.com/office/drawing/2014/main" id="{1C0A2B33-9DD1-4FE6-A723-691BED8FEAEB}"/>
              </a:ext>
            </a:extLst>
          </p:cNvPr>
          <p:cNvCxnSpPr>
            <a:cxnSpLocks/>
            <a:stCxn id="16" idx="0"/>
            <a:endCxn id="19" idx="4"/>
          </p:cNvCxnSpPr>
          <p:nvPr/>
        </p:nvCxnSpPr>
        <p:spPr>
          <a:xfrm flipV="1">
            <a:off x="1270000" y="3108325"/>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60">
            <a:extLst>
              <a:ext uri="{FF2B5EF4-FFF2-40B4-BE49-F238E27FC236}">
                <a16:creationId xmlns:a16="http://schemas.microsoft.com/office/drawing/2014/main" id="{D52397C6-62B5-4CF8-8BFB-D2704EA2C3B1}"/>
              </a:ext>
            </a:extLst>
          </p:cNvPr>
          <p:cNvCxnSpPr>
            <a:cxnSpLocks/>
            <a:stCxn id="16" idx="0"/>
            <a:endCxn id="17" idx="4"/>
          </p:cNvCxnSpPr>
          <p:nvPr/>
        </p:nvCxnSpPr>
        <p:spPr>
          <a:xfrm flipV="1">
            <a:off x="1270000" y="3108325"/>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63">
            <a:extLst>
              <a:ext uri="{FF2B5EF4-FFF2-40B4-BE49-F238E27FC236}">
                <a16:creationId xmlns:a16="http://schemas.microsoft.com/office/drawing/2014/main" id="{A9C5E2EB-5BFE-4C7A-866C-67216464D360}"/>
              </a:ext>
            </a:extLst>
          </p:cNvPr>
          <p:cNvCxnSpPr>
            <a:cxnSpLocks/>
            <a:stCxn id="16" idx="0"/>
            <a:endCxn id="18" idx="4"/>
          </p:cNvCxnSpPr>
          <p:nvPr/>
        </p:nvCxnSpPr>
        <p:spPr>
          <a:xfrm flipV="1">
            <a:off x="1270000" y="3108325"/>
            <a:ext cx="215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66">
            <a:extLst>
              <a:ext uri="{FF2B5EF4-FFF2-40B4-BE49-F238E27FC236}">
                <a16:creationId xmlns:a16="http://schemas.microsoft.com/office/drawing/2014/main" id="{6CA2EA46-807E-4645-9576-0EE71D43EABC}"/>
              </a:ext>
            </a:extLst>
          </p:cNvPr>
          <p:cNvCxnSpPr>
            <a:cxnSpLocks/>
            <a:stCxn id="13" idx="0"/>
            <a:endCxn id="19" idx="4"/>
          </p:cNvCxnSpPr>
          <p:nvPr/>
        </p:nvCxnSpPr>
        <p:spPr>
          <a:xfrm flipH="1" flipV="1">
            <a:off x="1651000" y="3108325"/>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9">
            <a:extLst>
              <a:ext uri="{FF2B5EF4-FFF2-40B4-BE49-F238E27FC236}">
                <a16:creationId xmlns:a16="http://schemas.microsoft.com/office/drawing/2014/main" id="{0299A7A3-11B3-43B4-9EB7-68FEBF13064A}"/>
              </a:ext>
            </a:extLst>
          </p:cNvPr>
          <p:cNvCxnSpPr>
            <a:cxnSpLocks/>
            <a:stCxn id="13" idx="0"/>
            <a:endCxn id="17" idx="4"/>
          </p:cNvCxnSpPr>
          <p:nvPr/>
        </p:nvCxnSpPr>
        <p:spPr>
          <a:xfrm flipV="1">
            <a:off x="2159000" y="3108325"/>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72">
            <a:extLst>
              <a:ext uri="{FF2B5EF4-FFF2-40B4-BE49-F238E27FC236}">
                <a16:creationId xmlns:a16="http://schemas.microsoft.com/office/drawing/2014/main" id="{B9082A39-ECCE-4D0D-AA88-FF3EA3173B72}"/>
              </a:ext>
            </a:extLst>
          </p:cNvPr>
          <p:cNvCxnSpPr>
            <a:cxnSpLocks/>
            <a:stCxn id="13" idx="0"/>
            <a:endCxn id="18" idx="4"/>
          </p:cNvCxnSpPr>
          <p:nvPr/>
        </p:nvCxnSpPr>
        <p:spPr>
          <a:xfrm flipV="1">
            <a:off x="2159000" y="3108325"/>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75">
            <a:extLst>
              <a:ext uri="{FF2B5EF4-FFF2-40B4-BE49-F238E27FC236}">
                <a16:creationId xmlns:a16="http://schemas.microsoft.com/office/drawing/2014/main" id="{4BA9EC81-BFEA-4FBC-8C6B-E5B440E7DA8C}"/>
              </a:ext>
            </a:extLst>
          </p:cNvPr>
          <p:cNvCxnSpPr>
            <a:cxnSpLocks/>
            <a:stCxn id="14" idx="0"/>
            <a:endCxn id="19" idx="4"/>
          </p:cNvCxnSpPr>
          <p:nvPr/>
        </p:nvCxnSpPr>
        <p:spPr>
          <a:xfrm flipH="1" flipV="1">
            <a:off x="1651000" y="3108325"/>
            <a:ext cx="139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8">
            <a:extLst>
              <a:ext uri="{FF2B5EF4-FFF2-40B4-BE49-F238E27FC236}">
                <a16:creationId xmlns:a16="http://schemas.microsoft.com/office/drawing/2014/main" id="{847A8B5C-B681-42DF-A905-A3E1BF42CBA8}"/>
              </a:ext>
            </a:extLst>
          </p:cNvPr>
          <p:cNvCxnSpPr>
            <a:cxnSpLocks/>
            <a:stCxn id="14" idx="0"/>
            <a:endCxn id="17" idx="4"/>
          </p:cNvCxnSpPr>
          <p:nvPr/>
        </p:nvCxnSpPr>
        <p:spPr>
          <a:xfrm flipH="1" flipV="1">
            <a:off x="2540000" y="3108325"/>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81">
            <a:extLst>
              <a:ext uri="{FF2B5EF4-FFF2-40B4-BE49-F238E27FC236}">
                <a16:creationId xmlns:a16="http://schemas.microsoft.com/office/drawing/2014/main" id="{F8AA0EC3-662B-41B8-8331-E05C984D8354}"/>
              </a:ext>
            </a:extLst>
          </p:cNvPr>
          <p:cNvCxnSpPr>
            <a:cxnSpLocks/>
            <a:stCxn id="14" idx="0"/>
            <a:endCxn id="18" idx="4"/>
          </p:cNvCxnSpPr>
          <p:nvPr/>
        </p:nvCxnSpPr>
        <p:spPr>
          <a:xfrm flipV="1">
            <a:off x="3048000" y="3108325"/>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84">
            <a:extLst>
              <a:ext uri="{FF2B5EF4-FFF2-40B4-BE49-F238E27FC236}">
                <a16:creationId xmlns:a16="http://schemas.microsoft.com/office/drawing/2014/main" id="{33C7A0AC-786A-41A0-9D15-A3DE401E5E8D}"/>
              </a:ext>
            </a:extLst>
          </p:cNvPr>
          <p:cNvCxnSpPr>
            <a:cxnSpLocks/>
            <a:stCxn id="15" idx="0"/>
            <a:endCxn id="19" idx="4"/>
          </p:cNvCxnSpPr>
          <p:nvPr/>
        </p:nvCxnSpPr>
        <p:spPr>
          <a:xfrm flipH="1" flipV="1">
            <a:off x="1651000" y="3108325"/>
            <a:ext cx="2286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87">
            <a:extLst>
              <a:ext uri="{FF2B5EF4-FFF2-40B4-BE49-F238E27FC236}">
                <a16:creationId xmlns:a16="http://schemas.microsoft.com/office/drawing/2014/main" id="{2B7DA066-FEAC-4D74-A327-1908C66E3143}"/>
              </a:ext>
            </a:extLst>
          </p:cNvPr>
          <p:cNvCxnSpPr>
            <a:cxnSpLocks/>
            <a:stCxn id="15" idx="0"/>
            <a:endCxn id="17" idx="4"/>
          </p:cNvCxnSpPr>
          <p:nvPr/>
        </p:nvCxnSpPr>
        <p:spPr>
          <a:xfrm flipH="1" flipV="1">
            <a:off x="2540000" y="3108325"/>
            <a:ext cx="139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90">
            <a:extLst>
              <a:ext uri="{FF2B5EF4-FFF2-40B4-BE49-F238E27FC236}">
                <a16:creationId xmlns:a16="http://schemas.microsoft.com/office/drawing/2014/main" id="{24F5F608-0816-474A-8C0E-919EE531A61E}"/>
              </a:ext>
            </a:extLst>
          </p:cNvPr>
          <p:cNvCxnSpPr>
            <a:cxnSpLocks/>
            <a:stCxn id="15" idx="0"/>
            <a:endCxn id="18" idx="4"/>
          </p:cNvCxnSpPr>
          <p:nvPr/>
        </p:nvCxnSpPr>
        <p:spPr>
          <a:xfrm flipH="1" flipV="1">
            <a:off x="3429000" y="3108325"/>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93">
            <a:extLst>
              <a:ext uri="{FF2B5EF4-FFF2-40B4-BE49-F238E27FC236}">
                <a16:creationId xmlns:a16="http://schemas.microsoft.com/office/drawing/2014/main" id="{EFED8BA6-C6DF-4733-95A3-38C9697DD841}"/>
              </a:ext>
            </a:extLst>
          </p:cNvPr>
          <p:cNvCxnSpPr>
            <a:cxnSpLocks/>
          </p:cNvCxnSpPr>
          <p:nvPr/>
        </p:nvCxnSpPr>
        <p:spPr>
          <a:xfrm flipV="1">
            <a:off x="1270000" y="4992895"/>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96">
            <a:extLst>
              <a:ext uri="{FF2B5EF4-FFF2-40B4-BE49-F238E27FC236}">
                <a16:creationId xmlns:a16="http://schemas.microsoft.com/office/drawing/2014/main" id="{25D32545-F554-462E-AA4F-4063EA37EE8C}"/>
              </a:ext>
            </a:extLst>
          </p:cNvPr>
          <p:cNvCxnSpPr>
            <a:cxnSpLocks/>
          </p:cNvCxnSpPr>
          <p:nvPr/>
        </p:nvCxnSpPr>
        <p:spPr>
          <a:xfrm flipV="1">
            <a:off x="2175934" y="5019144"/>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97">
            <a:extLst>
              <a:ext uri="{FF2B5EF4-FFF2-40B4-BE49-F238E27FC236}">
                <a16:creationId xmlns:a16="http://schemas.microsoft.com/office/drawing/2014/main" id="{BD450A2B-C44A-454D-9CE9-C64754A42316}"/>
              </a:ext>
            </a:extLst>
          </p:cNvPr>
          <p:cNvCxnSpPr>
            <a:cxnSpLocks/>
          </p:cNvCxnSpPr>
          <p:nvPr/>
        </p:nvCxnSpPr>
        <p:spPr>
          <a:xfrm flipV="1">
            <a:off x="3060698" y="5008879"/>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98">
            <a:extLst>
              <a:ext uri="{FF2B5EF4-FFF2-40B4-BE49-F238E27FC236}">
                <a16:creationId xmlns:a16="http://schemas.microsoft.com/office/drawing/2014/main" id="{0E1EEE64-902A-4E89-8E74-8A35826431ED}"/>
              </a:ext>
            </a:extLst>
          </p:cNvPr>
          <p:cNvCxnSpPr>
            <a:cxnSpLocks/>
          </p:cNvCxnSpPr>
          <p:nvPr/>
        </p:nvCxnSpPr>
        <p:spPr>
          <a:xfrm flipV="1">
            <a:off x="3953932" y="5014484"/>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99">
            <a:extLst>
              <a:ext uri="{FF2B5EF4-FFF2-40B4-BE49-F238E27FC236}">
                <a16:creationId xmlns:a16="http://schemas.microsoft.com/office/drawing/2014/main" id="{94B70683-A246-451D-BAF5-49E8BEC5F091}"/>
              </a:ext>
            </a:extLst>
          </p:cNvPr>
          <p:cNvCxnSpPr>
            <a:cxnSpLocks/>
          </p:cNvCxnSpPr>
          <p:nvPr/>
        </p:nvCxnSpPr>
        <p:spPr>
          <a:xfrm flipV="1">
            <a:off x="1651000" y="2349709"/>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00">
            <a:extLst>
              <a:ext uri="{FF2B5EF4-FFF2-40B4-BE49-F238E27FC236}">
                <a16:creationId xmlns:a16="http://schemas.microsoft.com/office/drawing/2014/main" id="{E5AB5780-379C-4107-B7BC-B2B50F5E1337}"/>
              </a:ext>
            </a:extLst>
          </p:cNvPr>
          <p:cNvCxnSpPr>
            <a:cxnSpLocks/>
          </p:cNvCxnSpPr>
          <p:nvPr/>
        </p:nvCxnSpPr>
        <p:spPr>
          <a:xfrm flipV="1">
            <a:off x="2548467" y="2347168"/>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01">
            <a:extLst>
              <a:ext uri="{FF2B5EF4-FFF2-40B4-BE49-F238E27FC236}">
                <a16:creationId xmlns:a16="http://schemas.microsoft.com/office/drawing/2014/main" id="{25940143-CE0C-4214-84C7-6F4D06BA63F5}"/>
              </a:ext>
            </a:extLst>
          </p:cNvPr>
          <p:cNvCxnSpPr>
            <a:cxnSpLocks/>
          </p:cNvCxnSpPr>
          <p:nvPr/>
        </p:nvCxnSpPr>
        <p:spPr>
          <a:xfrm flipV="1">
            <a:off x="3429000" y="2349922"/>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橢圓 102">
            <a:extLst>
              <a:ext uri="{FF2B5EF4-FFF2-40B4-BE49-F238E27FC236}">
                <a16:creationId xmlns:a16="http://schemas.microsoft.com/office/drawing/2014/main" id="{795B0AEB-84D4-4420-9BE4-225982920523}"/>
              </a:ext>
            </a:extLst>
          </p:cNvPr>
          <p:cNvSpPr/>
          <p:nvPr/>
        </p:nvSpPr>
        <p:spPr>
          <a:xfrm>
            <a:off x="6408207" y="465772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橢圓 103">
            <a:extLst>
              <a:ext uri="{FF2B5EF4-FFF2-40B4-BE49-F238E27FC236}">
                <a16:creationId xmlns:a16="http://schemas.microsoft.com/office/drawing/2014/main" id="{FA8D41D1-FDE3-4E64-AB2A-D848AF59955E}"/>
              </a:ext>
            </a:extLst>
          </p:cNvPr>
          <p:cNvSpPr/>
          <p:nvPr/>
        </p:nvSpPr>
        <p:spPr>
          <a:xfrm>
            <a:off x="7297207" y="465772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橢圓 104">
            <a:extLst>
              <a:ext uri="{FF2B5EF4-FFF2-40B4-BE49-F238E27FC236}">
                <a16:creationId xmlns:a16="http://schemas.microsoft.com/office/drawing/2014/main" id="{282280C9-D371-440D-A596-C6A04D9B419E}"/>
              </a:ext>
            </a:extLst>
          </p:cNvPr>
          <p:cNvSpPr/>
          <p:nvPr/>
        </p:nvSpPr>
        <p:spPr>
          <a:xfrm>
            <a:off x="8186207" y="465772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橢圓 105">
            <a:extLst>
              <a:ext uri="{FF2B5EF4-FFF2-40B4-BE49-F238E27FC236}">
                <a16:creationId xmlns:a16="http://schemas.microsoft.com/office/drawing/2014/main" id="{B09B92AA-74DF-4ABD-B6EF-212FF6449253}"/>
              </a:ext>
            </a:extLst>
          </p:cNvPr>
          <p:cNvSpPr/>
          <p:nvPr/>
        </p:nvSpPr>
        <p:spPr>
          <a:xfrm>
            <a:off x="5519207" y="465772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0" name="橢圓 107">
            <a:extLst>
              <a:ext uri="{FF2B5EF4-FFF2-40B4-BE49-F238E27FC236}">
                <a16:creationId xmlns:a16="http://schemas.microsoft.com/office/drawing/2014/main" id="{CC9E94D9-7718-4219-9C18-67782E37E8B9}"/>
              </a:ext>
            </a:extLst>
          </p:cNvPr>
          <p:cNvSpPr/>
          <p:nvPr/>
        </p:nvSpPr>
        <p:spPr>
          <a:xfrm>
            <a:off x="7297207" y="369252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109">
            <a:extLst>
              <a:ext uri="{FF2B5EF4-FFF2-40B4-BE49-F238E27FC236}">
                <a16:creationId xmlns:a16="http://schemas.microsoft.com/office/drawing/2014/main" id="{0080D1C7-64FC-4342-8ADF-77A3F92C5807}"/>
              </a:ext>
            </a:extLst>
          </p:cNvPr>
          <p:cNvSpPr/>
          <p:nvPr/>
        </p:nvSpPr>
        <p:spPr>
          <a:xfrm>
            <a:off x="5519207" y="369252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2" name="橢圓 110">
            <a:extLst>
              <a:ext uri="{FF2B5EF4-FFF2-40B4-BE49-F238E27FC236}">
                <a16:creationId xmlns:a16="http://schemas.microsoft.com/office/drawing/2014/main" id="{7D497DC2-861A-4122-9E62-B8AD1C54D092}"/>
              </a:ext>
            </a:extLst>
          </p:cNvPr>
          <p:cNvSpPr/>
          <p:nvPr/>
        </p:nvSpPr>
        <p:spPr>
          <a:xfrm>
            <a:off x="6789207" y="272732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3" name="橢圓 111">
            <a:extLst>
              <a:ext uri="{FF2B5EF4-FFF2-40B4-BE49-F238E27FC236}">
                <a16:creationId xmlns:a16="http://schemas.microsoft.com/office/drawing/2014/main" id="{49C3FFA1-82B5-41E2-96EE-747CA36FCC6E}"/>
              </a:ext>
            </a:extLst>
          </p:cNvPr>
          <p:cNvSpPr/>
          <p:nvPr/>
        </p:nvSpPr>
        <p:spPr>
          <a:xfrm>
            <a:off x="7678207" y="272732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4" name="橢圓 112">
            <a:extLst>
              <a:ext uri="{FF2B5EF4-FFF2-40B4-BE49-F238E27FC236}">
                <a16:creationId xmlns:a16="http://schemas.microsoft.com/office/drawing/2014/main" id="{6F127C0E-3A30-45DF-A1AA-E51D5814C327}"/>
              </a:ext>
            </a:extLst>
          </p:cNvPr>
          <p:cNvSpPr/>
          <p:nvPr/>
        </p:nvSpPr>
        <p:spPr>
          <a:xfrm>
            <a:off x="5900207" y="272732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5" name="直線單箭頭接點 113">
            <a:extLst>
              <a:ext uri="{FF2B5EF4-FFF2-40B4-BE49-F238E27FC236}">
                <a16:creationId xmlns:a16="http://schemas.microsoft.com/office/drawing/2014/main" id="{EADDC562-23F1-4A7F-B933-DC01A212B3F7}"/>
              </a:ext>
            </a:extLst>
          </p:cNvPr>
          <p:cNvCxnSpPr>
            <a:stCxn id="59" idx="0"/>
          </p:cNvCxnSpPr>
          <p:nvPr/>
        </p:nvCxnSpPr>
        <p:spPr>
          <a:xfrm flipH="1" flipV="1">
            <a:off x="5764740" y="420052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115">
            <a:extLst>
              <a:ext uri="{FF2B5EF4-FFF2-40B4-BE49-F238E27FC236}">
                <a16:creationId xmlns:a16="http://schemas.microsoft.com/office/drawing/2014/main" id="{812A2C6A-4343-4D39-BE7D-5D73E61D960F}"/>
              </a:ext>
            </a:extLst>
          </p:cNvPr>
          <p:cNvCxnSpPr/>
          <p:nvPr/>
        </p:nvCxnSpPr>
        <p:spPr>
          <a:xfrm flipH="1" flipV="1">
            <a:off x="7563906" y="420052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18">
            <a:extLst>
              <a:ext uri="{FF2B5EF4-FFF2-40B4-BE49-F238E27FC236}">
                <a16:creationId xmlns:a16="http://schemas.microsoft.com/office/drawing/2014/main" id="{6F8D1395-20AF-45D3-A9E9-9FD716A3CD75}"/>
              </a:ext>
            </a:extLst>
          </p:cNvPr>
          <p:cNvCxnSpPr>
            <a:cxnSpLocks/>
            <a:stCxn id="59" idx="0"/>
          </p:cNvCxnSpPr>
          <p:nvPr/>
        </p:nvCxnSpPr>
        <p:spPr>
          <a:xfrm flipV="1">
            <a:off x="5773207" y="4225925"/>
            <a:ext cx="1790699" cy="431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21">
            <a:extLst>
              <a:ext uri="{FF2B5EF4-FFF2-40B4-BE49-F238E27FC236}">
                <a16:creationId xmlns:a16="http://schemas.microsoft.com/office/drawing/2014/main" id="{53709657-F461-4177-ADF2-AFDFC38E6BEB}"/>
              </a:ext>
            </a:extLst>
          </p:cNvPr>
          <p:cNvCxnSpPr>
            <a:cxnSpLocks/>
          </p:cNvCxnSpPr>
          <p:nvPr/>
        </p:nvCxnSpPr>
        <p:spPr>
          <a:xfrm flipV="1">
            <a:off x="6698191" y="4225925"/>
            <a:ext cx="874182" cy="41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23">
            <a:extLst>
              <a:ext uri="{FF2B5EF4-FFF2-40B4-BE49-F238E27FC236}">
                <a16:creationId xmlns:a16="http://schemas.microsoft.com/office/drawing/2014/main" id="{6F2A72B7-1420-4064-8457-5D3BE8885308}"/>
              </a:ext>
            </a:extLst>
          </p:cNvPr>
          <p:cNvCxnSpPr>
            <a:cxnSpLocks/>
            <a:stCxn id="57" idx="0"/>
            <a:endCxn id="61" idx="4"/>
          </p:cNvCxnSpPr>
          <p:nvPr/>
        </p:nvCxnSpPr>
        <p:spPr>
          <a:xfrm flipH="1" flipV="1">
            <a:off x="5773207" y="4200525"/>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28">
            <a:extLst>
              <a:ext uri="{FF2B5EF4-FFF2-40B4-BE49-F238E27FC236}">
                <a16:creationId xmlns:a16="http://schemas.microsoft.com/office/drawing/2014/main" id="{FFBDB2FB-6686-4FCA-B8F7-1C40187B88C8}"/>
              </a:ext>
            </a:extLst>
          </p:cNvPr>
          <p:cNvCxnSpPr>
            <a:cxnSpLocks/>
            <a:stCxn id="58" idx="0"/>
            <a:endCxn id="60" idx="4"/>
          </p:cNvCxnSpPr>
          <p:nvPr/>
        </p:nvCxnSpPr>
        <p:spPr>
          <a:xfrm flipH="1" flipV="1">
            <a:off x="7551207" y="4200525"/>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129">
            <a:extLst>
              <a:ext uri="{FF2B5EF4-FFF2-40B4-BE49-F238E27FC236}">
                <a16:creationId xmlns:a16="http://schemas.microsoft.com/office/drawing/2014/main" id="{97E0F354-7F50-4C69-8063-FBD052C5C024}"/>
              </a:ext>
            </a:extLst>
          </p:cNvPr>
          <p:cNvCxnSpPr>
            <a:cxnSpLocks/>
            <a:stCxn id="61" idx="0"/>
            <a:endCxn id="64" idx="4"/>
          </p:cNvCxnSpPr>
          <p:nvPr/>
        </p:nvCxnSpPr>
        <p:spPr>
          <a:xfrm flipV="1">
            <a:off x="5773207" y="3235325"/>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130">
            <a:extLst>
              <a:ext uri="{FF2B5EF4-FFF2-40B4-BE49-F238E27FC236}">
                <a16:creationId xmlns:a16="http://schemas.microsoft.com/office/drawing/2014/main" id="{2082B9AB-99F7-4C1B-907F-46924AE03F5B}"/>
              </a:ext>
            </a:extLst>
          </p:cNvPr>
          <p:cNvCxnSpPr>
            <a:cxnSpLocks/>
            <a:stCxn id="61" idx="0"/>
            <a:endCxn id="62" idx="4"/>
          </p:cNvCxnSpPr>
          <p:nvPr/>
        </p:nvCxnSpPr>
        <p:spPr>
          <a:xfrm flipV="1">
            <a:off x="5773207" y="3235325"/>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131">
            <a:extLst>
              <a:ext uri="{FF2B5EF4-FFF2-40B4-BE49-F238E27FC236}">
                <a16:creationId xmlns:a16="http://schemas.microsoft.com/office/drawing/2014/main" id="{088B93A8-74A0-42B4-BF12-75C57A3A7062}"/>
              </a:ext>
            </a:extLst>
          </p:cNvPr>
          <p:cNvCxnSpPr>
            <a:cxnSpLocks/>
            <a:stCxn id="61" idx="0"/>
            <a:endCxn id="63" idx="4"/>
          </p:cNvCxnSpPr>
          <p:nvPr/>
        </p:nvCxnSpPr>
        <p:spPr>
          <a:xfrm flipV="1">
            <a:off x="5773207" y="3235325"/>
            <a:ext cx="215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135">
            <a:extLst>
              <a:ext uri="{FF2B5EF4-FFF2-40B4-BE49-F238E27FC236}">
                <a16:creationId xmlns:a16="http://schemas.microsoft.com/office/drawing/2014/main" id="{C9ACD2A7-0CF4-49D1-8806-027F037545CA}"/>
              </a:ext>
            </a:extLst>
          </p:cNvPr>
          <p:cNvCxnSpPr>
            <a:cxnSpLocks/>
            <a:stCxn id="60" idx="0"/>
            <a:endCxn id="64" idx="4"/>
          </p:cNvCxnSpPr>
          <p:nvPr/>
        </p:nvCxnSpPr>
        <p:spPr>
          <a:xfrm flipH="1" flipV="1">
            <a:off x="6154207" y="3235325"/>
            <a:ext cx="139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137">
            <a:extLst>
              <a:ext uri="{FF2B5EF4-FFF2-40B4-BE49-F238E27FC236}">
                <a16:creationId xmlns:a16="http://schemas.microsoft.com/office/drawing/2014/main" id="{C8C8428E-7CDA-4143-8A38-DAA94FE7B6CD}"/>
              </a:ext>
            </a:extLst>
          </p:cNvPr>
          <p:cNvCxnSpPr>
            <a:cxnSpLocks/>
            <a:stCxn id="60" idx="0"/>
            <a:endCxn id="63" idx="4"/>
          </p:cNvCxnSpPr>
          <p:nvPr/>
        </p:nvCxnSpPr>
        <p:spPr>
          <a:xfrm flipV="1">
            <a:off x="7551207" y="3235325"/>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141">
            <a:extLst>
              <a:ext uri="{FF2B5EF4-FFF2-40B4-BE49-F238E27FC236}">
                <a16:creationId xmlns:a16="http://schemas.microsoft.com/office/drawing/2014/main" id="{7AF5B167-9A91-497B-8286-C4FF3B6BE587}"/>
              </a:ext>
            </a:extLst>
          </p:cNvPr>
          <p:cNvCxnSpPr>
            <a:cxnSpLocks/>
          </p:cNvCxnSpPr>
          <p:nvPr/>
        </p:nvCxnSpPr>
        <p:spPr>
          <a:xfrm flipV="1">
            <a:off x="5773207" y="5119895"/>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142">
            <a:extLst>
              <a:ext uri="{FF2B5EF4-FFF2-40B4-BE49-F238E27FC236}">
                <a16:creationId xmlns:a16="http://schemas.microsoft.com/office/drawing/2014/main" id="{0695671F-86F3-41E3-B64F-B23DDE2D9342}"/>
              </a:ext>
            </a:extLst>
          </p:cNvPr>
          <p:cNvCxnSpPr>
            <a:cxnSpLocks/>
          </p:cNvCxnSpPr>
          <p:nvPr/>
        </p:nvCxnSpPr>
        <p:spPr>
          <a:xfrm flipV="1">
            <a:off x="6679141" y="5146144"/>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143">
            <a:extLst>
              <a:ext uri="{FF2B5EF4-FFF2-40B4-BE49-F238E27FC236}">
                <a16:creationId xmlns:a16="http://schemas.microsoft.com/office/drawing/2014/main" id="{5980A7A5-05AB-45E1-A6EA-537CD274E2FB}"/>
              </a:ext>
            </a:extLst>
          </p:cNvPr>
          <p:cNvCxnSpPr>
            <a:cxnSpLocks/>
          </p:cNvCxnSpPr>
          <p:nvPr/>
        </p:nvCxnSpPr>
        <p:spPr>
          <a:xfrm flipV="1">
            <a:off x="7563905" y="5135879"/>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144">
            <a:extLst>
              <a:ext uri="{FF2B5EF4-FFF2-40B4-BE49-F238E27FC236}">
                <a16:creationId xmlns:a16="http://schemas.microsoft.com/office/drawing/2014/main" id="{0C2B73CC-43C8-4EAF-8EB2-EB64639BDA93}"/>
              </a:ext>
            </a:extLst>
          </p:cNvPr>
          <p:cNvCxnSpPr>
            <a:cxnSpLocks/>
          </p:cNvCxnSpPr>
          <p:nvPr/>
        </p:nvCxnSpPr>
        <p:spPr>
          <a:xfrm flipV="1">
            <a:off x="8457139" y="5141484"/>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145">
            <a:extLst>
              <a:ext uri="{FF2B5EF4-FFF2-40B4-BE49-F238E27FC236}">
                <a16:creationId xmlns:a16="http://schemas.microsoft.com/office/drawing/2014/main" id="{EAAB3C6F-B4A6-4D9E-89C7-4B87C1622E8C}"/>
              </a:ext>
            </a:extLst>
          </p:cNvPr>
          <p:cNvCxnSpPr>
            <a:cxnSpLocks/>
          </p:cNvCxnSpPr>
          <p:nvPr/>
        </p:nvCxnSpPr>
        <p:spPr>
          <a:xfrm flipV="1">
            <a:off x="6154207" y="2476709"/>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146">
            <a:extLst>
              <a:ext uri="{FF2B5EF4-FFF2-40B4-BE49-F238E27FC236}">
                <a16:creationId xmlns:a16="http://schemas.microsoft.com/office/drawing/2014/main" id="{8DC36769-DD76-4DB5-90BD-B89A237F9EBA}"/>
              </a:ext>
            </a:extLst>
          </p:cNvPr>
          <p:cNvCxnSpPr>
            <a:cxnSpLocks/>
          </p:cNvCxnSpPr>
          <p:nvPr/>
        </p:nvCxnSpPr>
        <p:spPr>
          <a:xfrm flipV="1">
            <a:off x="7051674" y="2474168"/>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147">
            <a:extLst>
              <a:ext uri="{FF2B5EF4-FFF2-40B4-BE49-F238E27FC236}">
                <a16:creationId xmlns:a16="http://schemas.microsoft.com/office/drawing/2014/main" id="{60E71544-8F17-4F4F-8499-A74208B74B71}"/>
              </a:ext>
            </a:extLst>
          </p:cNvPr>
          <p:cNvCxnSpPr>
            <a:cxnSpLocks/>
          </p:cNvCxnSpPr>
          <p:nvPr/>
        </p:nvCxnSpPr>
        <p:spPr>
          <a:xfrm flipV="1">
            <a:off x="7932207" y="2476922"/>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148">
            <a:extLst>
              <a:ext uri="{FF2B5EF4-FFF2-40B4-BE49-F238E27FC236}">
                <a16:creationId xmlns:a16="http://schemas.microsoft.com/office/drawing/2014/main" id="{E05009BE-C8A3-424D-8761-F1139FE00CF8}"/>
              </a:ext>
            </a:extLst>
          </p:cNvPr>
          <p:cNvSpPr txBox="1"/>
          <p:nvPr/>
        </p:nvSpPr>
        <p:spPr>
          <a:xfrm>
            <a:off x="4110039" y="2860615"/>
            <a:ext cx="1871129"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剪掉</a:t>
            </a:r>
            <a:r>
              <a:rPr lang="zh-CN" altLang="en-US" sz="2000" dirty="0">
                <a:latin typeface="微軟正黑體" panose="020B0604030504040204" pitchFamily="34" charset="-120"/>
                <a:ea typeface="微軟正黑體" panose="020B0604030504040204" pitchFamily="34" charset="-120"/>
              </a:rPr>
              <a:t>多余参数</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012769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815" y="0"/>
            <a:ext cx="8920975" cy="994172"/>
          </a:xfrm>
        </p:spPr>
        <p:txBody>
          <a:bodyPr vert="horz" lIns="91440" tIns="45720" rIns="91440" bIns="45720" rtlCol="0" anchor="ctr">
            <a:normAutofit/>
          </a:bodyPr>
          <a:lstStyle/>
          <a:p>
            <a:r>
              <a:rPr lang="en-US" altLang="zh-CN" sz="4000" b="1" dirty="0">
                <a:latin typeface="Times New Roman" panose="02020603050405020304" pitchFamily="18" charset="0"/>
                <a:cs typeface="Times New Roman" panose="02020603050405020304" pitchFamily="18" charset="0"/>
              </a:rPr>
              <a:t>1.4 </a:t>
            </a:r>
            <a:r>
              <a:rPr lang="zh-CN" altLang="en-US" sz="4000" b="1" dirty="0">
                <a:latin typeface="Times New Roman" panose="02020603050405020304" pitchFamily="18" charset="0"/>
                <a:cs typeface="Times New Roman" panose="02020603050405020304" pitchFamily="18" charset="0"/>
              </a:rPr>
              <a:t>机器学习未来和挑战</a:t>
            </a:r>
          </a:p>
        </p:txBody>
      </p:sp>
      <p:sp>
        <p:nvSpPr>
          <p:cNvPr id="3" name="内容占位符 2"/>
          <p:cNvSpPr>
            <a:spLocks noGrp="1"/>
          </p:cNvSpPr>
          <p:nvPr>
            <p:ph idx="1"/>
          </p:nvPr>
        </p:nvSpPr>
        <p:spPr>
          <a:xfrm>
            <a:off x="628650" y="1095791"/>
            <a:ext cx="7886700" cy="4257521"/>
          </a:xfrm>
        </p:spPr>
        <p:txBody>
          <a:bodyPr/>
          <a:lstStyle/>
          <a:p>
            <a:r>
              <a:rPr lang="zh-CN" altLang="en-US" dirty="0">
                <a:latin typeface="Times New Roman" panose="02020603050405020304" pitchFamily="18" charset="0"/>
                <a:cs typeface="Times New Roman" panose="02020603050405020304" pitchFamily="18" charset="0"/>
              </a:rPr>
              <a:t>机器学习的谎言</a:t>
            </a:r>
            <a:endParaRPr lang="en-US" altLang="zh-CN"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2"/>
          </p:nvPr>
        </p:nvSpPr>
        <p:spPr/>
        <p:txBody>
          <a:bodyPr/>
          <a:lstStyle/>
          <a:p>
            <a:fld id="{B622AA65-96F9-424A-92A5-406D9AA4962E}" type="slidenum">
              <a:rPr lang="zh-CN" altLang="en-US" smtClean="0"/>
              <a:t>99</a:t>
            </a:fld>
            <a:endParaRPr lang="zh-CN" altLang="en-US"/>
          </a:p>
        </p:txBody>
      </p:sp>
      <p:sp>
        <p:nvSpPr>
          <p:cNvPr id="6" name="右箭头 5"/>
          <p:cNvSpPr/>
          <p:nvPr/>
        </p:nvSpPr>
        <p:spPr>
          <a:xfrm>
            <a:off x="0" y="954158"/>
            <a:ext cx="9144000" cy="141633"/>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內容版面配置區 2">
            <a:extLst>
              <a:ext uri="{FF2B5EF4-FFF2-40B4-BE49-F238E27FC236}">
                <a16:creationId xmlns:a16="http://schemas.microsoft.com/office/drawing/2014/main" id="{50A2C380-A464-41AE-9982-13EDAB8834F7}"/>
              </a:ext>
            </a:extLst>
          </p:cNvPr>
          <p:cNvSpPr txBox="1">
            <a:spLocks/>
          </p:cNvSpPr>
          <p:nvPr/>
        </p:nvSpPr>
        <p:spPr>
          <a:xfrm>
            <a:off x="628650" y="1825624"/>
            <a:ext cx="7886700" cy="4667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当训练样本和测试样本遵循完全相同的分布</a:t>
            </a:r>
            <a:endParaRPr lang="en-US" altLang="zh-CN"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This is a lie!</a:t>
            </a:r>
            <a:endParaRPr lang="zh-TW" altLang="en-US" dirty="0"/>
          </a:p>
        </p:txBody>
      </p:sp>
      <p:pic>
        <p:nvPicPr>
          <p:cNvPr id="8" name="圖片 3">
            <a:extLst>
              <a:ext uri="{FF2B5EF4-FFF2-40B4-BE49-F238E27FC236}">
                <a16:creationId xmlns:a16="http://schemas.microsoft.com/office/drawing/2014/main" id="{C1B79EB7-8A87-4FA8-8F7A-CB00E78802C0}"/>
              </a:ext>
            </a:extLst>
          </p:cNvPr>
          <p:cNvPicPr>
            <a:picLocks noChangeAspect="1"/>
          </p:cNvPicPr>
          <p:nvPr/>
        </p:nvPicPr>
        <p:blipFill>
          <a:blip r:embed="rId3"/>
          <a:stretch>
            <a:fillRect/>
          </a:stretch>
        </p:blipFill>
        <p:spPr>
          <a:xfrm>
            <a:off x="1790454" y="2859563"/>
            <a:ext cx="2648196" cy="2268859"/>
          </a:xfrm>
          <a:prstGeom prst="rect">
            <a:avLst/>
          </a:prstGeom>
        </p:spPr>
      </p:pic>
      <p:pic>
        <p:nvPicPr>
          <p:cNvPr id="10" name="圖片 5">
            <a:extLst>
              <a:ext uri="{FF2B5EF4-FFF2-40B4-BE49-F238E27FC236}">
                <a16:creationId xmlns:a16="http://schemas.microsoft.com/office/drawing/2014/main" id="{1C0FF01B-F32E-476D-A33D-AA774D565BA6}"/>
              </a:ext>
            </a:extLst>
          </p:cNvPr>
          <p:cNvPicPr>
            <a:picLocks noChangeAspect="1"/>
          </p:cNvPicPr>
          <p:nvPr/>
        </p:nvPicPr>
        <p:blipFill>
          <a:blip r:embed="rId4"/>
          <a:stretch>
            <a:fillRect/>
          </a:stretch>
        </p:blipFill>
        <p:spPr>
          <a:xfrm>
            <a:off x="4996029" y="2888139"/>
            <a:ext cx="2686900" cy="2240284"/>
          </a:xfrm>
          <a:prstGeom prst="rect">
            <a:avLst/>
          </a:prstGeom>
        </p:spPr>
      </p:pic>
      <p:sp>
        <p:nvSpPr>
          <p:cNvPr id="11" name="矩形 10">
            <a:extLst>
              <a:ext uri="{FF2B5EF4-FFF2-40B4-BE49-F238E27FC236}">
                <a16:creationId xmlns:a16="http://schemas.microsoft.com/office/drawing/2014/main" id="{7B05A7F2-9D0B-4089-926D-97FE33BE1FCD}"/>
              </a:ext>
            </a:extLst>
          </p:cNvPr>
          <p:cNvSpPr/>
          <p:nvPr/>
        </p:nvSpPr>
        <p:spPr>
          <a:xfrm>
            <a:off x="2264723" y="5128422"/>
            <a:ext cx="1864613" cy="461665"/>
          </a:xfrm>
          <a:prstGeom prst="rect">
            <a:avLst/>
          </a:prstGeom>
        </p:spPr>
        <p:txBody>
          <a:bodyPr wrap="none">
            <a:spAutoFit/>
          </a:bodyPr>
          <a:lstStyle/>
          <a:p>
            <a:r>
              <a:rPr lang="en-US" altLang="zh-TW" sz="2400" dirty="0"/>
              <a:t>Training data </a:t>
            </a:r>
            <a:endParaRPr lang="zh-TW" altLang="en-US" sz="2400" dirty="0"/>
          </a:p>
        </p:txBody>
      </p:sp>
      <p:sp>
        <p:nvSpPr>
          <p:cNvPr id="12" name="矩形 11">
            <a:extLst>
              <a:ext uri="{FF2B5EF4-FFF2-40B4-BE49-F238E27FC236}">
                <a16:creationId xmlns:a16="http://schemas.microsoft.com/office/drawing/2014/main" id="{74F3C7A6-C73E-44A3-8265-73D9F0B7E8C0}"/>
              </a:ext>
            </a:extLst>
          </p:cNvPr>
          <p:cNvSpPr/>
          <p:nvPr/>
        </p:nvSpPr>
        <p:spPr>
          <a:xfrm>
            <a:off x="5476306" y="5128421"/>
            <a:ext cx="1748556" cy="461665"/>
          </a:xfrm>
          <a:prstGeom prst="rect">
            <a:avLst/>
          </a:prstGeom>
        </p:spPr>
        <p:txBody>
          <a:bodyPr wrap="none">
            <a:spAutoFit/>
          </a:bodyPr>
          <a:lstStyle/>
          <a:p>
            <a:r>
              <a:rPr lang="en-US" altLang="zh-TW" sz="2400" dirty="0"/>
              <a:t>Testing data </a:t>
            </a:r>
            <a:endParaRPr lang="zh-TW" altLang="en-US" sz="2400" dirty="0"/>
          </a:p>
        </p:txBody>
      </p:sp>
    </p:spTree>
    <p:extLst>
      <p:ext uri="{BB962C8B-B14F-4D97-AF65-F5344CB8AC3E}">
        <p14:creationId xmlns:p14="http://schemas.microsoft.com/office/powerpoint/2010/main" val="229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1" grpId="0"/>
      <p:bldP spid="12"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2749</TotalTime>
  <Words>11303</Words>
  <Application>Microsoft Office PowerPoint</Application>
  <PresentationFormat>全屏显示(4:3)</PresentationFormat>
  <Paragraphs>1509</Paragraphs>
  <Slides>100</Slides>
  <Notes>85</Notes>
  <HiddenSlides>0</HiddenSlides>
  <MMClips>2</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5" baseType="lpstr">
      <vt:lpstr>微軟正黑體</vt:lpstr>
      <vt:lpstr>等线</vt:lpstr>
      <vt:lpstr>黑体</vt:lpstr>
      <vt:lpstr>微软雅黑</vt:lpstr>
      <vt:lpstr>arial</vt:lpstr>
      <vt:lpstr>arial</vt:lpstr>
      <vt:lpstr>Arial Black</vt:lpstr>
      <vt:lpstr>Calibri</vt:lpstr>
      <vt:lpstr>Calibri Light</vt:lpstr>
      <vt:lpstr>Cambria Math</vt:lpstr>
      <vt:lpstr>Helvetica</vt:lpstr>
      <vt:lpstr>Times New Roman</vt:lpstr>
      <vt:lpstr>Wingdings</vt:lpstr>
      <vt:lpstr>Office 主题​​</vt:lpstr>
      <vt:lpstr>方程式</vt:lpstr>
      <vt:lpstr>智能软件综合研究 Comprehensive Research on Intelligent Software</vt:lpstr>
      <vt:lpstr>智能软件综合研究</vt:lpstr>
      <vt:lpstr>智能软件综合研究实训</vt:lpstr>
      <vt:lpstr>智能软件综合研究</vt:lpstr>
      <vt:lpstr>智能软件综合研究</vt:lpstr>
      <vt:lpstr>智能软件综合研究</vt:lpstr>
      <vt:lpstr>智能软件综合研究</vt:lpstr>
      <vt:lpstr>第1章  绪论</vt:lpstr>
      <vt:lpstr>第1章  绪论</vt:lpstr>
      <vt:lpstr>人工智能已成为国家重大战略</vt:lpstr>
      <vt:lpstr>思考问题</vt:lpstr>
      <vt:lpstr>图灵测试</vt:lpstr>
      <vt:lpstr>图灵测试</vt:lpstr>
      <vt:lpstr>图灵测试</vt:lpstr>
      <vt:lpstr>AI缘起之达特茅斯会议</vt:lpstr>
      <vt:lpstr>人工智能的四个层面</vt:lpstr>
      <vt:lpstr>人工智能之三大流派</vt:lpstr>
      <vt:lpstr>符号主义派系</vt:lpstr>
      <vt:lpstr>连接主义派系</vt:lpstr>
      <vt:lpstr>行动主义派系</vt:lpstr>
      <vt:lpstr>符号主义与连接主义融合派系</vt:lpstr>
      <vt:lpstr>人工智能算法发展</vt:lpstr>
      <vt:lpstr>人工智能的“三起两落”</vt:lpstr>
      <vt:lpstr>PowerPoint 演示文稿</vt:lpstr>
      <vt:lpstr>1.1 引言</vt:lpstr>
      <vt:lpstr>1.1 引言</vt:lpstr>
      <vt:lpstr>1.1 引言</vt:lpstr>
      <vt:lpstr>1.1 引言</vt:lpstr>
      <vt:lpstr>1.1 引言</vt:lpstr>
      <vt:lpstr>思考问题</vt:lpstr>
      <vt:lpstr>不，还需要数据支撑</vt:lpstr>
      <vt:lpstr>不，还需要算力支撑</vt:lpstr>
      <vt:lpstr>不，还需要计算框架支撑</vt:lpstr>
      <vt:lpstr>人工智能是系统性工程</vt:lpstr>
      <vt:lpstr>人工智能技术栈</vt:lpstr>
      <vt:lpstr>人工智能技术栈</vt:lpstr>
      <vt:lpstr>AI编程框架对比</vt:lpstr>
      <vt:lpstr>AI处理器对比</vt:lpstr>
      <vt:lpstr>AI核心软硬件已成为国家重点战略布局</vt:lpstr>
      <vt:lpstr>第1章  绪论</vt:lpstr>
      <vt:lpstr>智能软件的定义</vt:lpstr>
      <vt:lpstr>1.2 智能软件与机器学习</vt:lpstr>
      <vt:lpstr>1.2 智能软件与机器学习</vt:lpstr>
      <vt:lpstr>1.2 智能软件与机器学习</vt:lpstr>
      <vt:lpstr>1.2 智能软件与机器学习</vt:lpstr>
      <vt:lpstr>1.2 智能软件与机器学习</vt:lpstr>
      <vt:lpstr>1.2 智能软件与机器学习</vt:lpstr>
      <vt:lpstr>1.2 智能软件与机器学习</vt:lpstr>
      <vt:lpstr>1.2 智能软件与机器学习</vt:lpstr>
      <vt:lpstr>第1章  绪论</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1.3 机器学习主要流程</vt:lpstr>
      <vt:lpstr>第1章  绪论</vt:lpstr>
      <vt:lpstr>1.4 机器学习未来和挑战</vt:lpstr>
      <vt:lpstr>1.4 机器学习未来和挑战</vt:lpstr>
      <vt:lpstr>1.4 机器学习未来和挑战</vt:lpstr>
      <vt:lpstr>1.4 机器学习未来和挑战</vt:lpstr>
      <vt:lpstr>1.4 机器学习未来和挑战</vt:lpstr>
      <vt:lpstr>1.4 机器学习未来和挑战</vt:lpstr>
      <vt:lpstr>1.4 机器学习未来和挑战</vt:lpstr>
      <vt:lpstr>1.4 机器学习未来和挑战</vt:lpstr>
      <vt:lpstr>1.4 机器学习未来和挑战</vt:lpstr>
      <vt:lpstr>1.4 机器学习未来和挑战</vt:lpstr>
      <vt:lpstr>1.4 机器学习未来和挑战</vt:lpstr>
      <vt:lpstr>1.4 机器学习未来和挑战</vt:lpstr>
      <vt:lpstr>1.4 机器学习未来和挑战</vt:lpstr>
      <vt:lpstr>1.4 机器学习未来和挑战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ThinkPad</dc:creator>
  <cp:lastModifiedBy>明泽 马</cp:lastModifiedBy>
  <cp:revision>1079</cp:revision>
  <dcterms:created xsi:type="dcterms:W3CDTF">2021-06-03T06:19:13Z</dcterms:created>
  <dcterms:modified xsi:type="dcterms:W3CDTF">2023-09-10T10:29:55Z</dcterms:modified>
</cp:coreProperties>
</file>